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3"/>
  </p:notesMasterIdLst>
  <p:sldIdLst>
    <p:sldId id="256" r:id="rId2"/>
    <p:sldId id="265" r:id="rId3"/>
    <p:sldId id="257" r:id="rId4"/>
    <p:sldId id="269" r:id="rId5"/>
    <p:sldId id="259" r:id="rId6"/>
    <p:sldId id="262" r:id="rId7"/>
    <p:sldId id="263" r:id="rId8"/>
    <p:sldId id="266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3140968"/>
            <a:ext cx="8640960" cy="1470025"/>
          </a:xfrm>
        </p:spPr>
        <p:txBody>
          <a:bodyPr>
            <a:normAutofit/>
          </a:bodyPr>
          <a:lstStyle/>
          <a:p>
            <a:pPr hangingPunct="0"/>
            <a:r>
              <a:rPr lang="cs-CZ" sz="8800" b="0" dirty="0" smtClean="0"/>
              <a:t>Ekologická valence</a:t>
            </a:r>
            <a:endParaRPr lang="cs-CZ" sz="88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4800" dirty="0" smtClean="0"/>
              <a:t>Ekologická valence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ekologická valence</a:t>
            </a:r>
          </a:p>
          <a:p>
            <a:endParaRPr lang="cs-CZ" dirty="0" smtClean="0"/>
          </a:p>
          <a:p>
            <a:r>
              <a:rPr lang="cs-CZ" dirty="0" smtClean="0"/>
              <a:t>Je určena pro výuku ekologie v 1.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15616" y="764704"/>
            <a:ext cx="67402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/>
                </a:solidFill>
                <a:latin typeface="+mj-lt"/>
              </a:rPr>
              <a:t>Ekologická valence</a:t>
            </a:r>
          </a:p>
        </p:txBody>
      </p:sp>
      <p:pic>
        <p:nvPicPr>
          <p:cNvPr id="2" name="Picture 2" descr="Image3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557042"/>
            <a:ext cx="7920880" cy="4747027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Gaussova</a:t>
            </a:r>
            <a:r>
              <a:rPr lang="cs-CZ" dirty="0" smtClean="0"/>
              <a:t> křivka ekologické valence</a:t>
            </a:r>
            <a:endParaRPr lang="cs-CZ" dirty="0"/>
          </a:p>
        </p:txBody>
      </p:sp>
      <p:pic>
        <p:nvPicPr>
          <p:cNvPr id="1026" name="Picture 2" descr="P:\dumy\obr\gauss.gif"/>
          <p:cNvPicPr>
            <a:picLocks noChangeAspect="1" noChangeArrowheads="1"/>
          </p:cNvPicPr>
          <p:nvPr/>
        </p:nvPicPr>
        <p:blipFill>
          <a:blip r:embed="rId2" cstate="print"/>
          <a:srcRect b="7974"/>
          <a:stretch>
            <a:fillRect/>
          </a:stretch>
        </p:blipFill>
        <p:spPr bwMode="auto">
          <a:xfrm>
            <a:off x="1259632" y="1988840"/>
            <a:ext cx="6624736" cy="46699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pPr hangingPunct="0"/>
            <a:r>
              <a:rPr lang="cs-CZ" sz="5400" dirty="0" smtClean="0"/>
              <a:t>ekologická valence</a:t>
            </a:r>
            <a:endParaRPr lang="cs-CZ" sz="54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Rozsah intenzity nebo koncentrace kteréhokoli faktoru v prostředí, kterému se organismus přizpůsobuje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96752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b="1" dirty="0" smtClean="0"/>
              <a:t> </a:t>
            </a:r>
            <a:r>
              <a:rPr lang="cs-CZ" sz="5400" dirty="0" smtClean="0"/>
              <a:t>ekologická valence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Hranice snášenlivosti jsou vymezeny na jedné straně </a:t>
            </a:r>
            <a:r>
              <a:rPr lang="cs-CZ" sz="3200" b="1" dirty="0" smtClean="0"/>
              <a:t>minimální</a:t>
            </a:r>
            <a:r>
              <a:rPr lang="cs-CZ" sz="3200" dirty="0" smtClean="0"/>
              <a:t> a na druhé straně </a:t>
            </a:r>
            <a:r>
              <a:rPr lang="cs-CZ" sz="3200" b="1" dirty="0" smtClean="0"/>
              <a:t>maximální</a:t>
            </a:r>
            <a:r>
              <a:rPr lang="cs-CZ" sz="3200" dirty="0" smtClean="0"/>
              <a:t> hodnotou daného faktoru</a:t>
            </a:r>
          </a:p>
          <a:p>
            <a:endParaRPr lang="cs-CZ" sz="3200" dirty="0" smtClean="0"/>
          </a:p>
          <a:p>
            <a:r>
              <a:rPr lang="cs-CZ" sz="3200" dirty="0" smtClean="0"/>
              <a:t>Střední hodnoty intenzity nebo koncentrace faktoru udávají ekologické </a:t>
            </a:r>
            <a:r>
              <a:rPr lang="cs-CZ" sz="3200" b="1" dirty="0" smtClean="0"/>
              <a:t>optimum</a:t>
            </a:r>
            <a:r>
              <a:rPr lang="cs-CZ" sz="3200" dirty="0" smtClean="0"/>
              <a:t> pro růst, vývoj a rozmnožování organismu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5166" y="764704"/>
            <a:ext cx="8418834" cy="1143000"/>
          </a:xfrm>
        </p:spPr>
        <p:txBody>
          <a:bodyPr/>
          <a:lstStyle/>
          <a:p>
            <a:pPr hangingPunct="0"/>
            <a:r>
              <a:rPr lang="cs-CZ" sz="5400" dirty="0" smtClean="0"/>
              <a:t>ekologická valence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060848"/>
            <a:ext cx="8229600" cy="5374950"/>
          </a:xfrm>
        </p:spPr>
        <p:txBody>
          <a:bodyPr>
            <a:normAutofit/>
          </a:bodyPr>
          <a:lstStyle/>
          <a:p>
            <a:pPr lvl="0" hangingPunct="0"/>
            <a:r>
              <a:rPr lang="cs-CZ" sz="3200" dirty="0" smtClean="0"/>
              <a:t>Pro organismus je důležité, aby všechny podmínky prostředí byly v rozmezí ekologické valence. </a:t>
            </a:r>
          </a:p>
          <a:p>
            <a:pPr lvl="0" hangingPunct="0"/>
            <a:r>
              <a:rPr lang="cs-CZ" sz="3200" b="1" dirty="0" smtClean="0"/>
              <a:t>Když se kterákoliv z životních podmínek dostane za hranice ekologické valence, organismus umírá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628800"/>
            <a:ext cx="8532440" cy="589166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Rozdělení organismů podle ekologické valence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48880"/>
            <a:ext cx="8229600" cy="4294830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stenoekní</a:t>
            </a:r>
            <a:r>
              <a:rPr lang="cs-CZ" sz="3200" dirty="0" smtClean="0"/>
              <a:t> </a:t>
            </a:r>
            <a:r>
              <a:rPr lang="cs-CZ" sz="3200" b="1" dirty="0" smtClean="0"/>
              <a:t>druh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sz="3200" b="1" dirty="0" err="1" smtClean="0"/>
              <a:t>euryekní</a:t>
            </a:r>
            <a:r>
              <a:rPr lang="cs-CZ" sz="3200" dirty="0" smtClean="0"/>
              <a:t> </a:t>
            </a:r>
            <a:r>
              <a:rPr lang="cs-CZ" sz="3200" b="1" dirty="0" smtClean="0"/>
              <a:t>druhy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stenoekní</a:t>
            </a:r>
            <a:r>
              <a:rPr lang="cs-CZ" dirty="0" smtClean="0"/>
              <a:t> </a:t>
            </a:r>
            <a:r>
              <a:rPr lang="cs-CZ" b="1" dirty="0" smtClean="0"/>
              <a:t>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200" dirty="0" smtClean="0"/>
              <a:t>mají úzkou ekologickou valenci (nesnášejí výrazné kolísání podmínek prostředí), vyskytují se méně často, jsou vzácné, žijí na speciálních stanovištích a mívají také menší plochu rozšíření (např. koala živící se pouze listy eukalyptu)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euryekní</a:t>
            </a:r>
            <a:r>
              <a:rPr lang="cs-CZ" dirty="0" smtClean="0"/>
              <a:t> </a:t>
            </a:r>
            <a:r>
              <a:rPr lang="cs-CZ" b="1" dirty="0" smtClean="0"/>
              <a:t>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917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mají širokou ekologickou valenci (snášejí i výraznější kolísání podmínek prostředí), jsou široce přizpůsobivé stanovištním podmínkám, často se vyskytují a mívají větší plochu rozšíření (např. potkan)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54868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ŠLÉGR,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80-71688282.</a:t>
            </a:r>
          </a:p>
          <a:p>
            <a:r>
              <a:rPr lang="cs-CZ" sz="1800" dirty="0" smtClean="0"/>
              <a:t>Klipart MS PowerPoint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smtClean="0"/>
              <a:t>Abiotické faktory</a:t>
            </a:r>
            <a:r>
              <a:rPr lang="cs-CZ" sz="1800" dirty="0" smtClean="0"/>
              <a:t> [online]. [cit. 11.10.2012]. Dostupný na WWW: &lt;http://www.mineralogie-</a:t>
            </a:r>
            <a:r>
              <a:rPr lang="cs-CZ" sz="1800" dirty="0" err="1" smtClean="0"/>
              <a:t>puchnerova.estranky.cz</a:t>
            </a:r>
            <a:r>
              <a:rPr lang="cs-CZ" sz="1800" dirty="0" smtClean="0"/>
              <a:t>/</a:t>
            </a:r>
            <a:r>
              <a:rPr lang="cs-CZ" sz="1800" dirty="0" err="1" smtClean="0"/>
              <a:t>clanky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-faktory.</a:t>
            </a:r>
            <a:r>
              <a:rPr lang="cs-CZ" sz="1800" dirty="0" err="1" smtClean="0"/>
              <a:t>html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SLOVANSKÉ GYMNÁZIUM a kol. </a:t>
            </a:r>
            <a:r>
              <a:rPr lang="cs-CZ" sz="1800" i="1" dirty="0" smtClean="0"/>
              <a:t>Organismy a prostředí</a:t>
            </a:r>
            <a:r>
              <a:rPr lang="cs-CZ" sz="1800" dirty="0" smtClean="0"/>
              <a:t> [online]. [cit. 11.10.2012]. Dostupný na WWW: &lt;www.</a:t>
            </a:r>
            <a:r>
              <a:rPr lang="cs-CZ" sz="1800" dirty="0" err="1" smtClean="0"/>
              <a:t>sgo.cz</a:t>
            </a:r>
            <a:r>
              <a:rPr lang="cs-CZ" sz="1800" dirty="0" smtClean="0"/>
              <a:t>/</a:t>
            </a:r>
            <a:r>
              <a:rPr lang="cs-CZ" sz="1800" dirty="0" err="1" smtClean="0"/>
              <a:t>Stranky</a:t>
            </a:r>
            <a:r>
              <a:rPr lang="cs-CZ" sz="1800" dirty="0" smtClean="0"/>
              <a:t>.../organismy_a_</a:t>
            </a:r>
            <a:r>
              <a:rPr lang="cs-CZ" sz="1800" dirty="0" err="1" smtClean="0"/>
              <a:t>prostredi.doc</a:t>
            </a:r>
            <a:r>
              <a:rPr lang="cs-CZ" sz="1800" dirty="0" smtClean="0"/>
              <a:t>&gt;.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432</TotalTime>
  <Words>189</Words>
  <Application>Microsoft Office PowerPoint</Application>
  <PresentationFormat>Předvádění na obrazovce (4:3)</PresentationFormat>
  <Paragraphs>41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Ekologická valence</vt:lpstr>
      <vt:lpstr>Ekologická valence</vt:lpstr>
      <vt:lpstr>  </vt:lpstr>
      <vt:lpstr>Gaussova křivka ekologické valence</vt:lpstr>
      <vt:lpstr>ekologická valence</vt:lpstr>
      <vt:lpstr>  ekologická valence</vt:lpstr>
      <vt:lpstr>ekologická valence</vt:lpstr>
      <vt:lpstr>Rozdělení organismů podle ekologické valence</vt:lpstr>
      <vt:lpstr>stenoekní druhy</vt:lpstr>
      <vt:lpstr>euryekní druhy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56</cp:revision>
  <dcterms:created xsi:type="dcterms:W3CDTF">2012-10-01T16:10:06Z</dcterms:created>
  <dcterms:modified xsi:type="dcterms:W3CDTF">2012-10-12T09:32:03Z</dcterms:modified>
</cp:coreProperties>
</file>