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3340" y="1556792"/>
            <a:ext cx="7205083" cy="2808312"/>
          </a:xfrm>
        </p:spPr>
        <p:txBody>
          <a:bodyPr/>
          <a:lstStyle/>
          <a:p>
            <a:pPr marL="0" indent="0"/>
            <a:r>
              <a:rPr lang="cs-CZ" sz="2400" dirty="0">
                <a:solidFill>
                  <a:srgbClr val="FF0000"/>
                </a:solidFill>
              </a:rPr>
              <a:t>ZŠP a ZŠS Uherský Brod</a:t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> projekt č. CZ.1.07/1.4.00/21.0961</a:t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/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>Angličtina pro 2. stupeň</a:t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>Č. </a:t>
            </a:r>
            <a:r>
              <a:rPr lang="cs-CZ" sz="2400" dirty="0" err="1">
                <a:solidFill>
                  <a:srgbClr val="FF0000"/>
                </a:solidFill>
              </a:rPr>
              <a:t>DUMu</a:t>
            </a:r>
            <a:r>
              <a:rPr lang="cs-CZ" sz="2400" dirty="0">
                <a:solidFill>
                  <a:srgbClr val="FF0000"/>
                </a:solidFill>
              </a:rPr>
              <a:t>:  </a:t>
            </a:r>
            <a:r>
              <a:rPr lang="cs-CZ" sz="2400" dirty="0" smtClean="0">
                <a:solidFill>
                  <a:srgbClr val="FF0000"/>
                </a:solidFill>
              </a:rPr>
              <a:t>VY_22_INOVACE_27_Animals  III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869160"/>
            <a:ext cx="6400800" cy="651302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Autor: </a:t>
            </a:r>
            <a:r>
              <a:rPr lang="cs-CZ" dirty="0" smtClean="0">
                <a:solidFill>
                  <a:srgbClr val="FF0000"/>
                </a:solidFill>
              </a:rPr>
              <a:t>Mgr. Renata </a:t>
            </a:r>
            <a:r>
              <a:rPr lang="cs-CZ" dirty="0" err="1">
                <a:solidFill>
                  <a:srgbClr val="FF0000"/>
                </a:solidFill>
              </a:rPr>
              <a:t>Václavíčková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9775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FF0000"/>
                </a:solidFill>
                <a:effectLst/>
              </a:rPr>
              <a:t>Anotace: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Prezentace slouží k procvičení dané slovní  zásoby.</a:t>
            </a:r>
            <a:br>
              <a:rPr lang="cs-CZ" sz="2000" dirty="0" smtClean="0">
                <a:solidFill>
                  <a:srgbClr val="FF0000"/>
                </a:solidFill>
                <a:effectLst/>
              </a:rPr>
            </a:br>
            <a:r>
              <a:rPr lang="cs-CZ" sz="2000" dirty="0">
                <a:solidFill>
                  <a:srgbClr val="FF0000"/>
                </a:solidFill>
                <a:effectLst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              Je určena žákům 7. ročníku.</a:t>
            </a:r>
            <a:br>
              <a:rPr lang="cs-CZ" sz="2000" dirty="0" smtClean="0">
                <a:solidFill>
                  <a:srgbClr val="FF0000"/>
                </a:solidFill>
                <a:effectLst/>
              </a:rPr>
            </a:br>
            <a:r>
              <a:rPr lang="cs-CZ" sz="2000" dirty="0">
                <a:solidFill>
                  <a:srgbClr val="FF0000"/>
                </a:solidFill>
                <a:effectLst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              VM byl vytvořen v květnu 2012.</a:t>
            </a:r>
            <a:endParaRPr lang="cs-CZ" sz="2000" dirty="0"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63527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Seřaď podle abecedy.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MONKEY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CHICKEN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ELEPHANT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TIGER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COW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LION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CROCODILE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BEAR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PIG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GOOSE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DUCK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11256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BEAR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CHICKEN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COW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CROCODILE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DUCK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ELEPHANT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GOOSE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LION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MONKEY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PIG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TIGER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26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Seřaď podle abecedy.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713387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SNAKE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HIPPO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FISH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HORSE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OCTOPUS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CAT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RABBIT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DOG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GOAT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FROG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CAT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DOG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FISH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FROG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GOAT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HIPPO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HORSE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OCTOPUS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RABBIT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SNAKE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2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Rozděl na slova.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7504" y="1196752"/>
            <a:ext cx="8712968" cy="5112608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LIONSNAKEOCTOPUSDUCKHORSECOWCHICKEN</a:t>
            </a:r>
          </a:p>
          <a:p>
            <a:pPr marL="137160" indent="0"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_________________________________________________</a:t>
            </a:r>
          </a:p>
          <a:p>
            <a:pPr marL="137160" indent="0" algn="ctr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137160" indent="0" algn="ctr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 marL="137160" indent="0"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DOGFROGCROCODILERABBITGOATHIPPOCAT</a:t>
            </a:r>
          </a:p>
          <a:p>
            <a:pPr marL="137160" indent="0"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_________________________________________________</a:t>
            </a:r>
          </a:p>
          <a:p>
            <a:pPr marL="137160" indent="0" algn="ctr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137160" indent="0" algn="ctr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 marL="137160" indent="0"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TIGERGOOSEFISHELEPHANTPIGMONKEYBEAR</a:t>
            </a:r>
          </a:p>
          <a:p>
            <a:pPr marL="137160" indent="0"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______________________________________________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803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b="0" dirty="0" smtClean="0">
                <a:solidFill>
                  <a:srgbClr val="FF0000"/>
                </a:solidFill>
                <a:effectLst/>
              </a:rPr>
              <a:t>S pomocí šifrovací tabulky zjisti </a:t>
            </a:r>
            <a:r>
              <a:rPr lang="cs-CZ" sz="2400" b="0" dirty="0">
                <a:solidFill>
                  <a:srgbClr val="FF0000"/>
                </a:solidFill>
                <a:effectLst/>
              </a:rPr>
              <a:t>slovo a přelož jej.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247575173"/>
              </p:ext>
            </p:extLst>
          </p:nvPr>
        </p:nvGraphicFramePr>
        <p:xfrm>
          <a:off x="457200" y="1124745"/>
          <a:ext cx="4038800" cy="547260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07760"/>
                <a:gridCol w="807760"/>
                <a:gridCol w="807760"/>
                <a:gridCol w="807760"/>
                <a:gridCol w="807760"/>
              </a:tblGrid>
              <a:tr h="6849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1 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2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3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 marL="91584" marR="91584"/>
                </a:tc>
              </a:tr>
              <a:tr h="684998">
                <a:tc>
                  <a:txBody>
                    <a:bodyPr/>
                    <a:lstStyle/>
                    <a:p>
                      <a:r>
                        <a:rPr lang="cs-CZ" dirty="0" smtClean="0"/>
                        <a:t>    1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A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B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C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D</a:t>
                      </a:r>
                      <a:endParaRPr lang="cs-CZ" dirty="0"/>
                    </a:p>
                  </a:txBody>
                  <a:tcPr marL="91584" marR="91584"/>
                </a:tc>
              </a:tr>
              <a:tr h="684998">
                <a:tc>
                  <a:txBody>
                    <a:bodyPr/>
                    <a:lstStyle/>
                    <a:p>
                      <a:r>
                        <a:rPr lang="cs-CZ" dirty="0" smtClean="0"/>
                        <a:t>    2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E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F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G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H</a:t>
                      </a:r>
                      <a:endParaRPr lang="cs-CZ" dirty="0"/>
                    </a:p>
                  </a:txBody>
                  <a:tcPr marL="91584" marR="91584"/>
                </a:tc>
              </a:tr>
              <a:tr h="677618">
                <a:tc>
                  <a:txBody>
                    <a:bodyPr/>
                    <a:lstStyle/>
                    <a:p>
                      <a:r>
                        <a:rPr lang="cs-CZ" dirty="0" smtClean="0"/>
                        <a:t>    3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I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J 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K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L</a:t>
                      </a:r>
                      <a:endParaRPr lang="cs-CZ" dirty="0"/>
                    </a:p>
                  </a:txBody>
                  <a:tcPr marL="91584" marR="91584"/>
                </a:tc>
              </a:tr>
              <a:tr h="684998">
                <a:tc>
                  <a:txBody>
                    <a:bodyPr/>
                    <a:lstStyle/>
                    <a:p>
                      <a:r>
                        <a:rPr lang="cs-CZ" dirty="0" smtClean="0"/>
                        <a:t>    4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M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N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O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P</a:t>
                      </a:r>
                      <a:endParaRPr lang="cs-CZ" dirty="0"/>
                    </a:p>
                  </a:txBody>
                  <a:tcPr marL="91584" marR="91584"/>
                </a:tc>
              </a:tr>
              <a:tr h="684998">
                <a:tc>
                  <a:txBody>
                    <a:bodyPr/>
                    <a:lstStyle/>
                    <a:p>
                      <a:r>
                        <a:rPr lang="cs-CZ" dirty="0" smtClean="0"/>
                        <a:t>    5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Q    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R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S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T</a:t>
                      </a:r>
                      <a:endParaRPr lang="cs-CZ" dirty="0"/>
                    </a:p>
                  </a:txBody>
                  <a:tcPr marL="91584" marR="91584"/>
                </a:tc>
              </a:tr>
              <a:tr h="684998">
                <a:tc>
                  <a:txBody>
                    <a:bodyPr/>
                    <a:lstStyle/>
                    <a:p>
                      <a:r>
                        <a:rPr lang="cs-CZ" dirty="0" smtClean="0"/>
                        <a:t>    6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U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V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W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X</a:t>
                      </a:r>
                      <a:endParaRPr lang="cs-CZ" dirty="0"/>
                    </a:p>
                  </a:txBody>
                  <a:tcPr marL="91584" marR="91584"/>
                </a:tc>
              </a:tr>
              <a:tr h="684998">
                <a:tc>
                  <a:txBody>
                    <a:bodyPr/>
                    <a:lstStyle/>
                    <a:p>
                      <a:r>
                        <a:rPr lang="cs-CZ" dirty="0" smtClean="0"/>
                        <a:t>    7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Y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Z</a:t>
                      </a:r>
                      <a:endParaRPr lang="cs-CZ" dirty="0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1584" marR="91584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584" marR="91584"/>
                </a:tc>
              </a:tr>
            </a:tbl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60640"/>
          </a:xfrm>
        </p:spPr>
        <p:txBody>
          <a:bodyPr>
            <a:normAutofit fontScale="55000" lnSpcReduction="20000"/>
          </a:bodyPr>
          <a:lstStyle/>
          <a:p>
            <a:r>
              <a:rPr lang="cs-CZ" sz="5100" dirty="0" smtClean="0">
                <a:solidFill>
                  <a:srgbClr val="FF0000"/>
                </a:solidFill>
              </a:rPr>
              <a:t>42</a:t>
            </a:r>
            <a:r>
              <a:rPr lang="cs-CZ" sz="5100" dirty="0" smtClean="0"/>
              <a:t>  13  44  44  34</a:t>
            </a:r>
          </a:p>
          <a:p>
            <a:r>
              <a:rPr lang="cs-CZ" sz="5100" dirty="0" smtClean="0"/>
              <a:t>31  </a:t>
            </a:r>
            <a:r>
              <a:rPr lang="cs-CZ" sz="5100" dirty="0" smtClean="0">
                <a:solidFill>
                  <a:srgbClr val="FF0000"/>
                </a:solidFill>
              </a:rPr>
              <a:t>11</a:t>
            </a:r>
            <a:r>
              <a:rPr lang="cs-CZ" sz="5100" dirty="0" smtClean="0"/>
              <a:t>  45</a:t>
            </a:r>
          </a:p>
          <a:p>
            <a:r>
              <a:rPr lang="cs-CZ" sz="5100" dirty="0" smtClean="0">
                <a:solidFill>
                  <a:srgbClr val="FF0000"/>
                </a:solidFill>
              </a:rPr>
              <a:t>26</a:t>
            </a:r>
          </a:p>
          <a:p>
            <a:r>
              <a:rPr lang="cs-CZ" sz="5100" dirty="0" smtClean="0"/>
              <a:t>21  </a:t>
            </a:r>
            <a:r>
              <a:rPr lang="cs-CZ" sz="5100" dirty="0" smtClean="0">
                <a:solidFill>
                  <a:srgbClr val="FF0000"/>
                </a:solidFill>
              </a:rPr>
              <a:t>12 </a:t>
            </a:r>
            <a:r>
              <a:rPr lang="cs-CZ" sz="5100" dirty="0" smtClean="0"/>
              <a:t> 11  25</a:t>
            </a:r>
          </a:p>
          <a:p>
            <a:r>
              <a:rPr lang="cs-CZ" sz="5100" dirty="0" smtClean="0"/>
              <a:t>25  </a:t>
            </a:r>
            <a:r>
              <a:rPr lang="cs-CZ" sz="5100" dirty="0" smtClean="0">
                <a:solidFill>
                  <a:srgbClr val="FF0000"/>
                </a:solidFill>
              </a:rPr>
              <a:t>11</a:t>
            </a:r>
            <a:r>
              <a:rPr lang="cs-CZ" sz="5100" dirty="0" smtClean="0"/>
              <a:t>  21  21  13  45</a:t>
            </a:r>
          </a:p>
          <a:p>
            <a:r>
              <a:rPr lang="cs-CZ" sz="5100" dirty="0" smtClean="0"/>
              <a:t>35  </a:t>
            </a:r>
            <a:r>
              <a:rPr lang="cs-CZ" sz="5100" dirty="0" smtClean="0">
                <a:solidFill>
                  <a:srgbClr val="FF0000"/>
                </a:solidFill>
              </a:rPr>
              <a:t>24  </a:t>
            </a:r>
            <a:r>
              <a:rPr lang="cs-CZ" sz="5100" dirty="0" smtClean="0"/>
              <a:t>11  33  12</a:t>
            </a:r>
          </a:p>
          <a:p>
            <a:r>
              <a:rPr lang="cs-CZ" sz="5100" dirty="0" smtClean="0"/>
              <a:t>43  </a:t>
            </a:r>
            <a:r>
              <a:rPr lang="cs-CZ" sz="5100" dirty="0" smtClean="0">
                <a:solidFill>
                  <a:srgbClr val="FF0000"/>
                </a:solidFill>
              </a:rPr>
              <a:t>13 </a:t>
            </a:r>
            <a:r>
              <a:rPr lang="cs-CZ" sz="5100" dirty="0" smtClean="0"/>
              <a:t> 34  24</a:t>
            </a:r>
          </a:p>
          <a:p>
            <a:r>
              <a:rPr lang="cs-CZ" sz="5100" dirty="0" smtClean="0">
                <a:solidFill>
                  <a:srgbClr val="FF0000"/>
                </a:solidFill>
              </a:rPr>
              <a:t>31</a:t>
            </a:r>
            <a:r>
              <a:rPr lang="cs-CZ" sz="5100" dirty="0" smtClean="0"/>
              <a:t>  34  36</a:t>
            </a:r>
          </a:p>
          <a:p>
            <a:r>
              <a:rPr lang="cs-CZ" sz="5100" dirty="0" smtClean="0"/>
              <a:t>45  13  32  </a:t>
            </a:r>
            <a:r>
              <a:rPr lang="cs-CZ" sz="5100" dirty="0" smtClean="0">
                <a:solidFill>
                  <a:srgbClr val="FF0000"/>
                </a:solidFill>
              </a:rPr>
              <a:t>12</a:t>
            </a:r>
            <a:r>
              <a:rPr lang="cs-CZ" sz="5100" dirty="0" smtClean="0"/>
              <a:t>  25</a:t>
            </a:r>
          </a:p>
          <a:p>
            <a:r>
              <a:rPr lang="cs-CZ" sz="5100" dirty="0" smtClean="0">
                <a:solidFill>
                  <a:srgbClr val="FF0000"/>
                </a:solidFill>
              </a:rPr>
              <a:t>41</a:t>
            </a:r>
            <a:r>
              <a:rPr lang="cs-CZ" sz="5100" dirty="0" smtClean="0"/>
              <a:t>   34  32</a:t>
            </a:r>
          </a:p>
          <a:p>
            <a:r>
              <a:rPr lang="cs-CZ" sz="5100" dirty="0" smtClean="0"/>
              <a:t>32   34  </a:t>
            </a:r>
            <a:r>
              <a:rPr lang="cs-CZ" sz="5100" dirty="0" smtClean="0">
                <a:solidFill>
                  <a:srgbClr val="FF0000"/>
                </a:solidFill>
              </a:rPr>
              <a:t>11 </a:t>
            </a:r>
            <a:r>
              <a:rPr lang="cs-CZ" sz="5100" dirty="0" smtClean="0"/>
              <a:t> 45</a:t>
            </a:r>
          </a:p>
          <a:p>
            <a:r>
              <a:rPr lang="cs-CZ" sz="5100" dirty="0" smtClean="0"/>
              <a:t>14  34  24  33  12  </a:t>
            </a:r>
            <a:r>
              <a:rPr lang="cs-CZ" sz="5100" dirty="0" smtClean="0">
                <a:solidFill>
                  <a:srgbClr val="FF0000"/>
                </a:solidFill>
              </a:rPr>
              <a:t>17</a:t>
            </a:r>
            <a:br>
              <a:rPr lang="cs-CZ" sz="5100" dirty="0" smtClean="0">
                <a:solidFill>
                  <a:srgbClr val="FF0000"/>
                </a:solidFill>
              </a:rPr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4587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ŘEŠENÍ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980728"/>
            <a:ext cx="8507288" cy="532863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„dělení na slova“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13716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LION, SNAKE, OCTOPUS, DUCK, HORSE, COW, CHICKEN</a:t>
            </a:r>
          </a:p>
          <a:p>
            <a:pPr marL="13716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13716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DOG, FROG, CROCODILE, RABBIT, GOAT, HIPPO, CAT</a:t>
            </a:r>
          </a:p>
          <a:p>
            <a:pPr marL="13716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13716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TIGER, GOOSE, FISH, ELEPHANT, PIG, MONKEY, BEAR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821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TABULKA (souřadnici tvoří „horní“ a „boční“ číslice).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IPPO</a:t>
            </a:r>
          </a:p>
          <a:p>
            <a:r>
              <a:rPr lang="cs-CZ" dirty="0" smtClean="0"/>
              <a:t>C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</a:t>
            </a:r>
          </a:p>
          <a:p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AR</a:t>
            </a:r>
          </a:p>
          <a:p>
            <a:r>
              <a:rPr lang="cs-CZ" dirty="0" smtClean="0"/>
              <a:t>R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BBIT</a:t>
            </a:r>
          </a:p>
          <a:p>
            <a:r>
              <a:rPr lang="cs-CZ" dirty="0" smtClean="0"/>
              <a:t>S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AKE</a:t>
            </a:r>
          </a:p>
          <a:p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ON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OW</a:t>
            </a:r>
          </a:p>
          <a:p>
            <a:r>
              <a:rPr lang="cs-CZ" dirty="0" smtClean="0"/>
              <a:t>TIG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OG</a:t>
            </a:r>
          </a:p>
          <a:p>
            <a:r>
              <a:rPr lang="cs-CZ" dirty="0" smtClean="0"/>
              <a:t>GO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T</a:t>
            </a:r>
          </a:p>
          <a:p>
            <a:r>
              <a:rPr lang="cs-CZ" dirty="0" smtClean="0"/>
              <a:t>MONKE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635896" y="1600200"/>
            <a:ext cx="5050904" cy="4781128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3500" i="1" dirty="0" err="1" smtClean="0">
                <a:solidFill>
                  <a:srgbClr val="FF0000"/>
                </a:solidFill>
              </a:rPr>
              <a:t>Have</a:t>
            </a:r>
            <a:r>
              <a:rPr lang="cs-CZ" sz="3500" i="1" dirty="0" smtClean="0">
                <a:solidFill>
                  <a:srgbClr val="FF0000"/>
                </a:solidFill>
              </a:rPr>
              <a:t> a nice </a:t>
            </a:r>
            <a:r>
              <a:rPr lang="cs-CZ" sz="3500" i="1" dirty="0" err="1" smtClean="0">
                <a:solidFill>
                  <a:srgbClr val="FF0000"/>
                </a:solidFill>
              </a:rPr>
              <a:t>day</a:t>
            </a:r>
            <a:r>
              <a:rPr lang="cs-CZ" sz="3500" i="1" dirty="0" smtClean="0">
                <a:solidFill>
                  <a:srgbClr val="FF0000"/>
                </a:solidFill>
              </a:rPr>
              <a:t>!</a:t>
            </a:r>
            <a:endParaRPr lang="cs-CZ" sz="35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3715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101</TotalTime>
  <Words>289</Words>
  <Application>Microsoft Office PowerPoint</Application>
  <PresentationFormat>Předvádění na obrazovce (4:3)</PresentationFormat>
  <Paragraphs>140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ZŠP a ZŠS Uherský Brod  projekt č. CZ.1.07/1.4.00/21.0961  Angličtina pro 2. stupeň Č. DUMu:  VY_22_INOVACE_27_Animals  III</vt:lpstr>
      <vt:lpstr>Anotace: Prezentace slouží k procvičení dané slovní  zásoby.                Je určena žákům 7. ročníku.                VM byl vytvořen v květnu 2012.</vt:lpstr>
      <vt:lpstr>Seřaď podle abecedy.</vt:lpstr>
      <vt:lpstr>Seřaď podle abecedy.</vt:lpstr>
      <vt:lpstr>Rozděl na slova.</vt:lpstr>
      <vt:lpstr>S pomocí šifrovací tabulky zjisti slovo a přelož jej.</vt:lpstr>
      <vt:lpstr>ŘEŠENÍ</vt:lpstr>
      <vt:lpstr>TABULKA (souřadnici tvoří „horní“ a „boční“ číslice).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VY_22_INOVACE_0_Animals</dc:title>
  <dc:creator>PC-1SLG</dc:creator>
  <cp:lastModifiedBy>PC-1SLG</cp:lastModifiedBy>
  <cp:revision>14</cp:revision>
  <dcterms:created xsi:type="dcterms:W3CDTF">2012-06-05T03:32:06Z</dcterms:created>
  <dcterms:modified xsi:type="dcterms:W3CDTF">2012-06-22T02:39:58Z</dcterms:modified>
</cp:coreProperties>
</file>