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0" r:id="rId8"/>
    <p:sldId id="276" r:id="rId9"/>
    <p:sldId id="265" r:id="rId10"/>
    <p:sldId id="266" r:id="rId11"/>
    <p:sldId id="267" r:id="rId12"/>
    <p:sldId id="259" r:id="rId13"/>
    <p:sldId id="270" r:id="rId14"/>
    <p:sldId id="269" r:id="rId15"/>
    <p:sldId id="272" r:id="rId16"/>
    <p:sldId id="271" r:id="rId17"/>
    <p:sldId id="275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0EAB0777-4C60-462E-A92C-CDAFD498799C}" type="datetimeFigureOut">
              <a:rPr lang="en-US" smtClean="0"/>
              <a:t>6/22/2012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 idx="4294967295"/>
          </p:nvPr>
        </p:nvSpPr>
        <p:spPr>
          <a:xfrm>
            <a:off x="395536" y="2205038"/>
            <a:ext cx="8352928" cy="2304082"/>
          </a:xfrm>
        </p:spPr>
        <p:txBody>
          <a:bodyPr/>
          <a:lstStyle/>
          <a:p>
            <a:pPr algn="ctr"/>
            <a:r>
              <a:rPr lang="cs-CZ" sz="2400" dirty="0"/>
              <a:t>ZŠP a ZŠS Uherský Brod</a:t>
            </a:r>
            <a:br>
              <a:rPr lang="cs-CZ" sz="2400" dirty="0"/>
            </a:br>
            <a:r>
              <a:rPr lang="cs-CZ" sz="2400" dirty="0"/>
              <a:t> projekt č. CZ.1.07/1.4.00/21.0961</a:t>
            </a:r>
            <a:br>
              <a:rPr lang="cs-CZ" sz="2400" dirty="0"/>
            </a:b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/>
              <a:t>Angličtina pro 2. </a:t>
            </a:r>
            <a:r>
              <a:rPr lang="cs-CZ" sz="2400" dirty="0" smtClean="0"/>
              <a:t>stupeň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1800" dirty="0"/>
              <a:t>Č. </a:t>
            </a:r>
            <a:r>
              <a:rPr lang="cs-CZ" sz="1800" dirty="0" err="1"/>
              <a:t>DUMu</a:t>
            </a:r>
            <a:r>
              <a:rPr lang="cs-CZ" sz="1800" dirty="0"/>
              <a:t>:  </a:t>
            </a:r>
            <a:r>
              <a:rPr lang="cs-CZ" sz="1800" dirty="0" smtClean="0"/>
              <a:t>VY_22_INOVACE_36_The United </a:t>
            </a:r>
            <a:r>
              <a:rPr lang="cs-CZ" sz="1800" dirty="0" err="1" smtClean="0"/>
              <a:t>Kingdom</a:t>
            </a:r>
            <a:r>
              <a:rPr lang="cs-CZ" sz="1800" dirty="0" smtClean="0"/>
              <a:t> and London</a:t>
            </a:r>
            <a:endParaRPr lang="cs-CZ" sz="18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4294967295"/>
          </p:nvPr>
        </p:nvSpPr>
        <p:spPr>
          <a:xfrm>
            <a:off x="467544" y="5300663"/>
            <a:ext cx="8136904" cy="576262"/>
          </a:xfrm>
        </p:spPr>
        <p:txBody>
          <a:bodyPr/>
          <a:lstStyle/>
          <a:p>
            <a:pPr algn="ctr"/>
            <a:r>
              <a:rPr lang="cs-CZ" sz="2400" dirty="0"/>
              <a:t>Autor: </a:t>
            </a:r>
            <a:r>
              <a:rPr lang="cs-CZ" sz="2400" dirty="0" smtClean="0"/>
              <a:t>Mgr. Renata </a:t>
            </a:r>
            <a:r>
              <a:rPr lang="cs-CZ" sz="2400" dirty="0" err="1"/>
              <a:t>Václavíčková</a:t>
            </a:r>
            <a:endParaRPr lang="cs-CZ" dirty="0"/>
          </a:p>
          <a:p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497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764704"/>
            <a:ext cx="8712968" cy="864096"/>
          </a:xfrm>
        </p:spPr>
        <p:txBody>
          <a:bodyPr/>
          <a:lstStyle/>
          <a:p>
            <a:r>
              <a:rPr lang="cs-CZ" sz="2000" dirty="0" smtClean="0"/>
              <a:t>Anotace: Prezentace slouží k seznámení žáků se základními </a:t>
            </a:r>
            <a:r>
              <a:rPr lang="cs-CZ" sz="2000" dirty="0"/>
              <a:t>informacemi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                 o „Spojeném království“.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 Je určena žákům 9. ročníku.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 VM byl vytvořen v červnu 2012.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98892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97152"/>
            <a:ext cx="8640960" cy="1440160"/>
          </a:xfrm>
        </p:spPr>
        <p:txBody>
          <a:bodyPr/>
          <a:lstStyle/>
          <a:p>
            <a:pPr algn="ctr"/>
            <a:r>
              <a:rPr lang="cs-CZ" sz="2400" dirty="0" err="1" smtClean="0">
                <a:solidFill>
                  <a:schemeClr val="bg2">
                    <a:lumMod val="25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United </a:t>
            </a:r>
            <a:r>
              <a:rPr lang="cs-CZ" sz="2400" dirty="0" err="1" smtClean="0">
                <a:solidFill>
                  <a:schemeClr val="bg2">
                    <a:lumMod val="25000"/>
                  </a:schemeClr>
                </a:solidFill>
              </a:rPr>
              <a:t>Kingdom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bg2">
                    <a:lumMod val="25000"/>
                  </a:schemeClr>
                </a:solidFill>
              </a:rPr>
              <a:t>of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Great </a:t>
            </a:r>
            <a:r>
              <a:rPr lang="cs-CZ" sz="2400" dirty="0" err="1" smtClean="0">
                <a:solidFill>
                  <a:schemeClr val="bg2">
                    <a:lumMod val="25000"/>
                  </a:schemeClr>
                </a:solidFill>
              </a:rPr>
              <a:t>Britain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and </a:t>
            </a:r>
            <a:r>
              <a:rPr lang="cs-CZ" sz="2400" dirty="0" err="1" smtClean="0">
                <a:solidFill>
                  <a:schemeClr val="bg2">
                    <a:lumMod val="25000"/>
                  </a:schemeClr>
                </a:solidFill>
              </a:rPr>
              <a:t>Northern</a:t>
            </a: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bg2">
                    <a:lumMod val="25000"/>
                  </a:schemeClr>
                </a:solidFill>
              </a:rPr>
              <a:t>Ireland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cs-CZ" sz="24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=</a:t>
            </a:r>
            <a:r>
              <a:rPr lang="cs-CZ" sz="2400" dirty="0">
                <a:solidFill>
                  <a:schemeClr val="bg2">
                    <a:lumMod val="25000"/>
                  </a:schemeClr>
                </a:solidFill>
              </a:rPr>
              <a:t/>
            </a:r>
            <a:br>
              <a:rPr lang="cs-CZ" sz="2400" dirty="0">
                <a:solidFill>
                  <a:schemeClr val="bg2">
                    <a:lumMod val="25000"/>
                  </a:schemeClr>
                </a:solidFill>
              </a:rPr>
            </a:b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Spojené království Velké Británie a Severního Irska</a:t>
            </a:r>
            <a:endParaRPr lang="cs-CZ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319" y="476672"/>
            <a:ext cx="6480720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20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7240" y="3789040"/>
            <a:ext cx="7543800" cy="2448272"/>
          </a:xfrm>
        </p:spPr>
        <p:txBody>
          <a:bodyPr/>
          <a:lstStyle/>
          <a:p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Britské ostrovy = VB, Irsko (Dublin) + 5 000 menších ostrovů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Velká Británie: - Anglie (Londýn)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           - Skotsko (Edinburgh)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           - Wales (</a:t>
            </a:r>
            <a:r>
              <a:rPr lang="cs-CZ" sz="2000" dirty="0" err="1" smtClean="0"/>
              <a:t>Cardiff</a:t>
            </a:r>
            <a:r>
              <a:rPr lang="cs-CZ" sz="2000" dirty="0" smtClean="0"/>
              <a:t>)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Severní Irsko - Belfast</a:t>
            </a:r>
            <a:endParaRPr lang="cs-CZ" sz="2000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4294967295"/>
          </p:nvPr>
        </p:nvSpPr>
        <p:spPr>
          <a:xfrm>
            <a:off x="0" y="685800"/>
            <a:ext cx="7905750" cy="2598738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18288" indent="0">
              <a:buNone/>
            </a:pPr>
            <a:endParaRPr lang="cs-CZ" dirty="0"/>
          </a:p>
          <a:p>
            <a:pPr marL="18288" indent="0">
              <a:buNone/>
            </a:pPr>
            <a:r>
              <a:rPr lang="cs-CZ" dirty="0" smtClean="0"/>
              <a:t>            UNION JACK                                                       IRSKO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302433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692695"/>
            <a:ext cx="3384376" cy="194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320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85801"/>
            <a:ext cx="8050088" cy="3657599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sz="1800" dirty="0" smtClean="0"/>
          </a:p>
          <a:p>
            <a:pPr marL="18288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</a:t>
            </a:r>
          </a:p>
          <a:p>
            <a:pPr marL="18288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THE QUEEN ELIZABETH II</a:t>
            </a:r>
            <a:endParaRPr lang="cs-CZ" sz="18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1360512"/>
          </a:xfrm>
        </p:spPr>
        <p:txBody>
          <a:bodyPr/>
          <a:lstStyle/>
          <a:p>
            <a:r>
              <a:rPr lang="cs-CZ" sz="2000" dirty="0" smtClean="0"/>
              <a:t>Velká Británie = konstituční monarchie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          - vládne zde královna Alžběta II.</a:t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                         </a:t>
            </a:r>
            <a:r>
              <a:rPr lang="cs-CZ" sz="2000" dirty="0"/>
              <a:t> </a:t>
            </a:r>
            <a:r>
              <a:rPr lang="cs-CZ" sz="2000" dirty="0" smtClean="0"/>
              <a:t>- měna = libra (1 </a:t>
            </a:r>
            <a:r>
              <a:rPr lang="cs-CZ" sz="2000" dirty="0" err="1" smtClean="0"/>
              <a:t>pound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81508"/>
            <a:ext cx="5040560" cy="4055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2736304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812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861048"/>
            <a:ext cx="2088232" cy="269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690" y="360366"/>
            <a:ext cx="2505075" cy="3132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60366"/>
            <a:ext cx="3312368" cy="5372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373216"/>
            <a:ext cx="7997512" cy="1180970"/>
          </a:xfrm>
        </p:spPr>
        <p:txBody>
          <a:bodyPr/>
          <a:lstStyle/>
          <a:p>
            <a:r>
              <a:rPr lang="cs-CZ" sz="2000" dirty="0" smtClean="0"/>
              <a:t>Typické pro Anglii…     (zelená – Irsko)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32718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85801"/>
            <a:ext cx="7906072" cy="3319263"/>
          </a:xfrm>
        </p:spPr>
        <p:txBody>
          <a:bodyPr>
            <a:normAutofit lnSpcReduction="10000"/>
          </a:bodyPr>
          <a:lstStyle/>
          <a:p>
            <a:pPr marL="18288" indent="0">
              <a:buNone/>
            </a:pPr>
            <a:endParaRPr lang="cs-CZ" dirty="0" smtClean="0"/>
          </a:p>
          <a:p>
            <a:pPr marL="18288" indent="0">
              <a:buNone/>
            </a:pPr>
            <a:endParaRPr lang="cs-CZ" dirty="0"/>
          </a:p>
          <a:p>
            <a:pPr marL="18288" indent="0">
              <a:buNone/>
            </a:pPr>
            <a:endParaRPr lang="cs-CZ" dirty="0" smtClean="0"/>
          </a:p>
          <a:p>
            <a:pPr marL="18288" indent="0">
              <a:buNone/>
            </a:pPr>
            <a:endParaRPr lang="cs-CZ" dirty="0"/>
          </a:p>
          <a:p>
            <a:pPr marL="18288" indent="0">
              <a:buNone/>
            </a:pPr>
            <a:endParaRPr lang="cs-CZ" dirty="0" smtClean="0"/>
          </a:p>
          <a:p>
            <a:pPr marL="18288" indent="0">
              <a:buNone/>
            </a:pPr>
            <a:endParaRPr lang="cs-CZ" dirty="0"/>
          </a:p>
          <a:p>
            <a:pPr marL="18288" indent="0">
              <a:buNone/>
            </a:pPr>
            <a:endParaRPr lang="cs-CZ" dirty="0" smtClean="0"/>
          </a:p>
          <a:p>
            <a:pPr marL="18288" indent="0">
              <a:buNone/>
            </a:pPr>
            <a:endParaRPr lang="cs-CZ" dirty="0"/>
          </a:p>
          <a:p>
            <a:pPr marL="18288" indent="0">
              <a:buNone/>
            </a:pPr>
            <a:r>
              <a:rPr lang="cs-CZ" dirty="0" smtClean="0"/>
              <a:t>   </a:t>
            </a:r>
            <a:r>
              <a:rPr lang="cs-CZ" sz="1600" dirty="0" smtClean="0"/>
              <a:t>„TUBE“ – nejstarší metro na světě              Hodinová věž s Big Benem</a:t>
            </a:r>
            <a:endParaRPr lang="cs-CZ" sz="1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Londýn - město na </a:t>
            </a:r>
            <a:r>
              <a:rPr lang="cs-CZ" sz="3200" dirty="0" err="1" smtClean="0"/>
              <a:t>řeceTemži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> </a:t>
            </a:r>
            <a:r>
              <a:rPr lang="cs-CZ" sz="3200" dirty="0" smtClean="0"/>
              <a:t>              - 7 miliónů obyvatel</a:t>
            </a:r>
            <a:br>
              <a:rPr lang="cs-CZ" sz="3200" dirty="0" smtClean="0"/>
            </a:br>
            <a:r>
              <a:rPr lang="cs-CZ" sz="3200" dirty="0"/>
              <a:t> </a:t>
            </a:r>
            <a:r>
              <a:rPr lang="cs-CZ" sz="3200" dirty="0" smtClean="0"/>
              <a:t>              - žije zde mnoho národností</a:t>
            </a:r>
            <a:endParaRPr lang="cs-CZ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7704856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846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Symboly Londýna…</a:t>
            </a:r>
            <a:endParaRPr lang="cs-CZ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6672"/>
            <a:ext cx="5256585" cy="4176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288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23528" y="685801"/>
            <a:ext cx="7906072" cy="4543399"/>
          </a:xfrm>
        </p:spPr>
        <p:txBody>
          <a:bodyPr/>
          <a:lstStyle/>
          <a:p>
            <a:pPr marL="18288" indent="0">
              <a:buNone/>
            </a:pPr>
            <a:r>
              <a:rPr lang="cs-CZ" dirty="0" smtClean="0"/>
              <a:t>         </a:t>
            </a:r>
          </a:p>
          <a:p>
            <a:pPr marL="18288" indent="0">
              <a:buNone/>
            </a:pPr>
            <a:r>
              <a:rPr lang="cs-CZ" dirty="0"/>
              <a:t> </a:t>
            </a:r>
            <a:r>
              <a:rPr lang="cs-CZ" dirty="0" smtClean="0"/>
              <a:t>        DOUBLE - DECKER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-1620688" y="4876800"/>
            <a:ext cx="11881320" cy="1576536"/>
          </a:xfrm>
        </p:spPr>
        <p:txBody>
          <a:bodyPr/>
          <a:lstStyle/>
          <a:p>
            <a:pPr algn="just"/>
            <a:r>
              <a:rPr lang="cs-CZ" dirty="0" smtClean="0"/>
              <a:t>                   </a:t>
            </a:r>
            <a:r>
              <a:rPr lang="cs-CZ" sz="2400" dirty="0" smtClean="0"/>
              <a:t>LONDON EYE                          černé taxíky - CABS                            </a:t>
            </a:r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68" y="554124"/>
            <a:ext cx="338437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48680"/>
            <a:ext cx="3902075" cy="260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2877" y="3447483"/>
            <a:ext cx="3456384" cy="2164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01008"/>
            <a:ext cx="3816424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506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7240" y="5013176"/>
            <a:ext cx="7543800" cy="936104"/>
          </a:xfrm>
        </p:spPr>
        <p:txBody>
          <a:bodyPr/>
          <a:lstStyle/>
          <a:p>
            <a:r>
              <a:rPr lang="cs-CZ" sz="2400" dirty="0" smtClean="0"/>
              <a:t>Buckinghamský palác - sídlo královny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                 - výměna stráží – denně v 11.00</a:t>
            </a:r>
            <a:endParaRPr lang="cs-CZ" sz="24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488832" cy="4320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790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876800"/>
            <a:ext cx="7709480" cy="914400"/>
          </a:xfrm>
        </p:spPr>
        <p:txBody>
          <a:bodyPr/>
          <a:lstStyle/>
          <a:p>
            <a:r>
              <a:rPr lang="cs-CZ" sz="2400" dirty="0" err="1" smtClean="0"/>
              <a:t>Westminsterský</a:t>
            </a:r>
            <a:r>
              <a:rPr lang="cs-CZ" sz="2400" dirty="0" smtClean="0"/>
              <a:t> palác - budovy parlamentu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                 - </a:t>
            </a:r>
            <a:r>
              <a:rPr lang="cs-CZ" sz="2400" dirty="0" err="1" smtClean="0"/>
              <a:t>Clock</a:t>
            </a:r>
            <a:r>
              <a:rPr lang="cs-CZ" sz="2400" dirty="0" smtClean="0"/>
              <a:t> Tower (Hodinová věž)</a:t>
            </a:r>
            <a:endParaRPr lang="cs-CZ" sz="24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7704856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863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876800"/>
            <a:ext cx="7781488" cy="914400"/>
          </a:xfrm>
        </p:spPr>
        <p:txBody>
          <a:bodyPr/>
          <a:lstStyle/>
          <a:p>
            <a:r>
              <a:rPr lang="cs-CZ" sz="2400" dirty="0" smtClean="0"/>
              <a:t>Tower </a:t>
            </a:r>
            <a:r>
              <a:rPr lang="cs-CZ" sz="2400" dirty="0" err="1" smtClean="0"/>
              <a:t>Bridge</a:t>
            </a:r>
            <a:r>
              <a:rPr lang="cs-CZ" sz="2400" dirty="0" smtClean="0"/>
              <a:t> (19. stol.) - nejznámější londýnský most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                   - uprostřed se rozevírá a zvedá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63597"/>
            <a:ext cx="7920880" cy="4289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521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876800"/>
            <a:ext cx="8856984" cy="1432520"/>
          </a:xfrm>
        </p:spPr>
        <p:txBody>
          <a:bodyPr/>
          <a:lstStyle/>
          <a:p>
            <a:r>
              <a:rPr lang="cs-CZ" sz="2000" dirty="0" smtClean="0"/>
              <a:t>Katedrála sv. Pavla (17. st.) - jedna z největších na světě</a:t>
            </a:r>
            <a:br>
              <a:rPr lang="cs-CZ" sz="2000" dirty="0" smtClean="0"/>
            </a:br>
            <a:r>
              <a:rPr lang="cs-CZ" sz="2000" dirty="0" smtClean="0"/>
              <a:t>                                                - „šeptající galerie“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                                - pohřbeny slavné osobnosti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                                - svatba prince Charlese a Lady Diany</a:t>
            </a:r>
            <a:endParaRPr lang="cs-CZ" sz="2000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3"/>
            <a:ext cx="8064896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622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373216"/>
            <a:ext cx="7781489" cy="864096"/>
          </a:xfrm>
        </p:spPr>
        <p:txBody>
          <a:bodyPr/>
          <a:lstStyle/>
          <a:p>
            <a:r>
              <a:rPr lang="cs-CZ" sz="2400" dirty="0" smtClean="0"/>
              <a:t>Trafalgarské náměstí - socha Nelsona (na sloupu)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               - Národní galerie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               - kostel sv. Martina</a:t>
            </a:r>
            <a:endParaRPr lang="cs-CZ" sz="24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476672"/>
            <a:ext cx="4320480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76672"/>
            <a:ext cx="3096344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197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dirty="0" smtClean="0"/>
              <a:t>Piccadilly </a:t>
            </a:r>
            <a:r>
              <a:rPr lang="cs-CZ" sz="2400" dirty="0" err="1" smtClean="0"/>
              <a:t>Circus</a:t>
            </a:r>
            <a:r>
              <a:rPr lang="cs-CZ" sz="2400" dirty="0" smtClean="0"/>
              <a:t> = zábavní centrum Londýna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                           - divadla, kina, restaurace, obchody</a:t>
            </a:r>
            <a:endParaRPr lang="cs-CZ" sz="24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6441"/>
            <a:ext cx="7488832" cy="420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508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876800"/>
            <a:ext cx="7637472" cy="1216496"/>
          </a:xfrm>
        </p:spPr>
        <p:txBody>
          <a:bodyPr/>
          <a:lstStyle/>
          <a:p>
            <a:r>
              <a:rPr lang="cs-CZ" sz="2000" dirty="0" smtClean="0"/>
              <a:t>London </a:t>
            </a:r>
            <a:r>
              <a:rPr lang="cs-CZ" sz="2000" dirty="0" err="1" smtClean="0"/>
              <a:t>Eye</a:t>
            </a:r>
            <a:r>
              <a:rPr lang="cs-CZ" sz="2000" dirty="0" smtClean="0"/>
              <a:t> = největší vyhlídkové kolo na světě (150 m)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       - postaveno k oslavám nového milénia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       - nikdy nezastavuje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       - 1 otočka trvá 30 minut</a:t>
            </a:r>
            <a:endParaRPr lang="cs-CZ" sz="20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48680"/>
            <a:ext cx="770485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105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293096"/>
            <a:ext cx="7781488" cy="1368152"/>
          </a:xfrm>
        </p:spPr>
        <p:txBody>
          <a:bodyPr/>
          <a:lstStyle/>
          <a:p>
            <a:r>
              <a:rPr lang="cs-CZ" sz="2000" dirty="0" smtClean="0"/>
              <a:t>Hyde Park = londýnský královský park (největší)</a:t>
            </a:r>
            <a:br>
              <a:rPr lang="cs-CZ" sz="2000" dirty="0" smtClean="0"/>
            </a:br>
            <a:r>
              <a:rPr lang="cs-CZ" sz="2000" dirty="0" smtClean="0"/>
              <a:t>                     - je zde ŘEČNICKÝ KOUTEK = každý může 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       svobodně říkat, co chce (NE! o královské rodině)</a:t>
            </a:r>
            <a:endParaRPr lang="cs-CZ" sz="2000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8136904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552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685801"/>
            <a:ext cx="7474024" cy="1015007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/>
              <a:t>CITACE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7240" y="1844824"/>
            <a:ext cx="7543800" cy="864096"/>
          </a:xfrm>
        </p:spPr>
        <p:txBody>
          <a:bodyPr/>
          <a:lstStyle/>
          <a:p>
            <a:pPr algn="ctr"/>
            <a:r>
              <a:rPr lang="cs-CZ" sz="2400" dirty="0" smtClean="0">
                <a:hlinkClick r:id="rId2"/>
              </a:rPr>
              <a:t/>
            </a:r>
            <a:br>
              <a:rPr lang="cs-CZ" sz="2400" dirty="0" smtClean="0">
                <a:hlinkClick r:id="rId2"/>
              </a:rPr>
            </a:br>
            <a:r>
              <a:rPr lang="cs-CZ" sz="2400" dirty="0" smtClean="0">
                <a:hlinkClick r:id="rId2"/>
              </a:rPr>
              <a:t/>
            </a:r>
            <a:br>
              <a:rPr lang="cs-CZ" sz="2400" dirty="0" smtClean="0">
                <a:hlinkClick r:id="rId2"/>
              </a:rPr>
            </a:b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://office.microsoft.com</a:t>
            </a:r>
            <a:r>
              <a:rPr lang="cs-CZ" sz="2400" dirty="0"/>
              <a:t> - obrázky</a:t>
            </a:r>
            <a:br>
              <a:rPr lang="cs-CZ" sz="2400" dirty="0"/>
            </a:b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29251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Živl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Živly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Živly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303</TotalTime>
  <Words>161</Words>
  <Application>Microsoft Office PowerPoint</Application>
  <PresentationFormat>Předvádění na obrazovce (4:3)</PresentationFormat>
  <Paragraphs>43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Živly</vt:lpstr>
      <vt:lpstr>ZŠP a ZŠS Uherský Brod  projekt č. CZ.1.07/1.4.00/21.0961  Angličtina pro 2. stupeň Č. DUMu:  VY_22_INOVACE_36_The United Kingdom and London</vt:lpstr>
      <vt:lpstr>Anotace: Prezentace slouží k seznámení žáků se základními informacemi                  o „Spojeném království“.                  Je určena žákům 9. ročníku.                  VM byl vytvořen v červnu 2012.</vt:lpstr>
      <vt:lpstr>The United Kingdom of Great Britain and Northern Ireland = Spojené království Velké Británie a Severního Irska</vt:lpstr>
      <vt:lpstr>     Britské ostrovy = VB, Irsko (Dublin) + 5 000 menších ostrovů   Velká Británie: - Anglie (Londýn)                            - Skotsko (Edinburgh)                            - Wales (Cardiff)  Severní Irsko - Belfast</vt:lpstr>
      <vt:lpstr>Velká Británie = konstituční monarchie                           - vládne zde královna Alžběta II.                            - měna = libra (1 pound)</vt:lpstr>
      <vt:lpstr>Typické pro Anglii…     (zelená – Irsko)</vt:lpstr>
      <vt:lpstr>Londýn - město na řeceTemži                - 7 miliónů obyvatel                - žije zde mnoho národností</vt:lpstr>
      <vt:lpstr>Symboly Londýna…</vt:lpstr>
      <vt:lpstr>                   LONDON EYE                          černé taxíky - CABS                            </vt:lpstr>
      <vt:lpstr>Buckinghamský palác - sídlo královny                                         - výměna stráží – denně v 11.00</vt:lpstr>
      <vt:lpstr>Westminsterský palác - budovy parlamentu                                         - Clock Tower (Hodinová věž)</vt:lpstr>
      <vt:lpstr>Tower Bridge (19. stol.) - nejznámější londýnský most                                           - uprostřed se rozevírá a zvedá</vt:lpstr>
      <vt:lpstr>Katedrála sv. Pavla (17. st.) - jedna z největších na světě                                                 - „šeptající galerie“                                                 - pohřbeny slavné osobnosti                                                 - svatba prince Charlese a Lady Diany</vt:lpstr>
      <vt:lpstr>Trafalgarské náměstí - socha Nelsona (na sloupu)                                       - Národní galerie                                       - kostel sv. Martina</vt:lpstr>
      <vt:lpstr>Piccadilly Circus = zábavní centrum Londýna                                - divadla, kina, restaurace, obchody</vt:lpstr>
      <vt:lpstr>London Eye = největší vyhlídkové kolo na světě (150 m)                        - postaveno k oslavám nového milénia                        - nikdy nezastavuje                        - 1 otočka trvá 30 minut</vt:lpstr>
      <vt:lpstr>Hyde Park = londýnský královský park (největší)                      - je zde ŘEČNICKÝ KOUTEK = každý může                          svobodně říkat, co chce (NE! o královské rodině)</vt:lpstr>
      <vt:lpstr>  http://office.microsoft.com - obrázky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ZŠP a ZŠS Uherský Brod  projekt č. CZ.1.07/1.4.00/21.0961  Angličtina pro 2. stupeň Č. DUMu:  VY_22_INOVACE_36_The UK and London</dc:title>
  <dc:creator>PC-1SLG</dc:creator>
  <cp:lastModifiedBy>PC-1SLG</cp:lastModifiedBy>
  <cp:revision>23</cp:revision>
  <dcterms:created xsi:type="dcterms:W3CDTF">2012-06-20T19:40:00Z</dcterms:created>
  <dcterms:modified xsi:type="dcterms:W3CDTF">2012-06-22T03:10:44Z</dcterms:modified>
</cp:coreProperties>
</file>