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1" r:id="rId3"/>
    <p:sldId id="258" r:id="rId4"/>
    <p:sldId id="257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60" d="100"/>
          <a:sy n="60" d="100"/>
        </p:scale>
        <p:origin x="-786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E9C121-E137-4B4D-B090-3EE3D97E8538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0076E4-03A9-4A65-ABCE-89C5824EB0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699986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0076E4-03A9-4A65-ABCE-89C5824EB0D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087114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-396552" y="-27383"/>
            <a:ext cx="9793088" cy="6885384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endParaRPr lang="cs-CZ" sz="35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476672"/>
            <a:ext cx="7772400" cy="223224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200" dirty="0" smtClean="0">
                <a:latin typeface="Arial" pitchFamily="34" charset="0"/>
                <a:cs typeface="Arial" pitchFamily="34" charset="0"/>
              </a:rPr>
              <a:t>Název školy: ZŠ Varnsdorf, Edisonova 2821, okres Děčín, příspěvková organizace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Matematika a její aplikace</a:t>
            </a:r>
            <a:r>
              <a:rPr lang="cs-CZ" sz="220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200" smtClean="0">
                <a:latin typeface="Arial" pitchFamily="34" charset="0"/>
                <a:cs typeface="Arial" pitchFamily="34" charset="0"/>
              </a:rPr>
              <a:t>Matematika, Čísla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a početní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operace,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Slovní úlohy se dvěma různými početními výkony 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Autor: Mgr. Marika Podroužková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VY_42_INOVACE_06/I.SADA</a:t>
            </a: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683568" y="3068960"/>
            <a:ext cx="7776864" cy="1919064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200" b="1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Anotace</a:t>
            </a:r>
            <a:r>
              <a:rPr lang="cs-CZ" sz="2200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: Prezentace je určena pro žáky 3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. ročníku</a:t>
            </a:r>
            <a:r>
              <a:rPr lang="cs-CZ" sz="2200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, slouží 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   k výkladu </a:t>
            </a:r>
            <a:r>
              <a:rPr lang="cs-CZ" sz="2200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učiva 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lang="cs-CZ" sz="2200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S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lovní </a:t>
            </a:r>
            <a:r>
              <a:rPr lang="cs-CZ" sz="2200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úlohy se dvěma různými 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početními výkony.</a:t>
            </a:r>
            <a:endParaRPr lang="cs-CZ" sz="2200" dirty="0">
              <a:solidFill>
                <a:schemeClr val="tx1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algn="l"/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Období: 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září </a:t>
            </a:r>
            <a:r>
              <a:rPr lang="cs-CZ" sz="2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– prosinec 2011</a:t>
            </a:r>
          </a:p>
          <a:p>
            <a:pPr algn="l"/>
            <a:endParaRPr lang="cs-CZ" sz="2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5" y="5301208"/>
            <a:ext cx="5762625" cy="132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308866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396552" y="-27383"/>
            <a:ext cx="9793088" cy="6885384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3500" dirty="0" smtClean="0"/>
              <a:t>Slovní </a:t>
            </a:r>
            <a:r>
              <a:rPr lang="cs-CZ" sz="3500" dirty="0"/>
              <a:t>úlohy se dvěma různými </a:t>
            </a:r>
            <a:r>
              <a:rPr lang="cs-CZ" sz="3500" dirty="0" smtClean="0"/>
              <a:t>početními </a:t>
            </a:r>
            <a:r>
              <a:rPr lang="cs-CZ" sz="3500" dirty="0"/>
              <a:t>výkony</a:t>
            </a:r>
          </a:p>
        </p:txBody>
      </p:sp>
    </p:spTree>
    <p:extLst>
      <p:ext uri="{BB962C8B-B14F-4D97-AF65-F5344CB8AC3E}">
        <p14:creationId xmlns="" xmlns:p14="http://schemas.microsoft.com/office/powerpoint/2010/main" val="2981158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368152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Na </a:t>
            </a:r>
            <a:r>
              <a:rPr lang="cs-CZ" sz="2800" dirty="0"/>
              <a:t>školní zahradě je </a:t>
            </a:r>
            <a:r>
              <a:rPr lang="cs-CZ" sz="2800" b="1" dirty="0">
                <a:solidFill>
                  <a:schemeClr val="tx2"/>
                </a:solidFill>
              </a:rPr>
              <a:t>24 chlapců </a:t>
            </a:r>
            <a:r>
              <a:rPr lang="cs-CZ" sz="2800" dirty="0"/>
              <a:t>a </a:t>
            </a:r>
            <a:r>
              <a:rPr lang="cs-CZ" sz="2800" b="1" dirty="0">
                <a:solidFill>
                  <a:srgbClr val="FF0000"/>
                </a:solidFill>
              </a:rPr>
              <a:t>3krát méně děvčat</a:t>
            </a:r>
            <a:r>
              <a:rPr lang="cs-CZ" sz="2800" dirty="0"/>
              <a:t>. </a:t>
            </a:r>
            <a:br>
              <a:rPr lang="cs-CZ" sz="2800" dirty="0"/>
            </a:br>
            <a:r>
              <a:rPr lang="cs-CZ" sz="2800" dirty="0"/>
              <a:t>Kolik je na zahradě děvčat?</a:t>
            </a:r>
            <a:br>
              <a:rPr lang="cs-CZ" sz="2800" dirty="0"/>
            </a:br>
            <a:r>
              <a:rPr lang="cs-CZ" sz="2800" dirty="0"/>
              <a:t>Kolik je na zahradě celkem chlapců a děvčat?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65321" y="1556792"/>
            <a:ext cx="4206680" cy="3312368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 </a:t>
            </a:r>
            <a:r>
              <a:rPr lang="cs-CZ" b="1" dirty="0">
                <a:solidFill>
                  <a:schemeClr val="tx2"/>
                </a:solidFill>
              </a:rPr>
              <a:t>24 </a:t>
            </a:r>
            <a:r>
              <a:rPr lang="cs-CZ" b="1" dirty="0" smtClean="0">
                <a:solidFill>
                  <a:schemeClr val="tx2"/>
                </a:solidFill>
              </a:rPr>
              <a:t>chlapců</a:t>
            </a:r>
          </a:p>
          <a:p>
            <a:pPr marL="0" indent="0" algn="ctr">
              <a:buNone/>
            </a:pPr>
            <a:endParaRPr lang="cs-CZ" b="1" dirty="0">
              <a:solidFill>
                <a:schemeClr val="tx2"/>
              </a:solidFill>
            </a:endParaRP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600200"/>
            <a:ext cx="4320480" cy="2913581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>
                <a:solidFill>
                  <a:srgbClr val="FF0000"/>
                </a:solidFill>
              </a:rPr>
              <a:t>3krát méně </a:t>
            </a:r>
            <a:r>
              <a:rPr lang="cs-CZ" b="1" dirty="0" smtClean="0">
                <a:solidFill>
                  <a:srgbClr val="FF0000"/>
                </a:solidFill>
              </a:rPr>
              <a:t>děvčat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?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24 : 3 = 8</a:t>
            </a:r>
          </a:p>
          <a:p>
            <a:pPr marL="0" indent="0" algn="ctr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D:\_temp\Dočasné soubory Internetu\Content.IE5\2JWJC40Y\MP9004465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929" y="2305058"/>
            <a:ext cx="504056" cy="65273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</p:pic>
      <p:pic>
        <p:nvPicPr>
          <p:cNvPr id="26" name="Picture 2" descr="D:\_temp\Dočasné soubory Internetu\Content.IE5\2JWJC40Y\MP9004465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985" y="2305058"/>
            <a:ext cx="504056" cy="65273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</p:pic>
      <p:pic>
        <p:nvPicPr>
          <p:cNvPr id="27" name="Picture 2" descr="D:\_temp\Dočasné soubory Internetu\Content.IE5\2JWJC40Y\MP9004465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9265" y="2305056"/>
            <a:ext cx="504056" cy="65273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</p:pic>
      <p:pic>
        <p:nvPicPr>
          <p:cNvPr id="28" name="Picture 2" descr="D:\_temp\Dočasné soubory Internetu\Content.IE5\2JWJC40Y\MP9004465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1153" y="2305057"/>
            <a:ext cx="504056" cy="65273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</p:pic>
      <p:pic>
        <p:nvPicPr>
          <p:cNvPr id="29" name="Picture 2" descr="D:\_temp\Dočasné soubory Internetu\Content.IE5\2JWJC40Y\MP9004465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5209" y="2305058"/>
            <a:ext cx="504056" cy="65273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</p:pic>
      <p:pic>
        <p:nvPicPr>
          <p:cNvPr id="30" name="Picture 2" descr="D:\_temp\Dočasné soubory Internetu\Content.IE5\2JWJC40Y\MP9004465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7097" y="2305058"/>
            <a:ext cx="504056" cy="65273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</p:pic>
      <p:pic>
        <p:nvPicPr>
          <p:cNvPr id="31" name="Picture 2" descr="D:\_temp\Dočasné soubory Internetu\Content.IE5\2JWJC40Y\MP9004465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3041" y="2305058"/>
            <a:ext cx="504056" cy="65273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</p:pic>
      <p:pic>
        <p:nvPicPr>
          <p:cNvPr id="32" name="Picture 2" descr="D:\_temp\Dočasné soubory Internetu\Content.IE5\2JWJC40Y\MP9004465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3321" y="2305058"/>
            <a:ext cx="504056" cy="65273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</p:pic>
      <p:pic>
        <p:nvPicPr>
          <p:cNvPr id="1027" name="Picture 3" descr="D:\_temp\Dočasné soubory Internetu\Content.IE5\ITT1KBRX\MP90044656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929" y="3096344"/>
            <a:ext cx="504056" cy="6527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3" descr="D:\_temp\Dočasné soubory Internetu\Content.IE5\ITT1KBRX\MP90044656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985" y="3092274"/>
            <a:ext cx="504056" cy="6527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3" descr="D:\_temp\Dočasné soubory Internetu\Content.IE5\ITT1KBRX\MP90044656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1153" y="3092274"/>
            <a:ext cx="504056" cy="6527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3" descr="D:\_temp\Dočasné soubory Internetu\Content.IE5\ITT1KBRX\MP90044656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3041" y="3092274"/>
            <a:ext cx="504056" cy="6527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3" descr="D:\_temp\Dočasné soubory Internetu\Content.IE5\ITT1KBRX\MP90044656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9265" y="3092274"/>
            <a:ext cx="504056" cy="6527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3" descr="D:\_temp\Dočasné soubory Internetu\Content.IE5\ITT1KBRX\MP90044656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7097" y="3092274"/>
            <a:ext cx="504056" cy="6527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3" descr="D:\_temp\Dočasné soubory Internetu\Content.IE5\ITT1KBRX\MP90044656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3321" y="3092274"/>
            <a:ext cx="504056" cy="6527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3" descr="D:\_temp\Dočasné soubory Internetu\Content.IE5\ITT1KBRX\MP90044656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5209" y="3092274"/>
            <a:ext cx="504056" cy="6527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2" descr="D:\_temp\Dočasné soubory Internetu\Content.IE5\2JWJC40Y\MP9004465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929" y="3861048"/>
            <a:ext cx="504056" cy="65273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</p:pic>
      <p:pic>
        <p:nvPicPr>
          <p:cNvPr id="66" name="Picture 2" descr="D:\_temp\Dočasné soubory Internetu\Content.IE5\2JWJC40Y\MP9004465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985" y="3861048"/>
            <a:ext cx="504056" cy="65273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</p:pic>
      <p:pic>
        <p:nvPicPr>
          <p:cNvPr id="67" name="Picture 2" descr="D:\_temp\Dočasné soubory Internetu\Content.IE5\2JWJC40Y\MP9004465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9265" y="3861046"/>
            <a:ext cx="504056" cy="65273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</p:pic>
      <p:pic>
        <p:nvPicPr>
          <p:cNvPr id="68" name="Picture 2" descr="D:\_temp\Dočasné soubory Internetu\Content.IE5\2JWJC40Y\MP9004465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1153" y="3861047"/>
            <a:ext cx="504056" cy="65273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</p:pic>
      <p:pic>
        <p:nvPicPr>
          <p:cNvPr id="69" name="Picture 2" descr="D:\_temp\Dočasné soubory Internetu\Content.IE5\2JWJC40Y\MP9004465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5209" y="3861048"/>
            <a:ext cx="504056" cy="65273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</p:pic>
      <p:pic>
        <p:nvPicPr>
          <p:cNvPr id="70" name="Picture 2" descr="D:\_temp\Dočasné soubory Internetu\Content.IE5\2JWJC40Y\MP9004465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7097" y="3861048"/>
            <a:ext cx="504056" cy="65273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</p:pic>
      <p:pic>
        <p:nvPicPr>
          <p:cNvPr id="71" name="Picture 2" descr="D:\_temp\Dočasné soubory Internetu\Content.IE5\2JWJC40Y\MP9004465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3041" y="3861048"/>
            <a:ext cx="504056" cy="65273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</p:pic>
      <p:pic>
        <p:nvPicPr>
          <p:cNvPr id="72" name="Picture 2" descr="D:\_temp\Dočasné soubory Internetu\Content.IE5\2JWJC40Y\MP9004465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3321" y="3861048"/>
            <a:ext cx="504056" cy="65273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</p:pic>
      <p:pic>
        <p:nvPicPr>
          <p:cNvPr id="1028" name="Picture 4" descr="D:\_temp\Dočasné soubory Internetu\Content.IE5\2JWJC40Y\MP9004465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4154" y="3749330"/>
            <a:ext cx="526300" cy="68153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4" descr="D:\_temp\Dočasné soubory Internetu\Content.IE5\2JWJC40Y\MP9004465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0454" y="3749330"/>
            <a:ext cx="526300" cy="68153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4" descr="D:\_temp\Dočasné soubory Internetu\Content.IE5\2JWJC40Y\MP9004465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1819" y="3745007"/>
            <a:ext cx="526300" cy="68153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4" descr="D:\_temp\Dočasné soubory Internetu\Content.IE5\2JWJC40Y\MP9004465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19" y="3749078"/>
            <a:ext cx="526300" cy="68153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4" descr="D:\_temp\Dočasné soubory Internetu\Content.IE5\2JWJC40Y\MP9004465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4419" y="3749330"/>
            <a:ext cx="526300" cy="68153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4" descr="D:\_temp\Dočasné soubory Internetu\Content.IE5\2JWJC40Y\MP9004465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3319" y="3749330"/>
            <a:ext cx="526300" cy="68153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9" name="Picture 4" descr="D:\_temp\Dočasné soubory Internetu\Content.IE5\2JWJC40Y\MP9004465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0719" y="3745006"/>
            <a:ext cx="526300" cy="68153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0" name="Picture 4" descr="D:\_temp\Dočasné soubory Internetu\Content.IE5\2JWJC40Y\MP9004465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7019" y="3749330"/>
            <a:ext cx="526300" cy="68153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3" name="TextovéPole 62"/>
          <p:cNvSpPr txBox="1"/>
          <p:nvPr/>
        </p:nvSpPr>
        <p:spPr>
          <a:xfrm>
            <a:off x="585916" y="5085184"/>
            <a:ext cx="8248059" cy="167738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/>
              <a:t>Celkem</a:t>
            </a:r>
            <a:r>
              <a:rPr lang="cs-CZ" sz="2500" dirty="0" smtClean="0"/>
              <a:t> ?</a:t>
            </a:r>
          </a:p>
          <a:p>
            <a:pPr algn="ctr"/>
            <a:endParaRPr lang="cs-CZ" sz="2500" dirty="0" smtClean="0"/>
          </a:p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24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 smtClean="0"/>
              <a:t>+</a:t>
            </a:r>
            <a:r>
              <a:rPr lang="en-US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8</a:t>
            </a:r>
            <a:r>
              <a:rPr lang="en-US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/>
              <a:t>= 32 </a:t>
            </a:r>
            <a:endParaRPr lang="cs-CZ" sz="2500" dirty="0" smtClean="0"/>
          </a:p>
          <a:p>
            <a:pPr algn="ctr"/>
            <a:endParaRPr lang="cs-CZ" sz="2500" dirty="0"/>
          </a:p>
        </p:txBody>
      </p:sp>
    </p:spTree>
    <p:extLst>
      <p:ext uri="{BB962C8B-B14F-4D97-AF65-F5344CB8AC3E}">
        <p14:creationId xmlns="" xmlns:p14="http://schemas.microsoft.com/office/powerpoint/2010/main" val="1039290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5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0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5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0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1000"/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4" dur="1000"/>
                                        <p:tgtEl>
                                          <p:spTgt spid="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 fill="hold"/>
                                        <p:tgtEl>
                                          <p:spTgt spid="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Na </a:t>
            </a:r>
            <a:r>
              <a:rPr lang="cs-CZ" sz="2800" dirty="0"/>
              <a:t>školní zahradě je 24 chlapců a 3krát méně děvčat. </a:t>
            </a:r>
            <a:br>
              <a:rPr lang="cs-CZ" sz="2800" dirty="0"/>
            </a:br>
            <a:r>
              <a:rPr lang="cs-CZ" sz="2800" dirty="0"/>
              <a:t>Kolik je na zahradě děvčat?</a:t>
            </a:r>
            <a:br>
              <a:rPr lang="cs-CZ" sz="2800" dirty="0"/>
            </a:br>
            <a:r>
              <a:rPr lang="cs-CZ" sz="2800" dirty="0"/>
              <a:t>Kolik je na zahradě celkem chlapců a děvčat?</a:t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1007" y="2338739"/>
            <a:ext cx="316835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chlapců  24</a:t>
            </a:r>
          </a:p>
          <a:p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děvčat 3krát méně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děvčat   d</a:t>
            </a:r>
          </a:p>
          <a:p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celkem  c</a:t>
            </a:r>
            <a:endParaRPr lang="cs-CZ" sz="2000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2326923" y="2492896"/>
            <a:ext cx="1308972" cy="651292"/>
            <a:chOff x="2195736" y="2564904"/>
            <a:chExt cx="945369" cy="569881"/>
          </a:xfrm>
        </p:grpSpPr>
        <p:cxnSp>
          <p:nvCxnSpPr>
            <p:cNvPr id="7" name="Přímá spojnice 6"/>
            <p:cNvCxnSpPr/>
            <p:nvPr/>
          </p:nvCxnSpPr>
          <p:spPr>
            <a:xfrm>
              <a:off x="2709057" y="3134785"/>
              <a:ext cx="432048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 flipH="1" flipV="1">
              <a:off x="3131840" y="2564905"/>
              <a:ext cx="4632" cy="56988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se šipkou 10"/>
            <p:cNvCxnSpPr/>
            <p:nvPr/>
          </p:nvCxnSpPr>
          <p:spPr>
            <a:xfrm flipH="1">
              <a:off x="2195736" y="2564904"/>
              <a:ext cx="936104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TextovéPole 12"/>
          <p:cNvSpPr txBox="1"/>
          <p:nvPr/>
        </p:nvSpPr>
        <p:spPr>
          <a:xfrm>
            <a:off x="5292080" y="2366877"/>
            <a:ext cx="216024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 = 24:3</a:t>
            </a:r>
          </a:p>
          <a:p>
            <a:r>
              <a:rPr lang="cs-CZ" sz="2000" dirty="0" smtClean="0"/>
              <a:t>d = 8</a:t>
            </a:r>
          </a:p>
          <a:p>
            <a:endParaRPr lang="cs-CZ" sz="2000" dirty="0"/>
          </a:p>
          <a:p>
            <a:r>
              <a:rPr lang="cs-CZ" sz="2000" dirty="0" smtClean="0"/>
              <a:t>c = 24+8</a:t>
            </a:r>
          </a:p>
          <a:p>
            <a:r>
              <a:rPr lang="cs-CZ" sz="2000" dirty="0" smtClean="0"/>
              <a:t>c = 32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39752" y="5589240"/>
            <a:ext cx="53285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 zahradě je dohromady 32 chlapců a děvčat. </a:t>
            </a:r>
            <a:endParaRPr lang="cs-CZ" sz="2000" dirty="0"/>
          </a:p>
        </p:txBody>
      </p:sp>
      <p:sp>
        <p:nvSpPr>
          <p:cNvPr id="15" name="Obdélník 14"/>
          <p:cNvSpPr/>
          <p:nvPr/>
        </p:nvSpPr>
        <p:spPr>
          <a:xfrm>
            <a:off x="2339752" y="5085184"/>
            <a:ext cx="259228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000" dirty="0" smtClean="0">
                <a:solidFill>
                  <a:prstClr val="black"/>
                </a:solidFill>
              </a:rPr>
              <a:t>Na </a:t>
            </a:r>
            <a:r>
              <a:rPr lang="cs-CZ" sz="2000" dirty="0">
                <a:solidFill>
                  <a:prstClr val="black"/>
                </a:solidFill>
              </a:rPr>
              <a:t>zahradě je 8 </a:t>
            </a:r>
            <a:r>
              <a:rPr lang="cs-CZ" sz="2000" dirty="0" smtClean="0">
                <a:solidFill>
                  <a:prstClr val="black"/>
                </a:solidFill>
              </a:rPr>
              <a:t>děvčat.</a:t>
            </a:r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5625107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bldLvl="4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2400" b="1" dirty="0" smtClean="0"/>
              <a:t>Řeš další slovní úlohy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Alena má 21 Kč. Petr má 3krát méně Kč. Kolik Kč mají dohromady?</a:t>
            </a:r>
          </a:p>
          <a:p>
            <a:pPr marL="514350" indent="-514350">
              <a:buFont typeface="+mj-lt"/>
              <a:buAutoNum type="arabicPeriod"/>
            </a:pPr>
            <a:endParaRPr lang="cs-CZ" sz="2000" b="1" dirty="0">
              <a:solidFill>
                <a:srgbClr val="00206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2000" b="1" dirty="0" smtClean="0">
                <a:solidFill>
                  <a:srgbClr val="00B050"/>
                </a:solidFill>
              </a:rPr>
              <a:t>V zoo mají 9 mláďat žiraf.  Dospělých žiraf mají </a:t>
            </a:r>
            <a:r>
              <a:rPr lang="cs-CZ" sz="2000" b="1" dirty="0">
                <a:solidFill>
                  <a:srgbClr val="00B050"/>
                </a:solidFill>
              </a:rPr>
              <a:t>4</a:t>
            </a:r>
            <a:r>
              <a:rPr lang="cs-CZ" sz="2000" b="1" dirty="0" smtClean="0">
                <a:solidFill>
                  <a:srgbClr val="00B050"/>
                </a:solidFill>
              </a:rPr>
              <a:t>krát více.</a:t>
            </a:r>
          </a:p>
          <a:p>
            <a:pPr marL="0" indent="0">
              <a:buNone/>
            </a:pPr>
            <a:r>
              <a:rPr lang="cs-CZ" sz="2000" b="1" dirty="0">
                <a:solidFill>
                  <a:srgbClr val="00B050"/>
                </a:solidFill>
              </a:rPr>
              <a:t> </a:t>
            </a:r>
            <a:r>
              <a:rPr lang="cs-CZ" sz="2000" b="1" dirty="0" smtClean="0">
                <a:solidFill>
                  <a:srgbClr val="00B050"/>
                </a:solidFill>
              </a:rPr>
              <a:t>        Kolik mají celkem žiraf?</a:t>
            </a:r>
          </a:p>
          <a:p>
            <a:pPr marL="0" indent="0">
              <a:buNone/>
            </a:pPr>
            <a:endParaRPr lang="cs-CZ" sz="2000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3.     Petr má 32 modelů autíček. Honza jich má 4krát méně.</a:t>
            </a:r>
          </a:p>
          <a:p>
            <a:pPr marL="0" indent="0">
              <a:buNone/>
            </a:pPr>
            <a:r>
              <a:rPr lang="cs-CZ" sz="2000" b="1" dirty="0">
                <a:solidFill>
                  <a:srgbClr val="FF0000"/>
                </a:solidFill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       Kolik modelů mají dohromady?</a:t>
            </a:r>
          </a:p>
          <a:p>
            <a:pPr marL="0" indent="0">
              <a:buNone/>
            </a:pPr>
            <a:endParaRPr lang="cs-CZ" sz="20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4</a:t>
            </a:r>
            <a:r>
              <a:rPr lang="cs-CZ" sz="2000" b="1" dirty="0" smtClean="0">
                <a:solidFill>
                  <a:srgbClr val="C00000"/>
                </a:solidFill>
              </a:rPr>
              <a:t>.     Karel má 36 kartiček hokejistů. Aleš jich má 9krát méně než Karel.            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C00000"/>
                </a:solidFill>
              </a:rPr>
              <a:t>        Martin jich má 3krát více než Aleš. Kolik kartiček mají dohromady?</a:t>
            </a:r>
          </a:p>
          <a:p>
            <a:pPr marL="0" indent="0">
              <a:buNone/>
            </a:pPr>
            <a:endParaRPr lang="cs-CZ" sz="2000" b="1" dirty="0">
              <a:solidFill>
                <a:srgbClr val="C00000"/>
              </a:solidFill>
            </a:endParaRPr>
          </a:p>
          <a:p>
            <a:pPr marL="457200" indent="-457200">
              <a:buAutoNum type="arabicPeriod" startAt="5"/>
            </a:pPr>
            <a:r>
              <a:rPr lang="cs-CZ" sz="2000" b="1" dirty="0" smtClean="0">
                <a:solidFill>
                  <a:srgbClr val="00B0F0"/>
                </a:solidFill>
              </a:rPr>
              <a:t>Ve skříňce jsou 3 police. Na první polici je 16 hrníčků. Na druhé polici je      </a:t>
            </a:r>
          </a:p>
          <a:p>
            <a:pPr marL="0" indent="0">
              <a:buNone/>
            </a:pPr>
            <a:r>
              <a:rPr lang="cs-CZ" sz="2000" b="1" dirty="0">
                <a:solidFill>
                  <a:srgbClr val="00B0F0"/>
                </a:solidFill>
              </a:rPr>
              <a:t> </a:t>
            </a:r>
            <a:r>
              <a:rPr lang="cs-CZ" sz="2000" b="1" dirty="0" smtClean="0">
                <a:solidFill>
                  <a:srgbClr val="00B0F0"/>
                </a:solidFill>
              </a:rPr>
              <a:t>       2krát méně hrníčků než na první polici. Na třetí polici je 5krát více     </a:t>
            </a:r>
          </a:p>
          <a:p>
            <a:pPr marL="0" indent="0">
              <a:buNone/>
            </a:pPr>
            <a:r>
              <a:rPr lang="cs-CZ" sz="2000" b="1" dirty="0">
                <a:solidFill>
                  <a:srgbClr val="00B0F0"/>
                </a:solidFill>
              </a:rPr>
              <a:t> </a:t>
            </a:r>
            <a:r>
              <a:rPr lang="cs-CZ" sz="2000" b="1" dirty="0" smtClean="0">
                <a:solidFill>
                  <a:srgbClr val="00B0F0"/>
                </a:solidFill>
              </a:rPr>
              <a:t>       hrníčků než na druhé polici. Kolik hrníčků je ve skříňce?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9388626" y="1273823"/>
            <a:ext cx="4925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28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411425" y="196170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45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434224" y="2979280"/>
            <a:ext cx="6870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40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468544" y="371703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52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454968" y="5310500"/>
            <a:ext cx="7999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64</a:t>
            </a:r>
            <a:endParaRPr lang="cs-CZ" sz="24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37224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6 -0.04004 L -0.14444 -0.0400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0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0.03172 L -0.21424 -0.0358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712" y="-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0.04213 L -0.26215 -0.04769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08" y="-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81481E-6 L -0.15747 0.0025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882" y="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2.59259E-6 L -0.13681 0.00324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840" y="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332656"/>
            <a:ext cx="7772400" cy="1470025"/>
          </a:xfrm>
        </p:spPr>
        <p:txBody>
          <a:bodyPr>
            <a:normAutofit/>
          </a:bodyPr>
          <a:lstStyle/>
          <a:p>
            <a:pPr algn="l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Použité zdroje:</a:t>
            </a:r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484784"/>
            <a:ext cx="7632848" cy="4752528"/>
          </a:xfrm>
        </p:spPr>
        <p:txBody>
          <a:bodyPr>
            <a:no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MOLNÁR,J.-MIKULENKOVÁ,H. Matematika 3.ročník: 1.díl. Ilustroval Jindřich Kania. Olomouc: </a:t>
            </a:r>
            <a:r>
              <a:rPr lang="cs-CZ" sz="22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Prodos</a:t>
            </a:r>
            <a:r>
              <a:rPr lang="cs-CZ" sz="2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spol. s.r.o., 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1997. ISBN 80-85806-78-9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MOLNÁR,J.-MIKULENKOVÁ,H. Matematika 3.ročník: 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2.díl</a:t>
            </a:r>
            <a:r>
              <a:rPr lang="cs-CZ" sz="2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 Ilustroval Jindřich Kania. Olomouc: </a:t>
            </a:r>
            <a:r>
              <a:rPr lang="cs-CZ" sz="22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Prodos</a:t>
            </a:r>
            <a:r>
              <a:rPr lang="cs-CZ" sz="2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spol. s.r.o., 1997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2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ISBN 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80-85806-90-8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Obrázky chlapců a děvčete použito z office.microsoft.com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Citace 25. 9. 2011</a:t>
            </a:r>
            <a:endParaRPr lang="cs-CZ" sz="2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5" y="5301208"/>
            <a:ext cx="5762625" cy="132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144015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387</TotalTime>
  <Words>321</Words>
  <Application>Microsoft Office PowerPoint</Application>
  <PresentationFormat>Předvádění na obrazovce (4:3)</PresentationFormat>
  <Paragraphs>56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Slovní úlohy se dvěma různými početními výkony</vt:lpstr>
      <vt:lpstr> Na školní zahradě je 24 chlapců a 3krát méně děvčat.  Kolik je na zahradě děvčat? Kolik je na zahradě celkem chlapců a děvčat? </vt:lpstr>
      <vt:lpstr>Na školní zahradě je 24 chlapců a 3krát méně děvčat.  Kolik je na zahradě děvčat? Kolik je na zahradě celkem chlapců a děvčat? </vt:lpstr>
      <vt:lpstr>Řeš další slovní úlohy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úlohy se dvěma různými početními výkony</dc:title>
  <dc:creator>marika</dc:creator>
  <cp:lastModifiedBy>Rumcajs</cp:lastModifiedBy>
  <cp:revision>29</cp:revision>
  <dcterms:created xsi:type="dcterms:W3CDTF">2011-11-18T13:35:38Z</dcterms:created>
  <dcterms:modified xsi:type="dcterms:W3CDTF">2012-01-04T19:26:34Z</dcterms:modified>
</cp:coreProperties>
</file>