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2" r:id="rId3"/>
    <p:sldId id="271" r:id="rId4"/>
    <p:sldId id="265" r:id="rId5"/>
    <p:sldId id="258" r:id="rId6"/>
    <p:sldId id="268" r:id="rId7"/>
    <p:sldId id="267" r:id="rId8"/>
    <p:sldId id="264" r:id="rId9"/>
    <p:sldId id="266" r:id="rId10"/>
    <p:sldId id="261" r:id="rId11"/>
    <p:sldId id="270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FF0066"/>
    <a:srgbClr val="703B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26" autoAdjust="0"/>
    <p:restoredTop sz="90925" autoAdjust="0"/>
  </p:normalViewPr>
  <p:slideViewPr>
    <p:cSldViewPr>
      <p:cViewPr varScale="1">
        <p:scale>
          <a:sx n="67" d="100"/>
          <a:sy n="67" d="100"/>
        </p:scale>
        <p:origin x="-17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495E94-2882-4C15-AC63-B416557FB3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04B9C-72D5-433B-948C-123C4C69A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3929-F1D3-4820-9708-DA5DF49EB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52EFC-F1F6-4710-8C63-83DF8CDF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BF35-708C-41F4-99CF-32EC3A6CC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ED978-ABF4-453C-B37F-2E0D1B0D0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4B1A3-2241-4A8D-B27F-EFC4B47910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0508E-6839-4B2A-A037-4944B7659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A7E09-F3D4-42E3-BE96-B0F5EC0A2A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5CD6C-EA39-43A3-951E-5F5B905EB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90362-B6D5-4C99-9B4C-2EFBA318C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CDAEFF9-3F0E-428A-8D16-58FCAC4E4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1954_Hudson_Hornet_Twin_H_sedan_green_rg.jpg" TargetMode="External"/><Relationship Id="rId2" Type="http://schemas.openxmlformats.org/officeDocument/2006/relationships/hyperlink" Target="http://commons.wikimedia.org/wiki/File:Ten-ball_rac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Black_Stallion.jpg" TargetMode="External"/><Relationship Id="rId4" Type="http://schemas.openxmlformats.org/officeDocument/2006/relationships/hyperlink" Target="http://commons.wikimedia.org/wiki/File:Red_Appl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urple_lips.jpg" TargetMode="External"/><Relationship Id="rId2" Type="http://schemas.openxmlformats.org/officeDocument/2006/relationships/hyperlink" Target="http://commons.wikimedia.org/wiki/File:Orange_slu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Pink_rose_.JPG" TargetMode="External"/><Relationship Id="rId4" Type="http://schemas.openxmlformats.org/officeDocument/2006/relationships/hyperlink" Target="http://commons.wikimedia.org/wiki/File:Blue_morpho_butterf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476672"/>
            <a:ext cx="7511752" cy="2018928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VY_32_INOVACE_01_ANGLIČTINA_COLOURS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COLOURS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CZ.1.07/1.4.00/21.0929</a:t>
            </a:r>
            <a:endParaRPr lang="cs-CZ" sz="20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2636912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COLOURS</a:t>
            </a:r>
          </a:p>
          <a:p>
            <a:endParaRPr lang="cs-CZ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9194157"/>
              </p:ext>
            </p:extLst>
          </p:nvPr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Acrobat Document" r:id="rId4" imgW="9523810" imgH="7621064" progId="AcroExch.Document.7">
                  <p:embed/>
                </p:oleObj>
              </mc:Choice>
              <mc:Fallback>
                <p:oleObj name="Acrobat Document" r:id="rId4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296213"/>
            <a:ext cx="7830870" cy="6273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Děti hravou formou procvičují názvy barev.</a:t>
            </a:r>
          </a:p>
          <a:p>
            <a:pPr>
              <a:lnSpc>
                <a:spcPct val="150000"/>
              </a:lnSpc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vičení má svoji posloupnost od poslechu, přes čtenářské dovednosti až po dovednost psaní. 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Spojení obrázku a mluveného slova, či psaného textu motivuje žáky k větší aktivitě, a tím vede k lepšímu zapamatování si slovní zásoby. Pro některé žáky je takto připravený materiál motivací k zdokonalení svých znalostí i v oblasti výpočetní techniky. 	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tabulka na psaní + fix (papír a tužka), pastelky a pracovní list (viz.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kno č.8)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78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980728"/>
            <a:ext cx="777686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3: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Žáci poslouchají učitele a ukazují jednotlivé barvy na kulečníkových koulích.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4 - 6: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přečtou větu a doplňují barvy podle obrázku. Správnost své odpovědi si překontrolují na tabuli.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7: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vybarví jednotlivé hvězdičky. Mohou použít pracovní list. Správnost své odpovědi si překontrolují na tabuli.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8: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Zapisují názvy jednotlivých barev. Správnost své odpovědi si překontrolují na tabuli.</a:t>
            </a:r>
          </a:p>
          <a:p>
            <a:endParaRPr lang="cs-CZ" sz="2000" dirty="0" smtClean="0"/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LISTEN </a:t>
            </a:r>
            <a:r>
              <a:rPr lang="cs-CZ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AND TOUCH 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7332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  <a:p>
            <a:endParaRPr lang="cs-CZ" dirty="0"/>
          </a:p>
        </p:txBody>
      </p:sp>
      <p:pic>
        <p:nvPicPr>
          <p:cNvPr id="8198" name="Picture 6" descr="File:Ten-ball ra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268760"/>
            <a:ext cx="5616624" cy="46870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3923928" y="5661248"/>
            <a:ext cx="122413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724128" y="4005064"/>
            <a:ext cx="122413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499992" y="2276872"/>
            <a:ext cx="122413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27687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 CAR.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4005064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 APPLE.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566124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HORSE.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22768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GREEN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40050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RED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6612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BLACK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450912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  <a:p>
            <a:endParaRPr lang="cs-CZ" dirty="0"/>
          </a:p>
        </p:txBody>
      </p:sp>
      <p:pic>
        <p:nvPicPr>
          <p:cNvPr id="7172" name="Picture 4" descr="File:1954 Hudson Hornet Twin H sedan green 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1824203" cy="136815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39552" y="285293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552" y="6273225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</a:p>
          <a:p>
            <a:endParaRPr lang="cs-CZ" dirty="0"/>
          </a:p>
        </p:txBody>
      </p:sp>
      <p:pic>
        <p:nvPicPr>
          <p:cNvPr id="4" name="Picture 4" descr="File:Red App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212976"/>
            <a:ext cx="1907069" cy="1728192"/>
          </a:xfrm>
          <a:prstGeom prst="rect">
            <a:avLst/>
          </a:prstGeom>
          <a:noFill/>
        </p:spPr>
      </p:pic>
      <p:pic>
        <p:nvPicPr>
          <p:cNvPr id="7174" name="Picture 6" descr="File:Black Stall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797152"/>
            <a:ext cx="1633820" cy="1728192"/>
          </a:xfrm>
          <a:prstGeom prst="rect">
            <a:avLst/>
          </a:prstGeom>
          <a:noFill/>
        </p:spPr>
      </p:pic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 COLOUR </a:t>
            </a:r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IS IT?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788024" y="2492896"/>
            <a:ext cx="1512168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16016" y="4725144"/>
            <a:ext cx="1296144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492896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AN                  SLUG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4725144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MOUTH.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249289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ORANGE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72514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PURPLE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6146" name="Picture 2" descr="File:Orange slu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2304256" cy="172819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83568" y="285293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66124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Obr.6</a:t>
            </a:r>
            <a:endParaRPr lang="cs-CZ" dirty="0"/>
          </a:p>
        </p:txBody>
      </p:sp>
      <p:pic>
        <p:nvPicPr>
          <p:cNvPr id="3" name="Picture 2" descr="File:Purple lip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149080"/>
            <a:ext cx="2713942" cy="1512168"/>
          </a:xfrm>
          <a:prstGeom prst="rect">
            <a:avLst/>
          </a:prstGeom>
          <a:noFill/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 COLOUR </a:t>
            </a:r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IS IT?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5004048" y="5013176"/>
            <a:ext cx="158417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79912" y="2348880"/>
            <a:ext cx="1080120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234888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BUTTERFLY.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501317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      BIRD.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234888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BLUE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50131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YELLOW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5122" name="Picture 2" descr="File:Blue morpho butterf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1584176" cy="143364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1560" y="278092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</a:p>
          <a:p>
            <a:endParaRPr lang="cs-CZ" dirty="0"/>
          </a:p>
        </p:txBody>
      </p:sp>
      <p:pic>
        <p:nvPicPr>
          <p:cNvPr id="5124" name="Picture 4" descr="File:Yellow bi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077072"/>
            <a:ext cx="2304256" cy="17281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11560" y="551723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  <a:p>
            <a:endParaRPr lang="cs-CZ" dirty="0"/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 COLOUR </a:t>
            </a:r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IS IT?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828600" y="1700808"/>
            <a:ext cx="9001000" cy="4495800"/>
          </a:xfrm>
        </p:spPr>
        <p:txBody>
          <a:bodyPr>
            <a:normAutofit/>
          </a:bodyPr>
          <a:lstStyle/>
          <a:p>
            <a:pPr lvl="8">
              <a:buNone/>
            </a:pPr>
            <a:r>
              <a:rPr lang="cs-CZ" sz="2400" cap="all" dirty="0" err="1" smtClean="0">
                <a:latin typeface="Arial" pitchFamily="34" charset="0"/>
                <a:cs typeface="Arial" pitchFamily="34" charset="0"/>
              </a:rPr>
              <a:t>Red</a:t>
            </a: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                                         BLUE</a:t>
            </a:r>
          </a:p>
          <a:p>
            <a:pPr lvl="8">
              <a:buNone/>
            </a:pP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Green</a:t>
            </a: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BLACK</a:t>
            </a:r>
          </a:p>
          <a:p>
            <a:pPr lvl="8">
              <a:buNone/>
            </a:pP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ORANGE</a:t>
            </a: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YELLOW</a:t>
            </a:r>
          </a:p>
          <a:p>
            <a:pPr lvl="8">
              <a:buNone/>
            </a:pP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err="1" smtClean="0">
                <a:latin typeface="Arial" pitchFamily="34" charset="0"/>
                <a:cs typeface="Arial" pitchFamily="34" charset="0"/>
              </a:rPr>
              <a:t>Purple</a:t>
            </a: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</a:t>
            </a: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2699792" y="1700808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3275856" y="5013176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3203848" y="3861048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2987824" y="2780928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7020272" y="4293096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6660232" y="3068960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6228184" y="1988840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2699792" y="1700808"/>
            <a:ext cx="720000" cy="720000"/>
          </a:xfrm>
          <a:prstGeom prst="star7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2987824" y="2780928"/>
            <a:ext cx="720000" cy="720000"/>
          </a:xfrm>
          <a:prstGeom prst="star7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3203848" y="3861048"/>
            <a:ext cx="720000" cy="720000"/>
          </a:xfrm>
          <a:prstGeom prst="star7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3275856" y="5013176"/>
            <a:ext cx="720000" cy="720000"/>
          </a:xfrm>
          <a:prstGeom prst="star7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6228184" y="1988840"/>
            <a:ext cx="720000" cy="720000"/>
          </a:xfrm>
          <a:prstGeom prst="star7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6660232" y="3068960"/>
            <a:ext cx="720000" cy="720000"/>
          </a:xfrm>
          <a:prstGeom prst="star7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7020272" y="4293096"/>
            <a:ext cx="720000" cy="7200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READ AND COLOUR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7" name="Obláček 16"/>
          <p:cNvSpPr/>
          <p:nvPr/>
        </p:nvSpPr>
        <p:spPr>
          <a:xfrm>
            <a:off x="611560" y="2636912"/>
            <a:ext cx="1152128" cy="792088"/>
          </a:xfrm>
          <a:prstGeom prst="cloudCallout">
            <a:avLst>
              <a:gd name="adj1" fmla="val 73066"/>
              <a:gd name="adj2" fmla="val 73882"/>
            </a:avLst>
          </a:prstGeom>
          <a:solidFill>
            <a:srgbClr val="00B0F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áček 17"/>
          <p:cNvSpPr/>
          <p:nvPr/>
        </p:nvSpPr>
        <p:spPr>
          <a:xfrm>
            <a:off x="395536" y="836712"/>
            <a:ext cx="1152128" cy="792088"/>
          </a:xfrm>
          <a:prstGeom prst="cloudCallout">
            <a:avLst>
              <a:gd name="adj1" fmla="val 99894"/>
              <a:gd name="adj2" fmla="val 59248"/>
            </a:avLst>
          </a:prstGeom>
          <a:solidFill>
            <a:srgbClr val="FF66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áček 18"/>
          <p:cNvSpPr/>
          <p:nvPr/>
        </p:nvSpPr>
        <p:spPr>
          <a:xfrm>
            <a:off x="3347864" y="1628800"/>
            <a:ext cx="1152128" cy="792088"/>
          </a:xfrm>
          <a:prstGeom prst="cloudCallout">
            <a:avLst>
              <a:gd name="adj1" fmla="val 36177"/>
              <a:gd name="adj2" fmla="val 104775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áček 19"/>
          <p:cNvSpPr/>
          <p:nvPr/>
        </p:nvSpPr>
        <p:spPr>
          <a:xfrm>
            <a:off x="4211960" y="4293096"/>
            <a:ext cx="1152128" cy="792088"/>
          </a:xfrm>
          <a:prstGeom prst="cloudCallout">
            <a:avLst>
              <a:gd name="adj1" fmla="val 106601"/>
              <a:gd name="adj2" fmla="val 85264"/>
            </a:avLst>
          </a:prstGeom>
          <a:solidFill>
            <a:srgbClr val="7030A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áček 20"/>
          <p:cNvSpPr/>
          <p:nvPr/>
        </p:nvSpPr>
        <p:spPr>
          <a:xfrm>
            <a:off x="7164288" y="2924944"/>
            <a:ext cx="1152128" cy="792088"/>
          </a:xfrm>
          <a:prstGeom prst="cloudCallout">
            <a:avLst>
              <a:gd name="adj1" fmla="val -123673"/>
              <a:gd name="adj2" fmla="val 75508"/>
            </a:avLst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áček 21"/>
          <p:cNvSpPr/>
          <p:nvPr/>
        </p:nvSpPr>
        <p:spPr>
          <a:xfrm>
            <a:off x="7092280" y="1124744"/>
            <a:ext cx="1152128" cy="792088"/>
          </a:xfrm>
          <a:prstGeom prst="cloudCallout">
            <a:avLst>
              <a:gd name="adj1" fmla="val -116966"/>
              <a:gd name="adj2" fmla="val 95019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áček 22"/>
          <p:cNvSpPr/>
          <p:nvPr/>
        </p:nvSpPr>
        <p:spPr>
          <a:xfrm>
            <a:off x="827584" y="4941168"/>
            <a:ext cx="1152128" cy="792088"/>
          </a:xfrm>
          <a:prstGeom prst="cloudCallout">
            <a:avLst>
              <a:gd name="adj1" fmla="val 103247"/>
              <a:gd name="adj2" fmla="val 462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899592" y="170080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7584" y="170080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436096" y="2348880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012160" y="4077072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508104" y="5373216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55576" y="1700808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987824" y="2924944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9552" y="3645024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627784" y="5733256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899592" y="17728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ORANGE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131840" y="29969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YELLOW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68144" y="24208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RED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300192" y="41490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BLACK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899592" y="36450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BLUE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652120" y="54452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PURPLE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2771800" y="573325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GREEN</a:t>
            </a:r>
          </a:p>
        </p:txBody>
      </p:sp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WRITE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OWN, WORK.,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Ten-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ball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rack.jpg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08-02-18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http://commons.wikimedia.org/wiki/File:Ten-ball_rack.jpg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CZMARLIN.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1954 Hudson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Hornet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Twin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H sedan green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rg.jpg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10-10-09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http://commons.wikimedia.org/wiki/File:1954_Hudson_Hornet_Twin_H_sedan_green_rg.jpg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TEMBHEKAR, ABHIJIT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Red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Apple.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2009-04-10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http://commons.wikimedia.org/wiki/File:Red_Apple.jpg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DEATHFLY0.,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Black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Stallion.jpg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2011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-08-21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http://commons.wikimedia.org/wiki/File:Black_Stallion.jpg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BROCKER, GUILLAUME.,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Orange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slug.jpg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06-08-18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http://commons.wikimedia.org/wiki/File:Orange_slug.jpg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SNOWKEI.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Pink Rabbit14.jpg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10-10-28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hlinkClick r:id="rId3"/>
              </a:rPr>
              <a:t>http://commons.wikimedia.org/wiki/File:Purple_lips.jpg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PHILIPS, GREGORY.,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Blue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morpho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butterfly.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2003-12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http://commons.wikimedia.org/wiki/File:Blue_morpho_butterfly.jpg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NUNZIATA, CARLA.,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Pink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petunia.jpeg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2009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-12-01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http://commons.wikimedia.org/wiki/File:Pink_rose_.JPG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610</TotalTime>
  <Words>745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Motiv2</vt:lpstr>
      <vt:lpstr>Acrobat Document</vt:lpstr>
      <vt:lpstr>Název školy: Svobodná základní škola,o.p.s. Autor: Karolína Bryczová Vasková Název materiálu: VY_32_INOVACE_01_ANGLIČTINA_COLOURS Název: COLOURS Číslo projektu: CZ.1.07/1.4.00/21.0929</vt:lpstr>
      <vt:lpstr>Prezentace aplikace PowerPoint</vt:lpstr>
      <vt:lpstr>Prezentace aplikace PowerPoint</vt:lpstr>
      <vt:lpstr>LISTEN AND TOUCH </vt:lpstr>
      <vt:lpstr>WHAT COLOUR IS IT?</vt:lpstr>
      <vt:lpstr>WHAT COLOUR IS IT?</vt:lpstr>
      <vt:lpstr>WHAT COLOUR IS IT?</vt:lpstr>
      <vt:lpstr>READ AND COLOUR</vt:lpstr>
      <vt:lpstr>WRITE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pc</cp:lastModifiedBy>
  <cp:revision>100</cp:revision>
  <dcterms:created xsi:type="dcterms:W3CDTF">1601-01-01T00:00:00Z</dcterms:created>
  <dcterms:modified xsi:type="dcterms:W3CDTF">2012-10-12T16:55:18Z</dcterms:modified>
</cp:coreProperties>
</file>