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  <p:sldMasterId id="2147483711" r:id="rId2"/>
    <p:sldMasterId id="2147483723" r:id="rId3"/>
  </p:sldMasterIdLst>
  <p:notesMasterIdLst>
    <p:notesMasterId r:id="rId22"/>
  </p:notesMasterIdLst>
  <p:sldIdLst>
    <p:sldId id="272" r:id="rId4"/>
    <p:sldId id="256" r:id="rId5"/>
    <p:sldId id="267" r:id="rId6"/>
    <p:sldId id="257" r:id="rId7"/>
    <p:sldId id="271" r:id="rId8"/>
    <p:sldId id="258" r:id="rId9"/>
    <p:sldId id="259" r:id="rId10"/>
    <p:sldId id="268" r:id="rId11"/>
    <p:sldId id="262" r:id="rId12"/>
    <p:sldId id="269" r:id="rId13"/>
    <p:sldId id="260" r:id="rId14"/>
    <p:sldId id="270" r:id="rId15"/>
    <p:sldId id="263" r:id="rId16"/>
    <p:sldId id="264" r:id="rId17"/>
    <p:sldId id="265" r:id="rId18"/>
    <p:sldId id="261" r:id="rId19"/>
    <p:sldId id="266" r:id="rId20"/>
    <p:sldId id="27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060A"/>
    <a:srgbClr val="75DA10"/>
    <a:srgbClr val="F7FE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9C9328-1A94-452F-B36D-07F6E2F5AD0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1C932E-6996-4FE8-9D8D-CCDF04D92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046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D2A8D-5308-45AD-91A0-F8DC8AD305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9010-5D9F-47E7-90EC-090CCF6F8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718719E-6A1B-4250-9735-F9286FF05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ECA55-1511-4BB4-ABC0-8408845CC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2D4-8974-4E19-860F-D184490D5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BF8BB-F7C6-4B5C-A9A4-6A362E712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1ED7A-C526-452F-AFC6-25434DD2F1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C59-0A95-48CB-8D6E-C97E8D776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EFC20-ED17-4809-A723-9B6D583FBF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6FE86-B334-45FF-ACFA-82E582198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5A01F-F209-4B1F-B466-C0E268220F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37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111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880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1111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7312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8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034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9517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4665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8847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6321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E6766CE-74F5-49D5-B893-A0725C8E1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416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VY_32_INOVACE_3_31_ BITVA U WATERLOO - 1815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243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49487"/>
            <a:ext cx="7921625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8512" y="548680"/>
            <a:ext cx="7019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BITVA U WATERLOO</a:t>
            </a:r>
            <a:endParaRPr lang="cs-CZ" sz="5400" b="1" u="sng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32" y="620688"/>
            <a:ext cx="9160594" cy="5712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095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501008"/>
            <a:ext cx="9144000" cy="36449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Bitva u Waterloo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 </a:t>
            </a:r>
            <a:r>
              <a:rPr lang="cs-CZ" sz="2800" dirty="0" smtClean="0">
                <a:solidFill>
                  <a:schemeClr val="bg1"/>
                </a:solidFill>
              </a:rPr>
              <a:t>byla poslední a rozhodující bitvou napoleonských válek, ve které se střetla francouzská a spojenecká (britsko-nizozemsko-pruská) vojska. Bitva se odehrála 18. června  1815 poblíž Waterloo v dnešní Belgii. Porážka Francouzů měla za následek definitivní odstoupení Napoleona a zánik prvního francouzského císařství.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657975" cy="374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171"/>
            <a:ext cx="9144000" cy="6822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60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868863"/>
            <a:ext cx="3995737" cy="1655762"/>
          </a:xfrm>
        </p:spPr>
        <p:txBody>
          <a:bodyPr>
            <a:normAutofit fontScale="90000"/>
          </a:bodyPr>
          <a:lstStyle/>
          <a:p>
            <a:r>
              <a:rPr lang="cs-CZ" sz="4000" b="1" dirty="0"/>
              <a:t/>
            </a:r>
            <a:br>
              <a:rPr lang="cs-CZ" sz="4000" b="1" dirty="0"/>
            </a:br>
            <a:r>
              <a:rPr lang="cs-CZ" sz="4000" b="1" i="1" dirty="0">
                <a:solidFill>
                  <a:schemeClr val="bg1"/>
                </a:solidFill>
              </a:rPr>
              <a:t>Napoleona I. Bonaparta</a:t>
            </a:r>
            <a:r>
              <a:rPr lang="cs-CZ" sz="4000" dirty="0">
                <a:solidFill>
                  <a:schemeClr val="bg1"/>
                </a:solidFill>
              </a:rPr>
              <a:t>. 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0" y="0"/>
            <a:ext cx="4572000" cy="4724400"/>
          </a:xfrm>
        </p:spPr>
        <p:txBody>
          <a:bodyPr/>
          <a:lstStyle/>
          <a:p>
            <a:endParaRPr lang="cs-CZ" dirty="0"/>
          </a:p>
          <a:p>
            <a:r>
              <a:rPr lang="cs-CZ" b="1" dirty="0">
                <a:solidFill>
                  <a:schemeClr val="bg1"/>
                </a:solidFill>
              </a:rPr>
              <a:t>Bitva u Waterloo byla poslední (a jednou z mála) porážkou jednoho z největších </a:t>
            </a:r>
            <a:r>
              <a:rPr lang="cs-CZ" b="1" dirty="0" smtClean="0">
                <a:solidFill>
                  <a:schemeClr val="bg1"/>
                </a:solidFill>
              </a:rPr>
              <a:t>vojevůdců všech dob. 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60350"/>
            <a:ext cx="4643437" cy="626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0" y="1052513"/>
            <a:ext cx="9144000" cy="540082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endParaRPr lang="cs-CZ" sz="2800" b="1" dirty="0"/>
          </a:p>
          <a:p>
            <a:pPr>
              <a:lnSpc>
                <a:spcPct val="80000"/>
              </a:lnSpc>
            </a:pPr>
            <a:r>
              <a:rPr lang="cs-CZ" sz="4000" b="1" dirty="0">
                <a:solidFill>
                  <a:schemeClr val="bg1"/>
                </a:solidFill>
              </a:rPr>
              <a:t>Hlavní chyba, která zapříčinila Napoleonovu porážku, se stala hned na počátku střetu. </a:t>
            </a:r>
            <a:r>
              <a:rPr lang="cs-CZ" sz="4000" b="1" dirty="0" err="1">
                <a:solidFill>
                  <a:schemeClr val="bg1"/>
                </a:solidFill>
              </a:rPr>
              <a:t>Grouchymu</a:t>
            </a:r>
            <a:r>
              <a:rPr lang="cs-CZ" sz="4000" b="1" dirty="0">
                <a:solidFill>
                  <a:schemeClr val="bg1"/>
                </a:solidFill>
              </a:rPr>
              <a:t> se totiž nepovedlo zastavit </a:t>
            </a:r>
            <a:r>
              <a:rPr lang="cs-CZ" sz="4000" b="1" dirty="0" err="1">
                <a:solidFill>
                  <a:schemeClr val="bg1"/>
                </a:solidFill>
              </a:rPr>
              <a:t>Blucherovu</a:t>
            </a:r>
            <a:r>
              <a:rPr lang="cs-CZ" sz="4000" b="1" dirty="0">
                <a:solidFill>
                  <a:schemeClr val="bg1"/>
                </a:solidFill>
              </a:rPr>
              <a:t> pruskou armádu v cestě na bitevní pole u Waterloo. Místo toho byl </a:t>
            </a:r>
            <a:r>
              <a:rPr lang="cs-CZ" sz="4000" b="1" dirty="0" err="1">
                <a:solidFill>
                  <a:schemeClr val="bg1"/>
                </a:solidFill>
              </a:rPr>
              <a:t>Grouchyho</a:t>
            </a:r>
            <a:r>
              <a:rPr lang="cs-CZ" sz="4000" b="1" dirty="0">
                <a:solidFill>
                  <a:schemeClr val="bg1"/>
                </a:solidFill>
              </a:rPr>
              <a:t> sbor </a:t>
            </a:r>
            <a:r>
              <a:rPr lang="cs-CZ" sz="4000" b="1" dirty="0" smtClean="0">
                <a:solidFill>
                  <a:schemeClr val="bg1"/>
                </a:solidFill>
              </a:rPr>
              <a:t>zadržen, zbytek </a:t>
            </a:r>
            <a:r>
              <a:rPr lang="cs-CZ" sz="4000" b="1" dirty="0">
                <a:solidFill>
                  <a:schemeClr val="bg1"/>
                </a:solidFill>
              </a:rPr>
              <a:t>Prusů stihl včas posílit </a:t>
            </a:r>
            <a:r>
              <a:rPr lang="cs-CZ" sz="4000" b="1" dirty="0" err="1">
                <a:solidFill>
                  <a:schemeClr val="bg1"/>
                </a:solidFill>
              </a:rPr>
              <a:t>Wellingtona</a:t>
            </a:r>
            <a:r>
              <a:rPr lang="cs-CZ" sz="4000" b="1" dirty="0">
                <a:solidFill>
                  <a:schemeClr val="bg1"/>
                </a:solidFill>
              </a:rPr>
              <a:t> v rozhodující fázi bitvy.</a:t>
            </a:r>
            <a:r>
              <a:rPr lang="cs-CZ" sz="4000" dirty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970" y="404664"/>
            <a:ext cx="9154764" cy="594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579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16113"/>
            <a:ext cx="8229600" cy="211613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4000" b="1" dirty="0">
                <a:solidFill>
                  <a:schemeClr val="bg1"/>
                </a:solidFill>
              </a:rPr>
              <a:t>Další chybu udělal sám Napoleon, který odložil první útok až na poledne, protože se obával rozmočené půdy. Tím dal dostatek času </a:t>
            </a:r>
            <a:r>
              <a:rPr lang="cs-CZ" sz="4000" b="1" i="1" dirty="0" err="1">
                <a:solidFill>
                  <a:schemeClr val="bg1"/>
                </a:solidFill>
              </a:rPr>
              <a:t>Blucherovu</a:t>
            </a:r>
            <a:r>
              <a:rPr lang="cs-CZ" sz="4000" b="1" i="1" dirty="0">
                <a:solidFill>
                  <a:schemeClr val="bg1"/>
                </a:solidFill>
              </a:rPr>
              <a:t> </a:t>
            </a:r>
            <a:r>
              <a:rPr lang="cs-CZ" sz="4000" b="1" dirty="0">
                <a:solidFill>
                  <a:schemeClr val="bg1"/>
                </a:solidFill>
              </a:rPr>
              <a:t>vojsku, aby včas posílilo nepřítele. </a:t>
            </a:r>
            <a:r>
              <a:rPr lang="cs-CZ" sz="4000" b="1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309"/>
            <a:ext cx="9111765" cy="6360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789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23161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53" name="Group 10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38449"/>
              </p:ext>
            </p:extLst>
          </p:nvPr>
        </p:nvGraphicFramePr>
        <p:xfrm>
          <a:off x="395288" y="188913"/>
          <a:ext cx="8497887" cy="5852160"/>
        </p:xfrm>
        <a:graphic>
          <a:graphicData uri="http://schemas.openxmlformats.org/drawingml/2006/table">
            <a:tbl>
              <a:tblPr/>
              <a:tblGrid>
                <a:gridCol w="4016375"/>
                <a:gridCol w="44815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288D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Strany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C4D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6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charset="0"/>
                          <a:cs typeface="Arial" charset="0"/>
                        </a:rPr>
                        <a:t>Francie</a:t>
                      </a:r>
                      <a:endParaRPr kumimoji="0" lang="cs-CZ" sz="24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charset="0"/>
                          <a:cs typeface="Arial" charset="0"/>
                        </a:rPr>
                        <a:t>Velká Británie, Prusko, Nizozemsko, </a:t>
                      </a:r>
                      <a:r>
                        <a:rPr kumimoji="0" lang="cs-CZ" sz="24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charset="0"/>
                          <a:cs typeface="Arial" charset="0"/>
                        </a:rPr>
                        <a:t>Hanoversko</a:t>
                      </a:r>
                      <a:r>
                        <a:rPr kumimoji="0" lang="cs-CZ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charset="0"/>
                          <a:cs typeface="Arial" charset="0"/>
                        </a:rPr>
                        <a:t>, Brunšvicko a </a:t>
                      </a:r>
                      <a:r>
                        <a:rPr kumimoji="0" lang="cs-CZ" sz="24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charset="0"/>
                          <a:cs typeface="Arial" charset="0"/>
                        </a:rPr>
                        <a:t>Nasavsko</a:t>
                      </a:r>
                      <a:endParaRPr kumimoji="0" lang="cs-CZ" sz="24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52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Velitelé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C4D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Napoleon I.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Michel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Ney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Arthur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Wellesley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první vévoda z Wellingtonu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Gebhard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von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Blücher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52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Síla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C4D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6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73,000 mužů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127,000 mužů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52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Ztráty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0C4D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25,000 mrtvých a zraněných, 7,000 zajatých, 15,000 nezvěstných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22,000 mrtvých nebo zraněných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1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8" y="1"/>
            <a:ext cx="914496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779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260350"/>
            <a:ext cx="4537075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60946" y="4941168"/>
            <a:ext cx="788228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kern="10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Maršál Arthur </a:t>
            </a:r>
            <a:r>
              <a:rPr lang="cs-CZ" sz="5400" b="1" kern="10" cap="none" spc="0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Wellesley</a:t>
            </a:r>
            <a:r>
              <a:rPr lang="cs-CZ" sz="5400" b="1" kern="10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, </a:t>
            </a:r>
            <a:endParaRPr lang="cs-CZ" sz="5400" b="1" kern="10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Harlow Solid Italic" pitchFamily="82" charset="0"/>
            </a:endParaRPr>
          </a:p>
          <a:p>
            <a:pPr algn="ctr"/>
            <a:r>
              <a:rPr lang="cs-CZ" sz="5400" b="1" kern="10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vévoda </a:t>
            </a:r>
            <a:r>
              <a:rPr lang="cs-CZ" sz="5400" b="1" kern="10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z Wellingtonu 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Harlow Solid Itali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60350"/>
            <a:ext cx="4108450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36146" y="5950987"/>
            <a:ext cx="87479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kern="10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Maršál Emmanuel de </a:t>
            </a:r>
            <a:r>
              <a:rPr lang="cs-CZ" sz="5400" b="1" kern="10" cap="none" spc="0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Grouchy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Harlow Solid Itali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4408"/>
            <a:ext cx="4176712" cy="511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5106136"/>
            <a:ext cx="667041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de-DE" sz="5400" b="1" kern="10" cap="none" spc="0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Maršál</a:t>
            </a:r>
            <a:r>
              <a:rPr lang="de-DE" sz="5400" b="1" kern="10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 Gebhard </a:t>
            </a:r>
            <a:endParaRPr lang="cs-CZ" sz="5400" b="1" kern="10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Harlow Solid Italic" pitchFamily="82" charset="0"/>
            </a:endParaRPr>
          </a:p>
          <a:p>
            <a:pPr algn="ctr"/>
            <a:r>
              <a:rPr lang="de-DE" sz="5400" b="1" kern="10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Leberecht </a:t>
            </a:r>
            <a:r>
              <a:rPr lang="de-DE" sz="5400" b="1" kern="10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Harlow Solid Italic" pitchFamily="82" charset="0"/>
              </a:rPr>
              <a:t>von Blücher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Harlow Solid Itali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5003800" y="692150"/>
            <a:ext cx="1530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/>
              <a:t> </a:t>
            </a:r>
            <a:r>
              <a:rPr lang="cs-CZ" b="1">
                <a:solidFill>
                  <a:schemeClr val="bg2"/>
                </a:solidFill>
              </a:rPr>
              <a:t>Lví</a:t>
            </a:r>
            <a:r>
              <a:rPr lang="cs-CZ">
                <a:solidFill>
                  <a:schemeClr val="bg2"/>
                </a:solidFill>
              </a:rPr>
              <a:t> pahorek</a:t>
            </a:r>
            <a:r>
              <a:rPr lang="cs-CZ"/>
              <a:t>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429" y="0"/>
            <a:ext cx="5400600" cy="6885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http://www.holts.co.uk/schools/images/main/waterloomain%20-%20The%20Battle%20of%20Waterloo%20(Mary%20Evans%20Picture%20Library).</a:t>
            </a:r>
            <a:r>
              <a:rPr lang="cs-CZ" dirty="0" smtClean="0"/>
              <a:t>jpg</a:t>
            </a:r>
          </a:p>
          <a:p>
            <a:r>
              <a:rPr lang="cs-CZ" dirty="0"/>
              <a:t>http://</a:t>
            </a:r>
            <a:r>
              <a:rPr lang="cs-CZ" dirty="0" smtClean="0"/>
              <a:t>www.trabel.com/waterloo/waterloo-zicht%2003.jpg</a:t>
            </a:r>
          </a:p>
          <a:p>
            <a:r>
              <a:rPr lang="cs-CZ" dirty="0"/>
              <a:t>http://</a:t>
            </a:r>
            <a:r>
              <a:rPr lang="cs-CZ" dirty="0" smtClean="0"/>
              <a:t>www.britishbattles.com/waterloo/images/hougoumont/british-hougoumont-500.jpg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www.shinycapstar.com/Waterloo%20area%20lge.jpg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www.trabel.com/waterloo/waterloo-lion%20visitors%20center.jpg</a:t>
            </a:r>
          </a:p>
          <a:p>
            <a:r>
              <a:rPr lang="cs-CZ" dirty="0"/>
              <a:t>http://</a:t>
            </a:r>
            <a:r>
              <a:rPr lang="cs-CZ" dirty="0" smtClean="0"/>
              <a:t>www.planetware.com/i/map/B/battlefield-of-waterloo-1815-map.jpg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28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129</TotalTime>
  <Words>310</Words>
  <Application>Microsoft Office PowerPoint</Application>
  <PresentationFormat>Předvádění na obrazovce (4:3)</PresentationFormat>
  <Paragraphs>41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Vrchol</vt:lpstr>
      <vt:lpstr>Motiv sady Office</vt:lpstr>
      <vt:lpstr>1_Motiv sady Office</vt:lpstr>
      <vt:lpstr>Název školy: ZŠ Klášterec nad Ohří, Krátká 676 Autor: Bc. Michael RADIMERSKÝ Název materiálu: VY_32_INOVACE_3_31_ BITVA U WATERLOO - 1815 Číslo projektu: CZ.1.07/1.4.00/21.1115</vt:lpstr>
      <vt:lpstr>Prezentace aplikace PowerPoint</vt:lpstr>
      <vt:lpstr>Prezentace aplikace PowerPoint</vt:lpstr>
      <vt:lpstr>Bitva u Waterloo byla poslední a rozhodující bitvou napoleonských válek, ve které se střetla francouzská a spojenecká (britsko-nizozemsko-pruská) vojska. Bitva se odehrála 18. června  1815 poblíž Waterloo v dnešní Belgii. Porážka Francouzů měla za následek definitivní odstoupení Napoleona a zánik prvního francouzského císařství. </vt:lpstr>
      <vt:lpstr>Prezentace aplikace PowerPoint</vt:lpstr>
      <vt:lpstr> Napoleona I. Bonaparta.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  <vt:lpstr>Použité zdroje:</vt:lpstr>
    </vt:vector>
  </TitlesOfParts>
  <Company>psD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Verča</dc:creator>
  <cp:lastModifiedBy>Bc. Michael RADIMERSKÝ</cp:lastModifiedBy>
  <cp:revision>23</cp:revision>
  <dcterms:created xsi:type="dcterms:W3CDTF">2012-02-07T15:49:37Z</dcterms:created>
  <dcterms:modified xsi:type="dcterms:W3CDTF">2012-06-15T04:26:12Z</dcterms:modified>
</cp:coreProperties>
</file>