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75" r:id="rId3"/>
    <p:sldId id="256" r:id="rId4"/>
    <p:sldId id="257" r:id="rId5"/>
    <p:sldId id="258" r:id="rId6"/>
    <p:sldId id="259" r:id="rId7"/>
    <p:sldId id="261" r:id="rId8"/>
    <p:sldId id="263" r:id="rId9"/>
    <p:sldId id="264" r:id="rId10"/>
    <p:sldId id="265" r:id="rId11"/>
    <p:sldId id="267" r:id="rId12"/>
    <p:sldId id="260" r:id="rId13"/>
    <p:sldId id="266" r:id="rId14"/>
    <p:sldId id="268" r:id="rId15"/>
    <p:sldId id="270" r:id="rId16"/>
    <p:sldId id="271" r:id="rId17"/>
    <p:sldId id="272" r:id="rId18"/>
    <p:sldId id="26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33"/>
    <a:srgbClr val="336600"/>
    <a:srgbClr val="8E8EDA"/>
    <a:srgbClr val="FF7C8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0" autoAdjust="0"/>
    <p:restoredTop sz="94660"/>
  </p:normalViewPr>
  <p:slideViewPr>
    <p:cSldViewPr>
      <p:cViewPr>
        <p:scale>
          <a:sx n="66" d="100"/>
          <a:sy n="66" d="100"/>
        </p:scale>
        <p:origin x="-62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532D2BD-EA4A-49EF-B0AB-03D01060FE0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913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9E0259A0-BB0B-4FB0-BC03-F845A8CFB756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00F497-6785-4660-BFE7-7174CE2EB05F}" type="slidenum">
              <a:rPr lang="cs-CZ"/>
              <a:pPr/>
              <a:t>3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Čerpáno 10.3.2011 z http://en.wikipedia.org/wiki/File:Hexahedron.gif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DD916-B353-4F71-9349-15F22C125A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008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1A061C-1CF5-4A08-9F6E-3E315C84F2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450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809F43-B796-4FCE-91F9-F9E384EC8C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551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5F872-E424-40E7-8CC6-935015312BE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92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FF1593-7CB0-4591-A46C-9453A9D2C5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152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F68B4A-8D03-443F-82DB-49079323962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973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048023-9034-4739-97D6-1F6093F7054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489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B88F61-0470-439D-9596-82428726411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137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B07AD4-C226-4771-9578-338077FDC1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590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7AB1A-3C5B-480E-91F1-52CC21CA46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518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CB884D-A1F8-47DA-A37A-EAD9C4E557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17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D620D52-97F5-4A91-9070-C06A4A4766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773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3BDE518-EBD4-4AEB-ABD4-56ED6401B6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15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27D19-9246-4E22-9CA6-2B4539C670EA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F259C-D051-42CF-A7B9-E544FCEE0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115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730A13C-2713-444D-9EF1-CE0FB6F8A5E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7.bin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12" Type="http://schemas.openxmlformats.org/officeDocument/2006/relationships/image" Target="../media/image9.wmf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wmf"/><Relationship Id="rId11" Type="http://schemas.openxmlformats.org/officeDocument/2006/relationships/oleObject" Target="../embeddings/oleObject6.bin"/><Relationship Id="rId5" Type="http://schemas.openxmlformats.org/officeDocument/2006/relationships/oleObject" Target="../embeddings/oleObject3.bin"/><Relationship Id="rId10" Type="http://schemas.openxmlformats.org/officeDocument/2006/relationships/image" Target="../media/image8.wmf"/><Relationship Id="rId4" Type="http://schemas.openxmlformats.org/officeDocument/2006/relationships/image" Target="../media/image5.wmf"/><Relationship Id="rId9" Type="http://schemas.openxmlformats.org/officeDocument/2006/relationships/oleObject" Target="../embeddings/oleObject5.bin"/><Relationship Id="rId1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7"/>
          <p:cNvSpPr>
            <a:spLocks noChangeArrowheads="1"/>
          </p:cNvSpPr>
          <p:nvPr/>
        </p:nvSpPr>
        <p:spPr bwMode="auto">
          <a:xfrm>
            <a:off x="1691680" y="2447019"/>
            <a:ext cx="64838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VY_32_INOVACE_02_GEOMETRIE_13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52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9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Pardubice</a:t>
            </a: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806450" y="1066800"/>
            <a:ext cx="7772400" cy="1082675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– POVRCH</a:t>
            </a:r>
            <a:endParaRPr lang="cs-CZ" sz="32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57194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92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23455"/>
              </p:ext>
            </p:extLst>
          </p:nvPr>
        </p:nvGraphicFramePr>
        <p:xfrm>
          <a:off x="304800" y="304800"/>
          <a:ext cx="8610600" cy="5867401"/>
        </p:xfrm>
        <a:graphic>
          <a:graphicData uri="http://schemas.openxmlformats.org/drawingml/2006/table">
            <a:tbl>
              <a:tblPr/>
              <a:tblGrid>
                <a:gridCol w="2514600"/>
                <a:gridCol w="844550"/>
                <a:gridCol w="755650"/>
                <a:gridCol w="1773238"/>
                <a:gridCol w="2722562"/>
              </a:tblGrid>
              <a:tr h="503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29.3.2011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57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8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žáků: 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dívek: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žáků se spec. vzděl. potřebami: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5887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Výstup – prezentace- slouží k opakování učiva o sítích geometrických těles, o obsahu rovinných obrazců a k vyvození vzorce pro výpočet povrchu kolmého hranolu, který má různé tvary podstavy, pomocí rozložení hranolu na jeho síť. Prezentace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slouží k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ověření správného řešení pracovního 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listu VY_32_INOVACE_02_GEOMETRIE_12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nebo pro zápis učiva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 sešitu.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925082"/>
      </p:ext>
    </p:extLst>
  </p:cSld>
  <p:clrMapOvr>
    <a:masterClrMapping/>
  </p:clrMapOvr>
  <p:transition advClick="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exahedron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412875"/>
            <a:ext cx="41148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836613"/>
            <a:ext cx="7772400" cy="1470025"/>
          </a:xfrm>
        </p:spPr>
        <p:txBody>
          <a:bodyPr/>
          <a:lstStyle/>
          <a:p>
            <a:r>
              <a:rPr lang="cs-CZ" sz="6600" b="1">
                <a:effectLst>
                  <a:outerShdw blurRad="38100" dist="38100" dir="2700000" algn="tl">
                    <a:srgbClr val="FFFFFF"/>
                  </a:outerShdw>
                </a:effectLst>
              </a:rPr>
              <a:t>KOLMÝ HRANOL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105400"/>
            <a:ext cx="6400800" cy="17526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2400" y="3886200"/>
            <a:ext cx="6400800" cy="2971800"/>
          </a:xfrm>
        </p:spPr>
        <p:txBody>
          <a:bodyPr/>
          <a:lstStyle/>
          <a:p>
            <a:r>
              <a:rPr lang="cs-CZ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Síť hranolu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 je soustava mnohoúhelníků tvořících hranol rozložená v rovině, např. na papíře.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6629400" cy="1143000"/>
          </a:xfrm>
          <a:noFill/>
          <a:ln/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Síť hranolu:</a:t>
            </a:r>
          </a:p>
        </p:txBody>
      </p: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228600" y="1600200"/>
            <a:ext cx="1752600" cy="1754188"/>
            <a:chOff x="528" y="2351"/>
            <a:chExt cx="1104" cy="1105"/>
          </a:xfrm>
        </p:grpSpPr>
        <p:sp>
          <p:nvSpPr>
            <p:cNvPr id="5125" name="Rectangle 5"/>
            <p:cNvSpPr>
              <a:spLocks noChangeArrowheads="1"/>
            </p:cNvSpPr>
            <p:nvPr/>
          </p:nvSpPr>
          <p:spPr bwMode="auto">
            <a:xfrm>
              <a:off x="528" y="2640"/>
              <a:ext cx="816" cy="816"/>
            </a:xfrm>
            <a:prstGeom prst="rect">
              <a:avLst/>
            </a:prstGeom>
            <a:solidFill>
              <a:srgbClr val="FFFF99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>
              <a:off x="528" y="2352"/>
              <a:ext cx="1104" cy="288"/>
            </a:xfrm>
            <a:prstGeom prst="parallelogram">
              <a:avLst>
                <a:gd name="adj" fmla="val 95833"/>
              </a:avLst>
            </a:prstGeom>
            <a:solidFill>
              <a:srgbClr val="CCFFC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 rot="5400957" flipH="1">
              <a:off x="936" y="2759"/>
              <a:ext cx="1104" cy="288"/>
            </a:xfrm>
            <a:prstGeom prst="parallelogram">
              <a:avLst>
                <a:gd name="adj" fmla="val 95833"/>
              </a:avLst>
            </a:prstGeom>
            <a:solidFill>
              <a:schemeClr val="accent1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2057400" y="1066800"/>
            <a:ext cx="2970213" cy="2363788"/>
            <a:chOff x="1296" y="672"/>
            <a:chExt cx="1871" cy="1489"/>
          </a:xfrm>
        </p:grpSpPr>
        <p:sp>
          <p:nvSpPr>
            <p:cNvPr id="5129" name="AutoShape 9"/>
            <p:cNvSpPr>
              <a:spLocks noChangeArrowheads="1"/>
            </p:cNvSpPr>
            <p:nvPr/>
          </p:nvSpPr>
          <p:spPr bwMode="auto">
            <a:xfrm rot="5400957" flipH="1">
              <a:off x="1174" y="1465"/>
              <a:ext cx="1106" cy="286"/>
            </a:xfrm>
            <a:prstGeom prst="parallelogram">
              <a:avLst>
                <a:gd name="adj" fmla="val 96678"/>
              </a:avLst>
            </a:prstGeom>
            <a:solidFill>
              <a:srgbClr val="C0C0C0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0" name="Rectangle 10"/>
            <p:cNvSpPr>
              <a:spLocks noChangeArrowheads="1"/>
            </p:cNvSpPr>
            <p:nvPr/>
          </p:nvSpPr>
          <p:spPr bwMode="auto">
            <a:xfrm>
              <a:off x="1872" y="1056"/>
              <a:ext cx="816" cy="816"/>
            </a:xfrm>
            <a:prstGeom prst="rect">
              <a:avLst/>
            </a:prstGeom>
            <a:solidFill>
              <a:srgbClr val="CC99FF">
                <a:alpha val="78999"/>
              </a:srgb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1" name="AutoShape 11"/>
            <p:cNvSpPr>
              <a:spLocks noChangeArrowheads="1"/>
            </p:cNvSpPr>
            <p:nvPr/>
          </p:nvSpPr>
          <p:spPr bwMode="auto">
            <a:xfrm>
              <a:off x="1585" y="1872"/>
              <a:ext cx="1103" cy="288"/>
            </a:xfrm>
            <a:prstGeom prst="parallelogram">
              <a:avLst>
                <a:gd name="adj" fmla="val 95747"/>
              </a:avLst>
            </a:prstGeom>
            <a:solidFill>
              <a:srgbClr val="FFCC99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2" name="AutoShape 12"/>
            <p:cNvSpPr>
              <a:spLocks noChangeArrowheads="1"/>
            </p:cNvSpPr>
            <p:nvPr/>
          </p:nvSpPr>
          <p:spPr bwMode="auto">
            <a:xfrm flipV="1">
              <a:off x="1585" y="672"/>
              <a:ext cx="1103" cy="385"/>
            </a:xfrm>
            <a:prstGeom prst="parallelogram">
              <a:avLst>
                <a:gd name="adj" fmla="val 71623"/>
              </a:avLst>
            </a:prstGeom>
            <a:solidFill>
              <a:srgbClr val="CCFFC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3" name="AutoShape 13"/>
            <p:cNvSpPr>
              <a:spLocks noChangeArrowheads="1"/>
            </p:cNvSpPr>
            <p:nvPr/>
          </p:nvSpPr>
          <p:spPr bwMode="auto">
            <a:xfrm rot="5400957">
              <a:off x="2399" y="1344"/>
              <a:ext cx="1056" cy="480"/>
            </a:xfrm>
            <a:prstGeom prst="parallelogram">
              <a:avLst>
                <a:gd name="adj" fmla="val 55000"/>
              </a:avLst>
            </a:prstGeom>
            <a:solidFill>
              <a:schemeClr val="accent1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4" name="AutoShape 14"/>
            <p:cNvSpPr>
              <a:spLocks noChangeArrowheads="1"/>
            </p:cNvSpPr>
            <p:nvPr/>
          </p:nvSpPr>
          <p:spPr bwMode="auto">
            <a:xfrm flipH="1">
              <a:off x="1296" y="1488"/>
              <a:ext cx="1103" cy="672"/>
            </a:xfrm>
            <a:prstGeom prst="parallelogram">
              <a:avLst>
                <a:gd name="adj" fmla="val 41034"/>
              </a:avLst>
            </a:prstGeom>
            <a:solidFill>
              <a:srgbClr val="FFFF99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35" name="Group 15"/>
          <p:cNvGrpSpPr>
            <a:grpSpLocks/>
          </p:cNvGrpSpPr>
          <p:nvPr/>
        </p:nvGrpSpPr>
        <p:grpSpPr bwMode="auto">
          <a:xfrm>
            <a:off x="5105400" y="381000"/>
            <a:ext cx="3886200" cy="5181600"/>
            <a:chOff x="3216" y="240"/>
            <a:chExt cx="2448" cy="3264"/>
          </a:xfrm>
        </p:grpSpPr>
        <p:sp>
          <p:nvSpPr>
            <p:cNvPr id="5136" name="Rectangle 16"/>
            <p:cNvSpPr>
              <a:spLocks noChangeArrowheads="1"/>
            </p:cNvSpPr>
            <p:nvPr/>
          </p:nvSpPr>
          <p:spPr bwMode="auto">
            <a:xfrm>
              <a:off x="3216" y="1056"/>
              <a:ext cx="816" cy="816"/>
            </a:xfrm>
            <a:prstGeom prst="rect">
              <a:avLst/>
            </a:prstGeom>
            <a:solidFill>
              <a:srgbClr val="C0C0C0">
                <a:alpha val="78999"/>
              </a:srgb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7" name="Rectangle 17"/>
            <p:cNvSpPr>
              <a:spLocks noChangeArrowheads="1"/>
            </p:cNvSpPr>
            <p:nvPr/>
          </p:nvSpPr>
          <p:spPr bwMode="auto">
            <a:xfrm>
              <a:off x="4032" y="240"/>
              <a:ext cx="816" cy="816"/>
            </a:xfrm>
            <a:prstGeom prst="rect">
              <a:avLst/>
            </a:prstGeom>
            <a:solidFill>
              <a:srgbClr val="CCFFCC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8" name="Rectangle 18"/>
            <p:cNvSpPr>
              <a:spLocks noChangeArrowheads="1"/>
            </p:cNvSpPr>
            <p:nvPr/>
          </p:nvSpPr>
          <p:spPr bwMode="auto">
            <a:xfrm>
              <a:off x="4032" y="1056"/>
              <a:ext cx="816" cy="816"/>
            </a:xfrm>
            <a:prstGeom prst="rect">
              <a:avLst/>
            </a:prstGeom>
            <a:solidFill>
              <a:srgbClr val="CC99FF">
                <a:alpha val="78999"/>
              </a:srgbClr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9" name="Rectangle 19"/>
            <p:cNvSpPr>
              <a:spLocks noChangeArrowheads="1"/>
            </p:cNvSpPr>
            <p:nvPr/>
          </p:nvSpPr>
          <p:spPr bwMode="auto">
            <a:xfrm>
              <a:off x="4032" y="2688"/>
              <a:ext cx="816" cy="816"/>
            </a:xfrm>
            <a:prstGeom prst="rect">
              <a:avLst/>
            </a:prstGeom>
            <a:solidFill>
              <a:srgbClr val="FFFF99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40" name="Rectangle 20"/>
            <p:cNvSpPr>
              <a:spLocks noChangeArrowheads="1"/>
            </p:cNvSpPr>
            <p:nvPr/>
          </p:nvSpPr>
          <p:spPr bwMode="auto">
            <a:xfrm>
              <a:off x="4032" y="1872"/>
              <a:ext cx="816" cy="816"/>
            </a:xfrm>
            <a:prstGeom prst="rect">
              <a:avLst/>
            </a:prstGeom>
            <a:solidFill>
              <a:srgbClr val="FFCC99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41" name="Rectangle 21"/>
            <p:cNvSpPr>
              <a:spLocks noChangeArrowheads="1"/>
            </p:cNvSpPr>
            <p:nvPr/>
          </p:nvSpPr>
          <p:spPr bwMode="auto">
            <a:xfrm>
              <a:off x="4848" y="1056"/>
              <a:ext cx="816" cy="816"/>
            </a:xfrm>
            <a:prstGeom prst="rect">
              <a:avLst/>
            </a:prstGeom>
            <a:solidFill>
              <a:schemeClr val="accent1"/>
            </a:solidFill>
            <a:ln w="254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Síť hranolu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609600" y="1122363"/>
            <a:ext cx="68262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Nakresli síť následujících hranolů:</a:t>
            </a:r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6019800" y="1981200"/>
            <a:ext cx="1524000" cy="1752600"/>
            <a:chOff x="4176" y="720"/>
            <a:chExt cx="1200" cy="1440"/>
          </a:xfrm>
        </p:grpSpPr>
        <p:sp>
          <p:nvSpPr>
            <p:cNvPr id="6149" name="AutoShape 5"/>
            <p:cNvSpPr>
              <a:spLocks noChangeArrowheads="1"/>
            </p:cNvSpPr>
            <p:nvPr/>
          </p:nvSpPr>
          <p:spPr bwMode="auto">
            <a:xfrm>
              <a:off x="4176" y="1872"/>
              <a:ext cx="1200" cy="28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Line 6"/>
            <p:cNvSpPr>
              <a:spLocks noChangeShapeType="1"/>
            </p:cNvSpPr>
            <p:nvPr/>
          </p:nvSpPr>
          <p:spPr bwMode="auto">
            <a:xfrm flipV="1">
              <a:off x="4464" y="1008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1" name="Line 7"/>
            <p:cNvSpPr>
              <a:spLocks noChangeShapeType="1"/>
            </p:cNvSpPr>
            <p:nvPr/>
          </p:nvSpPr>
          <p:spPr bwMode="auto">
            <a:xfrm flipV="1">
              <a:off x="4176" y="720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2" name="Line 8"/>
            <p:cNvSpPr>
              <a:spLocks noChangeShapeType="1"/>
            </p:cNvSpPr>
            <p:nvPr/>
          </p:nvSpPr>
          <p:spPr bwMode="auto">
            <a:xfrm flipV="1">
              <a:off x="5088" y="1008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3" name="Line 9"/>
            <p:cNvSpPr>
              <a:spLocks noChangeShapeType="1"/>
            </p:cNvSpPr>
            <p:nvPr/>
          </p:nvSpPr>
          <p:spPr bwMode="auto">
            <a:xfrm flipV="1">
              <a:off x="5376" y="720"/>
              <a:ext cx="0" cy="115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4" name="AutoShape 10"/>
            <p:cNvSpPr>
              <a:spLocks noChangeArrowheads="1"/>
            </p:cNvSpPr>
            <p:nvPr/>
          </p:nvSpPr>
          <p:spPr bwMode="auto">
            <a:xfrm>
              <a:off x="4176" y="720"/>
              <a:ext cx="1200" cy="288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6155" name="Group 11"/>
          <p:cNvGrpSpPr>
            <a:grpSpLocks/>
          </p:cNvGrpSpPr>
          <p:nvPr/>
        </p:nvGrpSpPr>
        <p:grpSpPr bwMode="auto">
          <a:xfrm>
            <a:off x="1828800" y="2057400"/>
            <a:ext cx="1524000" cy="1752600"/>
            <a:chOff x="1776" y="2352"/>
            <a:chExt cx="1440" cy="1296"/>
          </a:xfrm>
        </p:grpSpPr>
        <p:sp>
          <p:nvSpPr>
            <p:cNvPr id="6156" name="Line 12"/>
            <p:cNvSpPr>
              <a:spLocks noChangeShapeType="1"/>
            </p:cNvSpPr>
            <p:nvPr/>
          </p:nvSpPr>
          <p:spPr bwMode="auto">
            <a:xfrm>
              <a:off x="1776" y="3648"/>
              <a:ext cx="144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7" name="Line 13"/>
            <p:cNvSpPr>
              <a:spLocks noChangeShapeType="1"/>
            </p:cNvSpPr>
            <p:nvPr/>
          </p:nvSpPr>
          <p:spPr bwMode="auto">
            <a:xfrm flipV="1">
              <a:off x="1776" y="3264"/>
              <a:ext cx="912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8" name="Line 14"/>
            <p:cNvSpPr>
              <a:spLocks noChangeShapeType="1"/>
            </p:cNvSpPr>
            <p:nvPr/>
          </p:nvSpPr>
          <p:spPr bwMode="auto">
            <a:xfrm>
              <a:off x="2688" y="3264"/>
              <a:ext cx="528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59" name="Line 15"/>
            <p:cNvSpPr>
              <a:spLocks noChangeShapeType="1"/>
            </p:cNvSpPr>
            <p:nvPr/>
          </p:nvSpPr>
          <p:spPr bwMode="auto">
            <a:xfrm>
              <a:off x="2688" y="2352"/>
              <a:ext cx="528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60" name="Line 16"/>
            <p:cNvSpPr>
              <a:spLocks noChangeShapeType="1"/>
            </p:cNvSpPr>
            <p:nvPr/>
          </p:nvSpPr>
          <p:spPr bwMode="auto">
            <a:xfrm flipV="1">
              <a:off x="2688" y="2352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61" name="Line 17"/>
            <p:cNvSpPr>
              <a:spLocks noChangeShapeType="1"/>
            </p:cNvSpPr>
            <p:nvPr/>
          </p:nvSpPr>
          <p:spPr bwMode="auto">
            <a:xfrm flipV="1">
              <a:off x="1776" y="2352"/>
              <a:ext cx="912" cy="38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62" name="Line 18"/>
            <p:cNvSpPr>
              <a:spLocks noChangeShapeType="1"/>
            </p:cNvSpPr>
            <p:nvPr/>
          </p:nvSpPr>
          <p:spPr bwMode="auto">
            <a:xfrm>
              <a:off x="3216" y="2736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63" name="Line 19"/>
            <p:cNvSpPr>
              <a:spLocks noChangeShapeType="1"/>
            </p:cNvSpPr>
            <p:nvPr/>
          </p:nvSpPr>
          <p:spPr bwMode="auto">
            <a:xfrm>
              <a:off x="1776" y="2736"/>
              <a:ext cx="144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64" name="Line 20"/>
            <p:cNvSpPr>
              <a:spLocks noChangeShapeType="1"/>
            </p:cNvSpPr>
            <p:nvPr/>
          </p:nvSpPr>
          <p:spPr bwMode="auto">
            <a:xfrm>
              <a:off x="1776" y="2736"/>
              <a:ext cx="0" cy="91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165" name="Group 21"/>
          <p:cNvGrpSpPr>
            <a:grpSpLocks/>
          </p:cNvGrpSpPr>
          <p:nvPr/>
        </p:nvGrpSpPr>
        <p:grpSpPr bwMode="auto">
          <a:xfrm>
            <a:off x="685800" y="4114800"/>
            <a:ext cx="3429000" cy="2590800"/>
            <a:chOff x="432" y="2592"/>
            <a:chExt cx="2160" cy="1632"/>
          </a:xfrm>
        </p:grpSpPr>
        <p:sp>
          <p:nvSpPr>
            <p:cNvPr id="6166" name="Rectangle 22"/>
            <p:cNvSpPr>
              <a:spLocks noChangeArrowheads="1"/>
            </p:cNvSpPr>
            <p:nvPr/>
          </p:nvSpPr>
          <p:spPr bwMode="auto">
            <a:xfrm>
              <a:off x="1104" y="3024"/>
              <a:ext cx="960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7" name="Rectangle 23"/>
            <p:cNvSpPr>
              <a:spLocks noChangeArrowheads="1"/>
            </p:cNvSpPr>
            <p:nvPr/>
          </p:nvSpPr>
          <p:spPr bwMode="auto">
            <a:xfrm>
              <a:off x="432" y="3024"/>
              <a:ext cx="672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8" name="Rectangle 24"/>
            <p:cNvSpPr>
              <a:spLocks noChangeArrowheads="1"/>
            </p:cNvSpPr>
            <p:nvPr/>
          </p:nvSpPr>
          <p:spPr bwMode="auto">
            <a:xfrm>
              <a:off x="2064" y="3024"/>
              <a:ext cx="528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9" name="Line 25"/>
            <p:cNvSpPr>
              <a:spLocks noChangeShapeType="1"/>
            </p:cNvSpPr>
            <p:nvPr/>
          </p:nvSpPr>
          <p:spPr bwMode="auto">
            <a:xfrm>
              <a:off x="1680" y="2592"/>
              <a:ext cx="384" cy="43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70" name="Line 26"/>
            <p:cNvSpPr>
              <a:spLocks noChangeShapeType="1"/>
            </p:cNvSpPr>
            <p:nvPr/>
          </p:nvSpPr>
          <p:spPr bwMode="auto">
            <a:xfrm flipV="1">
              <a:off x="1680" y="3792"/>
              <a:ext cx="384" cy="43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71" name="Line 27"/>
            <p:cNvSpPr>
              <a:spLocks noChangeShapeType="1"/>
            </p:cNvSpPr>
            <p:nvPr/>
          </p:nvSpPr>
          <p:spPr bwMode="auto">
            <a:xfrm flipV="1">
              <a:off x="1104" y="2592"/>
              <a:ext cx="576" cy="43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172" name="Line 28"/>
            <p:cNvSpPr>
              <a:spLocks noChangeShapeType="1"/>
            </p:cNvSpPr>
            <p:nvPr/>
          </p:nvSpPr>
          <p:spPr bwMode="auto">
            <a:xfrm>
              <a:off x="1104" y="3792"/>
              <a:ext cx="576" cy="43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173" name="Group 29"/>
          <p:cNvGrpSpPr>
            <a:grpSpLocks/>
          </p:cNvGrpSpPr>
          <p:nvPr/>
        </p:nvGrpSpPr>
        <p:grpSpPr bwMode="auto">
          <a:xfrm>
            <a:off x="5029200" y="4114800"/>
            <a:ext cx="3886200" cy="2514600"/>
            <a:chOff x="3168" y="2592"/>
            <a:chExt cx="2448" cy="1584"/>
          </a:xfrm>
        </p:grpSpPr>
        <p:sp>
          <p:nvSpPr>
            <p:cNvPr id="6174" name="Rectangle 30"/>
            <p:cNvSpPr>
              <a:spLocks noChangeArrowheads="1"/>
            </p:cNvSpPr>
            <p:nvPr/>
          </p:nvSpPr>
          <p:spPr bwMode="auto">
            <a:xfrm>
              <a:off x="4176" y="2976"/>
              <a:ext cx="960" cy="864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5" name="Rectangle 31"/>
            <p:cNvSpPr>
              <a:spLocks noChangeArrowheads="1"/>
            </p:cNvSpPr>
            <p:nvPr/>
          </p:nvSpPr>
          <p:spPr bwMode="auto">
            <a:xfrm>
              <a:off x="5136" y="2976"/>
              <a:ext cx="480" cy="864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6" name="Rectangle 32"/>
            <p:cNvSpPr>
              <a:spLocks noChangeArrowheads="1"/>
            </p:cNvSpPr>
            <p:nvPr/>
          </p:nvSpPr>
          <p:spPr bwMode="auto">
            <a:xfrm>
              <a:off x="3696" y="2976"/>
              <a:ext cx="480" cy="864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7" name="Rectangle 33"/>
            <p:cNvSpPr>
              <a:spLocks noChangeArrowheads="1"/>
            </p:cNvSpPr>
            <p:nvPr/>
          </p:nvSpPr>
          <p:spPr bwMode="auto">
            <a:xfrm>
              <a:off x="3168" y="2976"/>
              <a:ext cx="528" cy="864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8" name="AutoShape 34"/>
            <p:cNvSpPr>
              <a:spLocks noChangeArrowheads="1"/>
            </p:cNvSpPr>
            <p:nvPr/>
          </p:nvSpPr>
          <p:spPr bwMode="auto">
            <a:xfrm>
              <a:off x="4176" y="3840"/>
              <a:ext cx="960" cy="336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79" name="AutoShape 35"/>
            <p:cNvSpPr>
              <a:spLocks noChangeArrowheads="1"/>
            </p:cNvSpPr>
            <p:nvPr/>
          </p:nvSpPr>
          <p:spPr bwMode="auto">
            <a:xfrm flipV="1">
              <a:off x="4176" y="2592"/>
              <a:ext cx="960" cy="38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Síť hranolu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33400" y="1066800"/>
            <a:ext cx="68262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Nakresli síť následujících hranolů:</a:t>
            </a:r>
          </a:p>
        </p:txBody>
      </p:sp>
      <p:grpSp>
        <p:nvGrpSpPr>
          <p:cNvPr id="7172" name="Group 4"/>
          <p:cNvGrpSpPr>
            <a:grpSpLocks/>
          </p:cNvGrpSpPr>
          <p:nvPr/>
        </p:nvGrpSpPr>
        <p:grpSpPr bwMode="auto">
          <a:xfrm>
            <a:off x="6588125" y="2276475"/>
            <a:ext cx="2133600" cy="1752600"/>
            <a:chOff x="3936" y="1056"/>
            <a:chExt cx="1344" cy="1104"/>
          </a:xfrm>
        </p:grpSpPr>
        <p:sp>
          <p:nvSpPr>
            <p:cNvPr id="7173" name="Line 5"/>
            <p:cNvSpPr>
              <a:spLocks noChangeShapeType="1"/>
            </p:cNvSpPr>
            <p:nvPr/>
          </p:nvSpPr>
          <p:spPr bwMode="auto">
            <a:xfrm flipH="1">
              <a:off x="3936" y="1824"/>
              <a:ext cx="528" cy="33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4" name="Line 6"/>
            <p:cNvSpPr>
              <a:spLocks noChangeShapeType="1"/>
            </p:cNvSpPr>
            <p:nvPr/>
          </p:nvSpPr>
          <p:spPr bwMode="auto">
            <a:xfrm flipH="1">
              <a:off x="3936" y="2160"/>
              <a:ext cx="48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5" name="Line 7"/>
            <p:cNvSpPr>
              <a:spLocks noChangeShapeType="1"/>
            </p:cNvSpPr>
            <p:nvPr/>
          </p:nvSpPr>
          <p:spPr bwMode="auto">
            <a:xfrm flipH="1">
              <a:off x="4416" y="2016"/>
              <a:ext cx="240" cy="14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6" name="Line 8"/>
            <p:cNvSpPr>
              <a:spLocks noChangeShapeType="1"/>
            </p:cNvSpPr>
            <p:nvPr/>
          </p:nvSpPr>
          <p:spPr bwMode="auto">
            <a:xfrm flipH="1">
              <a:off x="4464" y="1824"/>
              <a:ext cx="816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7" name="Line 9"/>
            <p:cNvSpPr>
              <a:spLocks noChangeShapeType="1"/>
            </p:cNvSpPr>
            <p:nvPr/>
          </p:nvSpPr>
          <p:spPr bwMode="auto">
            <a:xfrm flipH="1">
              <a:off x="4944" y="1824"/>
              <a:ext cx="336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8" name="Line 10"/>
            <p:cNvSpPr>
              <a:spLocks noChangeShapeType="1"/>
            </p:cNvSpPr>
            <p:nvPr/>
          </p:nvSpPr>
          <p:spPr bwMode="auto">
            <a:xfrm flipH="1">
              <a:off x="4656" y="2016"/>
              <a:ext cx="288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9" name="Line 11"/>
            <p:cNvSpPr>
              <a:spLocks noChangeShapeType="1"/>
            </p:cNvSpPr>
            <p:nvPr/>
          </p:nvSpPr>
          <p:spPr bwMode="auto">
            <a:xfrm flipH="1">
              <a:off x="3936" y="1056"/>
              <a:ext cx="528" cy="33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0" name="Line 12"/>
            <p:cNvSpPr>
              <a:spLocks noChangeShapeType="1"/>
            </p:cNvSpPr>
            <p:nvPr/>
          </p:nvSpPr>
          <p:spPr bwMode="auto">
            <a:xfrm flipH="1">
              <a:off x="3936" y="1392"/>
              <a:ext cx="480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1" name="Line 13"/>
            <p:cNvSpPr>
              <a:spLocks noChangeShapeType="1"/>
            </p:cNvSpPr>
            <p:nvPr/>
          </p:nvSpPr>
          <p:spPr bwMode="auto">
            <a:xfrm flipH="1">
              <a:off x="4416" y="1248"/>
              <a:ext cx="240" cy="144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2" name="Line 14"/>
            <p:cNvSpPr>
              <a:spLocks noChangeShapeType="1"/>
            </p:cNvSpPr>
            <p:nvPr/>
          </p:nvSpPr>
          <p:spPr bwMode="auto">
            <a:xfrm flipH="1">
              <a:off x="4464" y="1056"/>
              <a:ext cx="816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3" name="Line 15"/>
            <p:cNvSpPr>
              <a:spLocks noChangeShapeType="1"/>
            </p:cNvSpPr>
            <p:nvPr/>
          </p:nvSpPr>
          <p:spPr bwMode="auto">
            <a:xfrm flipH="1">
              <a:off x="4944" y="1056"/>
              <a:ext cx="336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4" name="Line 16"/>
            <p:cNvSpPr>
              <a:spLocks noChangeShapeType="1"/>
            </p:cNvSpPr>
            <p:nvPr/>
          </p:nvSpPr>
          <p:spPr bwMode="auto">
            <a:xfrm flipH="1">
              <a:off x="4656" y="1248"/>
              <a:ext cx="288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5" name="Line 17"/>
            <p:cNvSpPr>
              <a:spLocks noChangeShapeType="1"/>
            </p:cNvSpPr>
            <p:nvPr/>
          </p:nvSpPr>
          <p:spPr bwMode="auto">
            <a:xfrm flipV="1">
              <a:off x="3936" y="1392"/>
              <a:ext cx="0" cy="76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6" name="Line 18"/>
            <p:cNvSpPr>
              <a:spLocks noChangeShapeType="1"/>
            </p:cNvSpPr>
            <p:nvPr/>
          </p:nvSpPr>
          <p:spPr bwMode="auto">
            <a:xfrm flipV="1">
              <a:off x="4464" y="1056"/>
              <a:ext cx="0" cy="76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7" name="Line 19"/>
            <p:cNvSpPr>
              <a:spLocks noChangeShapeType="1"/>
            </p:cNvSpPr>
            <p:nvPr/>
          </p:nvSpPr>
          <p:spPr bwMode="auto">
            <a:xfrm flipV="1">
              <a:off x="4416" y="1392"/>
              <a:ext cx="0" cy="76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8" name="Line 20"/>
            <p:cNvSpPr>
              <a:spLocks noChangeShapeType="1"/>
            </p:cNvSpPr>
            <p:nvPr/>
          </p:nvSpPr>
          <p:spPr bwMode="auto">
            <a:xfrm flipV="1">
              <a:off x="4944" y="1248"/>
              <a:ext cx="0" cy="76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89" name="Line 21"/>
            <p:cNvSpPr>
              <a:spLocks noChangeShapeType="1"/>
            </p:cNvSpPr>
            <p:nvPr/>
          </p:nvSpPr>
          <p:spPr bwMode="auto">
            <a:xfrm flipV="1">
              <a:off x="5280" y="1056"/>
              <a:ext cx="0" cy="76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7200" name="Group 32"/>
          <p:cNvGrpSpPr>
            <a:grpSpLocks/>
          </p:cNvGrpSpPr>
          <p:nvPr/>
        </p:nvGrpSpPr>
        <p:grpSpPr bwMode="auto">
          <a:xfrm>
            <a:off x="611188" y="1989138"/>
            <a:ext cx="2209800" cy="2209800"/>
            <a:chOff x="720" y="1344"/>
            <a:chExt cx="1392" cy="1392"/>
          </a:xfrm>
        </p:grpSpPr>
        <p:sp>
          <p:nvSpPr>
            <p:cNvPr id="7191" name="AutoShape 23"/>
            <p:cNvSpPr>
              <a:spLocks noChangeArrowheads="1"/>
            </p:cNvSpPr>
            <p:nvPr/>
          </p:nvSpPr>
          <p:spPr bwMode="auto">
            <a:xfrm>
              <a:off x="720" y="2223"/>
              <a:ext cx="1392" cy="513"/>
            </a:xfrm>
            <a:prstGeom prst="pentagon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2" name="Line 24"/>
            <p:cNvSpPr>
              <a:spLocks noChangeShapeType="1"/>
            </p:cNvSpPr>
            <p:nvPr/>
          </p:nvSpPr>
          <p:spPr bwMode="auto">
            <a:xfrm>
              <a:off x="720" y="1564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3" name="Line 25"/>
            <p:cNvSpPr>
              <a:spLocks noChangeShapeType="1"/>
            </p:cNvSpPr>
            <p:nvPr/>
          </p:nvSpPr>
          <p:spPr bwMode="auto">
            <a:xfrm>
              <a:off x="975" y="1842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4" name="Line 26"/>
            <p:cNvSpPr>
              <a:spLocks noChangeShapeType="1"/>
            </p:cNvSpPr>
            <p:nvPr/>
          </p:nvSpPr>
          <p:spPr bwMode="auto">
            <a:xfrm>
              <a:off x="1392" y="1344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5" name="Line 27"/>
            <p:cNvSpPr>
              <a:spLocks noChangeShapeType="1"/>
            </p:cNvSpPr>
            <p:nvPr/>
          </p:nvSpPr>
          <p:spPr bwMode="auto">
            <a:xfrm>
              <a:off x="1837" y="1842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6" name="Line 28"/>
            <p:cNvSpPr>
              <a:spLocks noChangeShapeType="1"/>
            </p:cNvSpPr>
            <p:nvPr/>
          </p:nvSpPr>
          <p:spPr bwMode="auto">
            <a:xfrm>
              <a:off x="2112" y="1564"/>
              <a:ext cx="0" cy="879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97" name="AutoShape 29"/>
            <p:cNvSpPr>
              <a:spLocks noChangeArrowheads="1"/>
            </p:cNvSpPr>
            <p:nvPr/>
          </p:nvSpPr>
          <p:spPr bwMode="auto">
            <a:xfrm>
              <a:off x="720" y="1344"/>
              <a:ext cx="1392" cy="528"/>
            </a:xfrm>
            <a:prstGeom prst="pentagon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323850" y="4508500"/>
            <a:ext cx="8610600" cy="206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20000"/>
              </a:lnSpc>
              <a:spcBef>
                <a:spcPct val="20000"/>
              </a:spcBef>
            </a:pPr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Kolmé hranoly mají ………………………....................…….. boční stěny.</a:t>
            </a:r>
          </a:p>
        </p:txBody>
      </p:sp>
      <p:sp>
        <p:nvSpPr>
          <p:cNvPr id="7199" name="Rectangle 31"/>
          <p:cNvSpPr>
            <a:spLocks noChangeArrowheads="1"/>
          </p:cNvSpPr>
          <p:nvPr/>
        </p:nvSpPr>
        <p:spPr bwMode="auto">
          <a:xfrm>
            <a:off x="1403350" y="5084763"/>
            <a:ext cx="6330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čtvercové nebo obdélníkové</a:t>
            </a:r>
          </a:p>
        </p:txBody>
      </p:sp>
      <p:grpSp>
        <p:nvGrpSpPr>
          <p:cNvPr id="7213" name="Group 45"/>
          <p:cNvGrpSpPr>
            <a:grpSpLocks/>
          </p:cNvGrpSpPr>
          <p:nvPr/>
        </p:nvGrpSpPr>
        <p:grpSpPr bwMode="auto">
          <a:xfrm>
            <a:off x="3851275" y="2276475"/>
            <a:ext cx="1655763" cy="1871663"/>
            <a:chOff x="2336" y="1389"/>
            <a:chExt cx="1043" cy="1179"/>
          </a:xfrm>
        </p:grpSpPr>
        <p:sp>
          <p:nvSpPr>
            <p:cNvPr id="7201" name="Line 33"/>
            <p:cNvSpPr>
              <a:spLocks noChangeShapeType="1"/>
            </p:cNvSpPr>
            <p:nvPr/>
          </p:nvSpPr>
          <p:spPr bwMode="auto">
            <a:xfrm flipH="1">
              <a:off x="2336" y="2160"/>
              <a:ext cx="408" cy="40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2" name="Line 34"/>
            <p:cNvSpPr>
              <a:spLocks noChangeShapeType="1"/>
            </p:cNvSpPr>
            <p:nvPr/>
          </p:nvSpPr>
          <p:spPr bwMode="auto">
            <a:xfrm flipH="1">
              <a:off x="2744" y="2160"/>
              <a:ext cx="635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3" name="Line 35"/>
            <p:cNvSpPr>
              <a:spLocks noChangeShapeType="1"/>
            </p:cNvSpPr>
            <p:nvPr/>
          </p:nvSpPr>
          <p:spPr bwMode="auto">
            <a:xfrm flipH="1">
              <a:off x="3107" y="2160"/>
              <a:ext cx="272" cy="27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4" name="Line 36"/>
            <p:cNvSpPr>
              <a:spLocks noChangeShapeType="1"/>
            </p:cNvSpPr>
            <p:nvPr/>
          </p:nvSpPr>
          <p:spPr bwMode="auto">
            <a:xfrm flipH="1">
              <a:off x="2336" y="2432"/>
              <a:ext cx="771" cy="13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5" name="Line 37"/>
            <p:cNvSpPr>
              <a:spLocks noChangeShapeType="1"/>
            </p:cNvSpPr>
            <p:nvPr/>
          </p:nvSpPr>
          <p:spPr bwMode="auto">
            <a:xfrm flipH="1">
              <a:off x="2336" y="1389"/>
              <a:ext cx="408" cy="40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6" name="Line 38"/>
            <p:cNvSpPr>
              <a:spLocks noChangeShapeType="1"/>
            </p:cNvSpPr>
            <p:nvPr/>
          </p:nvSpPr>
          <p:spPr bwMode="auto">
            <a:xfrm flipH="1">
              <a:off x="2744" y="1389"/>
              <a:ext cx="635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7" name="Line 39"/>
            <p:cNvSpPr>
              <a:spLocks noChangeShapeType="1"/>
            </p:cNvSpPr>
            <p:nvPr/>
          </p:nvSpPr>
          <p:spPr bwMode="auto">
            <a:xfrm flipH="1">
              <a:off x="3107" y="1389"/>
              <a:ext cx="272" cy="27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8" name="Line 40"/>
            <p:cNvSpPr>
              <a:spLocks noChangeShapeType="1"/>
            </p:cNvSpPr>
            <p:nvPr/>
          </p:nvSpPr>
          <p:spPr bwMode="auto">
            <a:xfrm flipH="1">
              <a:off x="2336" y="1661"/>
              <a:ext cx="771" cy="136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09" name="Line 41"/>
            <p:cNvSpPr>
              <a:spLocks noChangeShapeType="1"/>
            </p:cNvSpPr>
            <p:nvPr/>
          </p:nvSpPr>
          <p:spPr bwMode="auto">
            <a:xfrm flipV="1">
              <a:off x="2336" y="1797"/>
              <a:ext cx="0" cy="771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10" name="Line 42"/>
            <p:cNvSpPr>
              <a:spLocks noChangeShapeType="1"/>
            </p:cNvSpPr>
            <p:nvPr/>
          </p:nvSpPr>
          <p:spPr bwMode="auto">
            <a:xfrm flipV="1">
              <a:off x="3107" y="1661"/>
              <a:ext cx="0" cy="771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11" name="Line 43"/>
            <p:cNvSpPr>
              <a:spLocks noChangeShapeType="1"/>
            </p:cNvSpPr>
            <p:nvPr/>
          </p:nvSpPr>
          <p:spPr bwMode="auto">
            <a:xfrm flipV="1">
              <a:off x="2744" y="1389"/>
              <a:ext cx="0" cy="771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212" name="Line 44"/>
            <p:cNvSpPr>
              <a:spLocks noChangeShapeType="1"/>
            </p:cNvSpPr>
            <p:nvPr/>
          </p:nvSpPr>
          <p:spPr bwMode="auto">
            <a:xfrm flipV="1">
              <a:off x="3379" y="1389"/>
              <a:ext cx="0" cy="771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135937" cy="594995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Opakování vzorečků pro </a:t>
            </a:r>
            <a:r>
              <a:rPr lang="cs-CZ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:</a:t>
            </a: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Čtverce:</a:t>
            </a: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1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1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1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Obdélníku: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5724525" y="2205038"/>
            <a:ext cx="1898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a . a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276600" y="1844675"/>
            <a:ext cx="1512888" cy="15128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2771775" y="2276475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3779838" y="32845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>
            <a:off x="3276600" y="1844675"/>
            <a:ext cx="0" cy="151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 flipH="1">
            <a:off x="3276600" y="3355975"/>
            <a:ext cx="15113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3635375" y="1989138"/>
            <a:ext cx="7937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6084888" y="4941888"/>
            <a:ext cx="19240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a . b</a:t>
            </a:r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2843213" y="4581525"/>
            <a:ext cx="2808287" cy="1512888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2411413" y="5013325"/>
            <a:ext cx="431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3922713" y="602138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2843213" y="4581525"/>
            <a:ext cx="0" cy="151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H="1">
            <a:off x="2843213" y="6092825"/>
            <a:ext cx="2808287" cy="1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4" name="Rectangle 18"/>
          <p:cNvSpPr>
            <a:spLocks noChangeArrowheads="1"/>
          </p:cNvSpPr>
          <p:nvPr/>
        </p:nvSpPr>
        <p:spPr bwMode="auto">
          <a:xfrm>
            <a:off x="3924300" y="4724400"/>
            <a:ext cx="7937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60350"/>
            <a:ext cx="8135937" cy="594995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Opakování vzorečků pro </a:t>
            </a:r>
            <a:r>
              <a:rPr lang="cs-CZ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:</a:t>
            </a: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Kosočtverce:</a:t>
            </a: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buFontTx/>
              <a:buNone/>
            </a:pPr>
            <a:endParaRPr lang="cs-CZ" sz="1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Kosodélníku: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5724525" y="2205038"/>
            <a:ext cx="20685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a . v</a:t>
            </a:r>
            <a:r>
              <a:rPr lang="cs-CZ" sz="3600" b="1" baseline="-25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3779838" y="32845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6084888" y="4652963"/>
            <a:ext cx="20685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a . v</a:t>
            </a:r>
            <a:r>
              <a:rPr lang="cs-CZ" sz="3600" b="1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3922713" y="602138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83" name="Rectangle 19"/>
          <p:cNvSpPr>
            <a:spLocks noChangeArrowheads="1"/>
          </p:cNvSpPr>
          <p:nvPr/>
        </p:nvSpPr>
        <p:spPr bwMode="auto">
          <a:xfrm>
            <a:off x="6084888" y="5516563"/>
            <a:ext cx="19827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b. v</a:t>
            </a:r>
            <a:r>
              <a:rPr lang="cs-CZ" sz="3600" b="1" baseline="-25000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</a:p>
        </p:txBody>
      </p:sp>
      <p:sp>
        <p:nvSpPr>
          <p:cNvPr id="11284" name="AutoShape 20"/>
          <p:cNvSpPr>
            <a:spLocks noChangeArrowheads="1"/>
          </p:cNvSpPr>
          <p:nvPr/>
        </p:nvSpPr>
        <p:spPr bwMode="auto">
          <a:xfrm flipH="1">
            <a:off x="1908175" y="4581525"/>
            <a:ext cx="3743325" cy="1511300"/>
          </a:xfrm>
          <a:prstGeom prst="parallelogram">
            <a:avLst>
              <a:gd name="adj" fmla="val 61922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86" name="AutoShape 22"/>
          <p:cNvSpPr>
            <a:spLocks noChangeArrowheads="1"/>
          </p:cNvSpPr>
          <p:nvPr/>
        </p:nvSpPr>
        <p:spPr bwMode="auto">
          <a:xfrm flipH="1">
            <a:off x="2771775" y="1844675"/>
            <a:ext cx="1979613" cy="1512888"/>
          </a:xfrm>
          <a:prstGeom prst="parallelogram">
            <a:avLst>
              <a:gd name="adj" fmla="val 32712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 flipH="1">
            <a:off x="3276600" y="3355975"/>
            <a:ext cx="15113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 flipH="1">
            <a:off x="2843213" y="6092825"/>
            <a:ext cx="2808287" cy="1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2" name="Line 8"/>
          <p:cNvSpPr>
            <a:spLocks noChangeShapeType="1"/>
          </p:cNvSpPr>
          <p:nvPr/>
        </p:nvSpPr>
        <p:spPr bwMode="auto">
          <a:xfrm>
            <a:off x="4211638" y="1844675"/>
            <a:ext cx="0" cy="151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4211638" y="2708275"/>
            <a:ext cx="5572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32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3276600" y="1989138"/>
            <a:ext cx="7937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>
            <a:off x="4716463" y="4581525"/>
            <a:ext cx="0" cy="151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4716463" y="5013325"/>
            <a:ext cx="5572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32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1835150" y="5056188"/>
            <a:ext cx="431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88" name="Line 24"/>
          <p:cNvSpPr>
            <a:spLocks noChangeShapeType="1"/>
          </p:cNvSpPr>
          <p:nvPr/>
        </p:nvSpPr>
        <p:spPr bwMode="auto">
          <a:xfrm flipH="1">
            <a:off x="2555875" y="4581525"/>
            <a:ext cx="2160588" cy="10795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89" name="Line 25"/>
          <p:cNvSpPr>
            <a:spLocks noChangeShapeType="1"/>
          </p:cNvSpPr>
          <p:nvPr/>
        </p:nvSpPr>
        <p:spPr bwMode="auto">
          <a:xfrm>
            <a:off x="1908175" y="4581525"/>
            <a:ext cx="935038" cy="15113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90" name="Rectangle 26"/>
          <p:cNvSpPr>
            <a:spLocks noChangeArrowheads="1"/>
          </p:cNvSpPr>
          <p:nvPr/>
        </p:nvSpPr>
        <p:spPr bwMode="auto">
          <a:xfrm rot="-1324023">
            <a:off x="2555875" y="4868863"/>
            <a:ext cx="5730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32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>
            <a:off x="3419475" y="4724400"/>
            <a:ext cx="7937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11291" name="Rectangle 27"/>
          <p:cNvSpPr>
            <a:spLocks noChangeArrowheads="1"/>
          </p:cNvSpPr>
          <p:nvPr/>
        </p:nvSpPr>
        <p:spPr bwMode="auto">
          <a:xfrm>
            <a:off x="2484438" y="23495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E8EDA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3366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75" grpId="0"/>
      <p:bldP spid="1128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7" name="AutoShape 29"/>
          <p:cNvSpPr>
            <a:spLocks noChangeArrowheads="1"/>
          </p:cNvSpPr>
          <p:nvPr/>
        </p:nvSpPr>
        <p:spPr bwMode="auto">
          <a:xfrm>
            <a:off x="2843213" y="4581525"/>
            <a:ext cx="2808287" cy="1511300"/>
          </a:xfrm>
          <a:prstGeom prst="rtTriangl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307" name="AutoShape 19"/>
          <p:cNvSpPr>
            <a:spLocks noChangeArrowheads="1"/>
          </p:cNvSpPr>
          <p:nvPr/>
        </p:nvSpPr>
        <p:spPr bwMode="auto">
          <a:xfrm>
            <a:off x="2555875" y="1700213"/>
            <a:ext cx="2736850" cy="1657350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77825"/>
            <a:ext cx="8435975" cy="6480175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Opakování vzorečků pro </a:t>
            </a:r>
            <a:r>
              <a:rPr lang="cs-CZ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:</a:t>
            </a: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Trojúhelníku obecný:</a:t>
            </a: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36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buFontTx/>
              <a:buNone/>
            </a:pPr>
            <a:endParaRPr lang="cs-CZ" sz="1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Pravoúhlého </a:t>
            </a:r>
            <a:r>
              <a:rPr lang="el-GR" sz="36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:</a:t>
            </a:r>
            <a:endParaRPr lang="el-GR" sz="3600" b="1">
              <a:effectLst>
                <a:outerShdw blurRad="38100" dist="38100" dir="2700000" algn="tl">
                  <a:srgbClr val="FFFFFF"/>
                </a:outerShdw>
              </a:effectLst>
              <a:cs typeface="Arial" charset="0"/>
            </a:endParaRPr>
          </a:p>
        </p:txBody>
      </p:sp>
      <p:graphicFrame>
        <p:nvGraphicFramePr>
          <p:cNvPr id="12310" name="Object 22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5580063" y="2565400"/>
          <a:ext cx="1330325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1" name="Rovnice" r:id="rId3" imgW="1498320" imgH="1015920" progId="Equation.3">
                  <p:embed/>
                </p:oleObj>
              </mc:Choice>
              <mc:Fallback>
                <p:oleObj name="Rovnice" r:id="rId3" imgW="1498320" imgH="1015920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0063" y="2565400"/>
                        <a:ext cx="1330325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3779838" y="32845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3922713" y="602138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 flipH="1" flipV="1">
            <a:off x="2555875" y="3357563"/>
            <a:ext cx="27368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 flipH="1">
            <a:off x="2843213" y="6092825"/>
            <a:ext cx="2808287" cy="15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>
            <a:off x="3924300" y="1700213"/>
            <a:ext cx="0" cy="16557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1" name="Rectangle 13"/>
          <p:cNvSpPr>
            <a:spLocks noChangeArrowheads="1"/>
          </p:cNvSpPr>
          <p:nvPr/>
        </p:nvSpPr>
        <p:spPr bwMode="auto">
          <a:xfrm>
            <a:off x="3995738" y="2565400"/>
            <a:ext cx="5572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32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3059113" y="2276475"/>
            <a:ext cx="7937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12303" name="Rectangle 15"/>
          <p:cNvSpPr>
            <a:spLocks noChangeArrowheads="1"/>
          </p:cNvSpPr>
          <p:nvPr/>
        </p:nvSpPr>
        <p:spPr bwMode="auto">
          <a:xfrm>
            <a:off x="2987675" y="4797425"/>
            <a:ext cx="7937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>
            <a:off x="2843213" y="4581525"/>
            <a:ext cx="0" cy="151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06" name="Rectangle 18"/>
          <p:cNvSpPr>
            <a:spLocks noChangeArrowheads="1"/>
          </p:cNvSpPr>
          <p:nvPr/>
        </p:nvSpPr>
        <p:spPr bwMode="auto">
          <a:xfrm>
            <a:off x="2195513" y="5084763"/>
            <a:ext cx="431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2308" name="Rectangle 20"/>
          <p:cNvSpPr>
            <a:spLocks noChangeArrowheads="1"/>
          </p:cNvSpPr>
          <p:nvPr/>
        </p:nvSpPr>
        <p:spPr bwMode="auto">
          <a:xfrm>
            <a:off x="4572000" y="1916113"/>
            <a:ext cx="431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2309" name="Rectangle 21"/>
          <p:cNvSpPr>
            <a:spLocks noChangeArrowheads="1"/>
          </p:cNvSpPr>
          <p:nvPr/>
        </p:nvSpPr>
        <p:spPr bwMode="auto">
          <a:xfrm>
            <a:off x="2700338" y="19891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graphicFrame>
        <p:nvGraphicFramePr>
          <p:cNvPr id="12313" name="Object 25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7235825" y="2565400"/>
          <a:ext cx="1447800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2" name="Rovnice" r:id="rId5" imgW="1447560" imgH="901440" progId="Equation.3">
                  <p:embed/>
                </p:oleObj>
              </mc:Choice>
              <mc:Fallback>
                <p:oleObj name="Rovnice" r:id="rId5" imgW="1447560" imgH="901440" progId="Equation.3">
                  <p:embed/>
                  <p:pic>
                    <p:nvPicPr>
                      <p:cNvPr id="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35825" y="2565400"/>
                        <a:ext cx="1447800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16" name="Object 28"/>
          <p:cNvGraphicFramePr>
            <a:graphicFrameLocks noChangeAspect="1"/>
          </p:cNvGraphicFramePr>
          <p:nvPr/>
        </p:nvGraphicFramePr>
        <p:xfrm>
          <a:off x="5940425" y="1196975"/>
          <a:ext cx="1871663" cy="1136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3" name="Rovnice" r:id="rId7" imgW="1485720" imgH="901440" progId="Equation.3">
                  <p:embed/>
                </p:oleObj>
              </mc:Choice>
              <mc:Fallback>
                <p:oleObj name="Rovnice" r:id="rId7" imgW="1485720" imgH="901440" progId="Equation.3">
                  <p:embed/>
                  <p:pic>
                    <p:nvPicPr>
                      <p:cNvPr id="0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0425" y="1196975"/>
                        <a:ext cx="1871663" cy="1136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18" name="Object 30"/>
          <p:cNvGraphicFramePr>
            <a:graphicFrameLocks noChangeAspect="1"/>
          </p:cNvGraphicFramePr>
          <p:nvPr/>
        </p:nvGraphicFramePr>
        <p:xfrm>
          <a:off x="5922963" y="5516563"/>
          <a:ext cx="1217612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4" name="Rovnice" r:id="rId9" imgW="1371600" imgH="1015920" progId="Equation.3">
                  <p:embed/>
                </p:oleObj>
              </mc:Choice>
              <mc:Fallback>
                <p:oleObj name="Rovnice" r:id="rId9" imgW="1371600" imgH="1015920" progId="Equation.3">
                  <p:embed/>
                  <p:pic>
                    <p:nvPicPr>
                      <p:cNvPr id="0" name="Objec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22963" y="5516563"/>
                        <a:ext cx="1217612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19" name="Object 31"/>
          <p:cNvGraphicFramePr>
            <a:graphicFrameLocks noChangeAspect="1"/>
          </p:cNvGraphicFramePr>
          <p:nvPr/>
        </p:nvGraphicFramePr>
        <p:xfrm>
          <a:off x="7567613" y="5516563"/>
          <a:ext cx="1358900" cy="901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5" name="Rovnice" r:id="rId11" imgW="1358640" imgH="901440" progId="Equation.3">
                  <p:embed/>
                </p:oleObj>
              </mc:Choice>
              <mc:Fallback>
                <p:oleObj name="Rovnice" r:id="rId11" imgW="1358640" imgH="901440" progId="Equation.3">
                  <p:embed/>
                  <p:pic>
                    <p:nvPicPr>
                      <p:cNvPr id="0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67613" y="5516563"/>
                        <a:ext cx="1358900" cy="901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320" name="Object 32"/>
          <p:cNvGraphicFramePr>
            <a:graphicFrameLocks noChangeAspect="1"/>
          </p:cNvGraphicFramePr>
          <p:nvPr/>
        </p:nvGraphicFramePr>
        <p:xfrm>
          <a:off x="6283325" y="4076700"/>
          <a:ext cx="1760538" cy="1281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56" name="Rovnice" r:id="rId13" imgW="1396800" imgH="1015920" progId="Equation.3">
                  <p:embed/>
                </p:oleObj>
              </mc:Choice>
              <mc:Fallback>
                <p:oleObj name="Rovnice" r:id="rId13" imgW="1396800" imgH="1015920" progId="Equation.3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83325" y="4076700"/>
                        <a:ext cx="1760538" cy="1281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E8EDA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2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3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83" name="AutoShape 23"/>
          <p:cNvSpPr>
            <a:spLocks noChangeArrowheads="1"/>
          </p:cNvSpPr>
          <p:nvPr/>
        </p:nvSpPr>
        <p:spPr bwMode="auto">
          <a:xfrm flipV="1">
            <a:off x="2124075" y="3068638"/>
            <a:ext cx="2736850" cy="144145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77825"/>
            <a:ext cx="8435975" cy="6480175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Opakování vzorečků pro </a:t>
            </a:r>
            <a:r>
              <a:rPr lang="cs-CZ" sz="3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</a:t>
            </a: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:</a:t>
            </a:r>
          </a:p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Lichoběžníku:</a:t>
            </a:r>
            <a:endParaRPr lang="cs-CZ" sz="1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3276600" y="45085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5368" name="Line 8"/>
          <p:cNvSpPr>
            <a:spLocks noChangeShapeType="1"/>
          </p:cNvSpPr>
          <p:nvPr/>
        </p:nvSpPr>
        <p:spPr bwMode="auto">
          <a:xfrm flipH="1" flipV="1">
            <a:off x="2124075" y="4508500"/>
            <a:ext cx="27368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70" name="Line 10"/>
          <p:cNvSpPr>
            <a:spLocks noChangeShapeType="1"/>
          </p:cNvSpPr>
          <p:nvPr/>
        </p:nvSpPr>
        <p:spPr bwMode="auto">
          <a:xfrm>
            <a:off x="2843213" y="3068638"/>
            <a:ext cx="0" cy="14398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71" name="Rectangle 11"/>
          <p:cNvSpPr>
            <a:spLocks noChangeArrowheads="1"/>
          </p:cNvSpPr>
          <p:nvPr/>
        </p:nvSpPr>
        <p:spPr bwMode="auto">
          <a:xfrm>
            <a:off x="2339975" y="3716338"/>
            <a:ext cx="55721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32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3132138" y="3213100"/>
            <a:ext cx="7937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</a:p>
        </p:txBody>
      </p:sp>
      <p:sp>
        <p:nvSpPr>
          <p:cNvPr id="15377" name="Rectangle 17"/>
          <p:cNvSpPr>
            <a:spLocks noChangeArrowheads="1"/>
          </p:cNvSpPr>
          <p:nvPr/>
        </p:nvSpPr>
        <p:spPr bwMode="auto">
          <a:xfrm>
            <a:off x="3348038" y="24209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graphicFrame>
        <p:nvGraphicFramePr>
          <p:cNvPr id="15379" name="Object 19"/>
          <p:cNvGraphicFramePr>
            <a:graphicFrameLocks noChangeAspect="1"/>
          </p:cNvGraphicFramePr>
          <p:nvPr/>
        </p:nvGraphicFramePr>
        <p:xfrm>
          <a:off x="5332413" y="3070225"/>
          <a:ext cx="2943225" cy="1281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93" name="Rovnice" r:id="rId3" imgW="2336760" imgH="1015920" progId="Equation.3">
                  <p:embed/>
                </p:oleObj>
              </mc:Choice>
              <mc:Fallback>
                <p:oleObj name="Rovnice" r:id="rId3" imgW="2336760" imgH="1015920" progId="Equation.3">
                  <p:embed/>
                  <p:pic>
                    <p:nvPicPr>
                      <p:cNvPr id="0" name="Objec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2413" y="3070225"/>
                        <a:ext cx="2943225" cy="1281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86" name="Line 26"/>
          <p:cNvSpPr>
            <a:spLocks noChangeShapeType="1"/>
          </p:cNvSpPr>
          <p:nvPr/>
        </p:nvSpPr>
        <p:spPr bwMode="auto">
          <a:xfrm flipH="1">
            <a:off x="2771775" y="3068638"/>
            <a:ext cx="14398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87" name="Rectangle 27"/>
          <p:cNvSpPr>
            <a:spLocks noChangeArrowheads="1"/>
          </p:cNvSpPr>
          <p:nvPr/>
        </p:nvSpPr>
        <p:spPr bwMode="auto">
          <a:xfrm>
            <a:off x="323850" y="5661025"/>
            <a:ext cx="838517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Zopakuj si i jednotky obsahu !!</a:t>
            </a:r>
            <a:endParaRPr lang="cs-CZ" sz="4400" b="1" u="sng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7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8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836613"/>
            <a:ext cx="8002588" cy="4525962"/>
          </a:xfrm>
        </p:spPr>
        <p:txBody>
          <a:bodyPr/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Pomocí čtvercové sítě:</a:t>
            </a:r>
          </a:p>
        </p:txBody>
      </p:sp>
      <p:graphicFrame>
        <p:nvGraphicFramePr>
          <p:cNvPr id="17704" name="Group 296"/>
          <p:cNvGraphicFramePr>
            <a:graphicFrameLocks noGrp="1"/>
          </p:cNvGraphicFramePr>
          <p:nvPr>
            <p:ph sz="half" idx="2"/>
          </p:nvPr>
        </p:nvGraphicFramePr>
        <p:xfrm>
          <a:off x="755650" y="1628775"/>
          <a:ext cx="7272338" cy="5181600"/>
        </p:xfrm>
        <a:graphic>
          <a:graphicData uri="http://schemas.openxmlformats.org/drawingml/2006/table">
            <a:tbl>
              <a:tblPr/>
              <a:tblGrid>
                <a:gridCol w="519113"/>
                <a:gridCol w="520700"/>
                <a:gridCol w="519112"/>
                <a:gridCol w="519113"/>
                <a:gridCol w="519112"/>
                <a:gridCol w="520700"/>
                <a:gridCol w="519113"/>
                <a:gridCol w="517525"/>
                <a:gridCol w="520700"/>
                <a:gridCol w="519112"/>
                <a:gridCol w="519113"/>
                <a:gridCol w="519112"/>
                <a:gridCol w="520700"/>
                <a:gridCol w="519113"/>
              </a:tblGrid>
              <a:tr h="303213">
                <a:tc gridSpan="1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678" name="Rectangle 270"/>
          <p:cNvSpPr>
            <a:spLocks noChangeArrowheads="1"/>
          </p:cNvSpPr>
          <p:nvPr/>
        </p:nvSpPr>
        <p:spPr bwMode="auto">
          <a:xfrm>
            <a:off x="3851275" y="3676650"/>
            <a:ext cx="2089150" cy="1593850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679" name="Rectangle 271"/>
          <p:cNvSpPr>
            <a:spLocks noChangeArrowheads="1"/>
          </p:cNvSpPr>
          <p:nvPr/>
        </p:nvSpPr>
        <p:spPr bwMode="auto">
          <a:xfrm>
            <a:off x="1258888" y="3676650"/>
            <a:ext cx="2592387" cy="1593850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680" name="Rectangle 272"/>
          <p:cNvSpPr>
            <a:spLocks noChangeArrowheads="1"/>
          </p:cNvSpPr>
          <p:nvPr/>
        </p:nvSpPr>
        <p:spPr bwMode="auto">
          <a:xfrm>
            <a:off x="5940425" y="3676650"/>
            <a:ext cx="1584325" cy="1593850"/>
          </a:xfrm>
          <a:prstGeom prst="rect">
            <a:avLst/>
          </a:prstGeom>
          <a:noFill/>
          <a:ln w="635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7681" name="Line 273"/>
          <p:cNvSpPr>
            <a:spLocks noChangeShapeType="1"/>
          </p:cNvSpPr>
          <p:nvPr/>
        </p:nvSpPr>
        <p:spPr bwMode="auto">
          <a:xfrm>
            <a:off x="5940425" y="2133600"/>
            <a:ext cx="0" cy="15113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682" name="Line 274"/>
          <p:cNvSpPr>
            <a:spLocks noChangeShapeType="1"/>
          </p:cNvSpPr>
          <p:nvPr/>
        </p:nvSpPr>
        <p:spPr bwMode="auto">
          <a:xfrm flipH="1" flipV="1">
            <a:off x="5940425" y="5300663"/>
            <a:ext cx="0" cy="1557337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683" name="Line 275"/>
          <p:cNvSpPr>
            <a:spLocks noChangeShapeType="1"/>
          </p:cNvSpPr>
          <p:nvPr/>
        </p:nvSpPr>
        <p:spPr bwMode="auto">
          <a:xfrm flipV="1">
            <a:off x="3851275" y="2133600"/>
            <a:ext cx="2089150" cy="1511300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684" name="Line 276"/>
          <p:cNvSpPr>
            <a:spLocks noChangeShapeType="1"/>
          </p:cNvSpPr>
          <p:nvPr/>
        </p:nvSpPr>
        <p:spPr bwMode="auto">
          <a:xfrm>
            <a:off x="3851275" y="5300663"/>
            <a:ext cx="2089150" cy="1557337"/>
          </a:xfrm>
          <a:prstGeom prst="line">
            <a:avLst/>
          </a:prstGeom>
          <a:noFill/>
          <a:ln w="635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686" name="Rectangle 278"/>
          <p:cNvSpPr>
            <a:spLocks noChangeArrowheads="1"/>
          </p:cNvSpPr>
          <p:nvPr/>
        </p:nvSpPr>
        <p:spPr bwMode="auto">
          <a:xfrm>
            <a:off x="1763713" y="3789363"/>
            <a:ext cx="53403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8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 48 cm</a:t>
            </a:r>
            <a:r>
              <a:rPr lang="cs-CZ" sz="8000" b="1" baseline="30000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17687" name="Rectangle 279"/>
          <p:cNvSpPr>
            <a:spLocks noChangeArrowheads="1"/>
          </p:cNvSpPr>
          <p:nvPr/>
        </p:nvSpPr>
        <p:spPr bwMode="auto">
          <a:xfrm>
            <a:off x="1979613" y="1700213"/>
            <a:ext cx="5413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Každý čtvereček má stranu a = 1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23850" y="908050"/>
            <a:ext cx="8229600" cy="1368425"/>
          </a:xfrm>
        </p:spPr>
        <p:txBody>
          <a:bodyPr/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Povrch krychle je součet obsahů stěn krychle.</a:t>
            </a: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 rot="5400000">
            <a:off x="4244976" y="1773237"/>
            <a:ext cx="989012" cy="9890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>
                    <a:alpha val="78999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 rot="5400000">
            <a:off x="5233987" y="2762251"/>
            <a:ext cx="989013" cy="9890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 rot="5400000">
            <a:off x="4244975" y="2762250"/>
            <a:ext cx="989013" cy="9890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FF">
                    <a:alpha val="78999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 rot="5400000">
            <a:off x="2266950" y="2762250"/>
            <a:ext cx="989013" cy="9890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 rot="5400000">
            <a:off x="3255962" y="2762251"/>
            <a:ext cx="989013" cy="9890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 rot="5400000">
            <a:off x="4244976" y="3751262"/>
            <a:ext cx="989012" cy="9890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1835150" y="28956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6227763" y="29972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06" name="Rectangle 14"/>
          <p:cNvSpPr>
            <a:spLocks noChangeArrowheads="1"/>
          </p:cNvSpPr>
          <p:nvPr/>
        </p:nvSpPr>
        <p:spPr bwMode="auto">
          <a:xfrm>
            <a:off x="5580063" y="2276475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07" name="Rectangle 15"/>
          <p:cNvSpPr>
            <a:spLocks noChangeArrowheads="1"/>
          </p:cNvSpPr>
          <p:nvPr/>
        </p:nvSpPr>
        <p:spPr bwMode="auto">
          <a:xfrm>
            <a:off x="5219700" y="1916113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08" name="Rectangle 16"/>
          <p:cNvSpPr>
            <a:spLocks noChangeArrowheads="1"/>
          </p:cNvSpPr>
          <p:nvPr/>
        </p:nvSpPr>
        <p:spPr bwMode="auto">
          <a:xfrm>
            <a:off x="4500563" y="1268413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3563938" y="22050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2555875" y="2205038"/>
            <a:ext cx="4095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11" name="Rectangle 19"/>
          <p:cNvSpPr>
            <a:spLocks noChangeArrowheads="1"/>
          </p:cNvSpPr>
          <p:nvPr/>
        </p:nvSpPr>
        <p:spPr bwMode="auto">
          <a:xfrm>
            <a:off x="2411413" y="2924175"/>
            <a:ext cx="7477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2" name="Rectangle 20"/>
          <p:cNvSpPr>
            <a:spLocks noChangeArrowheads="1"/>
          </p:cNvSpPr>
          <p:nvPr/>
        </p:nvSpPr>
        <p:spPr bwMode="auto">
          <a:xfrm>
            <a:off x="3348038" y="2924175"/>
            <a:ext cx="7477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3" name="Rectangle 21"/>
          <p:cNvSpPr>
            <a:spLocks noChangeArrowheads="1"/>
          </p:cNvSpPr>
          <p:nvPr/>
        </p:nvSpPr>
        <p:spPr bwMode="auto">
          <a:xfrm>
            <a:off x="4356100" y="3933825"/>
            <a:ext cx="7477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4" name="Rectangle 22"/>
          <p:cNvSpPr>
            <a:spLocks noChangeArrowheads="1"/>
          </p:cNvSpPr>
          <p:nvPr/>
        </p:nvSpPr>
        <p:spPr bwMode="auto">
          <a:xfrm>
            <a:off x="4356100" y="2924175"/>
            <a:ext cx="7477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5" name="Rectangle 23"/>
          <p:cNvSpPr>
            <a:spLocks noChangeArrowheads="1"/>
          </p:cNvSpPr>
          <p:nvPr/>
        </p:nvSpPr>
        <p:spPr bwMode="auto">
          <a:xfrm>
            <a:off x="4356100" y="1916113"/>
            <a:ext cx="74771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6" name="Rectangle 24"/>
          <p:cNvSpPr>
            <a:spLocks noChangeArrowheads="1"/>
          </p:cNvSpPr>
          <p:nvPr/>
        </p:nvSpPr>
        <p:spPr bwMode="auto">
          <a:xfrm>
            <a:off x="5364163" y="2924175"/>
            <a:ext cx="7477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a.a</a:t>
            </a:r>
          </a:p>
        </p:txBody>
      </p:sp>
      <p:sp>
        <p:nvSpPr>
          <p:cNvPr id="8217" name="Rectangle 25"/>
          <p:cNvSpPr>
            <a:spLocks noChangeArrowheads="1"/>
          </p:cNvSpPr>
          <p:nvPr/>
        </p:nvSpPr>
        <p:spPr bwMode="auto">
          <a:xfrm>
            <a:off x="396875" y="4941888"/>
            <a:ext cx="11525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8224" name="Rectangle 32"/>
          <p:cNvSpPr>
            <a:spLocks noChangeArrowheads="1"/>
          </p:cNvSpPr>
          <p:nvPr/>
        </p:nvSpPr>
        <p:spPr bwMode="auto">
          <a:xfrm>
            <a:off x="1476375" y="5013325"/>
            <a:ext cx="8905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a.a</a:t>
            </a:r>
          </a:p>
        </p:txBody>
      </p:sp>
      <p:sp>
        <p:nvSpPr>
          <p:cNvPr id="8225" name="Rectangle 33"/>
          <p:cNvSpPr>
            <a:spLocks noChangeArrowheads="1"/>
          </p:cNvSpPr>
          <p:nvPr/>
        </p:nvSpPr>
        <p:spPr bwMode="auto">
          <a:xfrm>
            <a:off x="2268538" y="5013325"/>
            <a:ext cx="132873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a.a</a:t>
            </a:r>
          </a:p>
        </p:txBody>
      </p:sp>
      <p:sp>
        <p:nvSpPr>
          <p:cNvPr id="8226" name="Rectangle 34"/>
          <p:cNvSpPr>
            <a:spLocks noChangeArrowheads="1"/>
          </p:cNvSpPr>
          <p:nvPr/>
        </p:nvSpPr>
        <p:spPr bwMode="auto">
          <a:xfrm>
            <a:off x="3492500" y="5013325"/>
            <a:ext cx="1328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a.a</a:t>
            </a:r>
          </a:p>
        </p:txBody>
      </p:sp>
      <p:sp>
        <p:nvSpPr>
          <p:cNvPr id="8228" name="Rectangle 36"/>
          <p:cNvSpPr>
            <a:spLocks noChangeArrowheads="1"/>
          </p:cNvSpPr>
          <p:nvPr/>
        </p:nvSpPr>
        <p:spPr bwMode="auto">
          <a:xfrm>
            <a:off x="4716463" y="5013325"/>
            <a:ext cx="132873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a.a</a:t>
            </a:r>
          </a:p>
        </p:txBody>
      </p:sp>
      <p:sp>
        <p:nvSpPr>
          <p:cNvPr id="8229" name="Rectangle 37"/>
          <p:cNvSpPr>
            <a:spLocks noChangeArrowheads="1"/>
          </p:cNvSpPr>
          <p:nvPr/>
        </p:nvSpPr>
        <p:spPr bwMode="auto">
          <a:xfrm>
            <a:off x="5940425" y="5013325"/>
            <a:ext cx="1328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a.a</a:t>
            </a:r>
          </a:p>
        </p:txBody>
      </p:sp>
      <p:sp>
        <p:nvSpPr>
          <p:cNvPr id="8230" name="Rectangle 38"/>
          <p:cNvSpPr>
            <a:spLocks noChangeArrowheads="1"/>
          </p:cNvSpPr>
          <p:nvPr/>
        </p:nvSpPr>
        <p:spPr bwMode="auto">
          <a:xfrm>
            <a:off x="7237413" y="5013325"/>
            <a:ext cx="1328737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a.a</a:t>
            </a:r>
          </a:p>
        </p:txBody>
      </p:sp>
      <p:sp>
        <p:nvSpPr>
          <p:cNvPr id="8231" name="Rectangle 39"/>
          <p:cNvSpPr>
            <a:spLocks noChangeArrowheads="1"/>
          </p:cNvSpPr>
          <p:nvPr/>
        </p:nvSpPr>
        <p:spPr bwMode="auto">
          <a:xfrm>
            <a:off x="396875" y="5589588"/>
            <a:ext cx="264477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= 6.a.a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8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1" grpId="0"/>
      <p:bldP spid="8212" grpId="0"/>
      <p:bldP spid="8213" grpId="0"/>
      <p:bldP spid="8214" grpId="0"/>
      <p:bldP spid="8215" grpId="0"/>
      <p:bldP spid="8216" grpId="0"/>
      <p:bldP spid="8217" grpId="0"/>
      <p:bldP spid="8224" grpId="0"/>
      <p:bldP spid="8225" grpId="0"/>
      <p:bldP spid="8226" grpId="0"/>
      <p:bldP spid="8228" grpId="0"/>
      <p:bldP spid="8229" grpId="0"/>
      <p:bldP spid="8230" grpId="0"/>
      <p:bldP spid="82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836613"/>
            <a:ext cx="8229600" cy="1368425"/>
          </a:xfrm>
        </p:spPr>
        <p:txBody>
          <a:bodyPr/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Povrch kvádru je součet obsahů stěn kvádru.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 rot="5400000">
            <a:off x="4498975" y="1412876"/>
            <a:ext cx="865187" cy="14398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>
                    <a:alpha val="78999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 rot="5400000">
            <a:off x="5591175" y="2627313"/>
            <a:ext cx="989013" cy="865187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FFCC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 rot="5400000">
            <a:off x="4438650" y="2339975"/>
            <a:ext cx="989013" cy="14398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FF">
                    <a:alpha val="78999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1" name="Rectangle 7"/>
          <p:cNvSpPr>
            <a:spLocks noChangeArrowheads="1"/>
          </p:cNvSpPr>
          <p:nvPr/>
        </p:nvSpPr>
        <p:spPr bwMode="auto">
          <a:xfrm rot="5400000">
            <a:off x="2133600" y="2339975"/>
            <a:ext cx="989013" cy="14398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 rot="5400000">
            <a:off x="3286125" y="2627313"/>
            <a:ext cx="989013" cy="865187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3" name="Rectangle 9"/>
          <p:cNvSpPr>
            <a:spLocks noChangeArrowheads="1"/>
          </p:cNvSpPr>
          <p:nvPr/>
        </p:nvSpPr>
        <p:spPr bwMode="auto">
          <a:xfrm rot="5400000">
            <a:off x="4499769" y="3285332"/>
            <a:ext cx="863600" cy="14398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6394" name="Rectangle 10"/>
          <p:cNvSpPr>
            <a:spLocks noChangeArrowheads="1"/>
          </p:cNvSpPr>
          <p:nvPr/>
        </p:nvSpPr>
        <p:spPr bwMode="auto">
          <a:xfrm>
            <a:off x="1476375" y="27813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6395" name="Rectangle 11"/>
          <p:cNvSpPr>
            <a:spLocks noChangeArrowheads="1"/>
          </p:cNvSpPr>
          <p:nvPr/>
        </p:nvSpPr>
        <p:spPr bwMode="auto">
          <a:xfrm>
            <a:off x="6588125" y="27813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6011863" y="2060575"/>
            <a:ext cx="431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5651500" y="1773238"/>
            <a:ext cx="431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4643438" y="1196975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6399" name="Rectangle 15"/>
          <p:cNvSpPr>
            <a:spLocks noChangeArrowheads="1"/>
          </p:cNvSpPr>
          <p:nvPr/>
        </p:nvSpPr>
        <p:spPr bwMode="auto">
          <a:xfrm>
            <a:off x="3490913" y="1989138"/>
            <a:ext cx="4318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2268538" y="1917700"/>
            <a:ext cx="409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2195513" y="2708275"/>
            <a:ext cx="7477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a.c</a:t>
            </a:r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3421063" y="2708275"/>
            <a:ext cx="76993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b.c</a:t>
            </a:r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4572000" y="3717925"/>
            <a:ext cx="7699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a.b</a:t>
            </a:r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4645025" y="2781300"/>
            <a:ext cx="7477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a.c</a:t>
            </a:r>
          </a:p>
        </p:txBody>
      </p:sp>
      <p:sp>
        <p:nvSpPr>
          <p:cNvPr id="16405" name="Rectangle 21"/>
          <p:cNvSpPr>
            <a:spLocks noChangeArrowheads="1"/>
          </p:cNvSpPr>
          <p:nvPr/>
        </p:nvSpPr>
        <p:spPr bwMode="auto">
          <a:xfrm>
            <a:off x="4572000" y="1844675"/>
            <a:ext cx="7699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a.b</a:t>
            </a:r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5724525" y="2708275"/>
            <a:ext cx="7699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b.c</a:t>
            </a:r>
          </a:p>
        </p:txBody>
      </p:sp>
      <p:sp>
        <p:nvSpPr>
          <p:cNvPr id="16407" name="Rectangle 23"/>
          <p:cNvSpPr>
            <a:spLocks noChangeArrowheads="1"/>
          </p:cNvSpPr>
          <p:nvPr/>
        </p:nvSpPr>
        <p:spPr bwMode="auto">
          <a:xfrm>
            <a:off x="323850" y="4508500"/>
            <a:ext cx="11525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16408" name="Rectangle 24"/>
          <p:cNvSpPr>
            <a:spLocks noChangeArrowheads="1"/>
          </p:cNvSpPr>
          <p:nvPr/>
        </p:nvSpPr>
        <p:spPr bwMode="auto">
          <a:xfrm>
            <a:off x="1403350" y="4579938"/>
            <a:ext cx="89058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a.c</a:t>
            </a:r>
          </a:p>
        </p:txBody>
      </p:sp>
      <p:sp>
        <p:nvSpPr>
          <p:cNvPr id="16409" name="Rectangle 25"/>
          <p:cNvSpPr>
            <a:spLocks noChangeArrowheads="1"/>
          </p:cNvSpPr>
          <p:nvPr/>
        </p:nvSpPr>
        <p:spPr bwMode="auto">
          <a:xfrm>
            <a:off x="2195513" y="4579938"/>
            <a:ext cx="1355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b.c</a:t>
            </a:r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3419475" y="4579938"/>
            <a:ext cx="13287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a.c</a:t>
            </a:r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4643438" y="4579938"/>
            <a:ext cx="1355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a.b</a:t>
            </a:r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5867400" y="4579938"/>
            <a:ext cx="1355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a.b</a:t>
            </a:r>
          </a:p>
        </p:txBody>
      </p:sp>
      <p:sp>
        <p:nvSpPr>
          <p:cNvPr id="16413" name="Rectangle 29"/>
          <p:cNvSpPr>
            <a:spLocks noChangeArrowheads="1"/>
          </p:cNvSpPr>
          <p:nvPr/>
        </p:nvSpPr>
        <p:spPr bwMode="auto">
          <a:xfrm>
            <a:off x="7164388" y="4579938"/>
            <a:ext cx="13557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 b.c</a:t>
            </a:r>
          </a:p>
        </p:txBody>
      </p:sp>
      <p:sp>
        <p:nvSpPr>
          <p:cNvPr id="16414" name="Rectangle 30"/>
          <p:cNvSpPr>
            <a:spLocks noChangeArrowheads="1"/>
          </p:cNvSpPr>
          <p:nvPr/>
        </p:nvSpPr>
        <p:spPr bwMode="auto">
          <a:xfrm>
            <a:off x="323850" y="5207000"/>
            <a:ext cx="57404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  <a:r>
              <a:rPr lang="cs-CZ" sz="4000" b="1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2.a.b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+ 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2.a.c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+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2.b.c</a:t>
            </a:r>
          </a:p>
        </p:txBody>
      </p:sp>
      <p:sp>
        <p:nvSpPr>
          <p:cNvPr id="16415" name="Rectangle 31"/>
          <p:cNvSpPr>
            <a:spLocks noChangeArrowheads="1"/>
          </p:cNvSpPr>
          <p:nvPr/>
        </p:nvSpPr>
        <p:spPr bwMode="auto">
          <a:xfrm>
            <a:off x="323850" y="5805488"/>
            <a:ext cx="62071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8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S = 2.(</a:t>
            </a:r>
            <a:r>
              <a:rPr lang="cs-CZ" sz="4800" b="1" u="sng">
                <a:solidFill>
                  <a:srgbClr val="33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a.b</a:t>
            </a:r>
            <a:r>
              <a:rPr lang="cs-CZ" sz="48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 + </a:t>
            </a:r>
            <a:r>
              <a:rPr lang="cs-CZ" sz="48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a.c</a:t>
            </a:r>
            <a:r>
              <a:rPr lang="cs-CZ" sz="48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 + </a:t>
            </a:r>
            <a:r>
              <a:rPr lang="cs-CZ" sz="4800" b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b.c</a:t>
            </a:r>
            <a:r>
              <a:rPr lang="cs-CZ" sz="48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E8EDA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7C8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6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E8EDA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6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6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6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6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01" grpId="0"/>
      <p:bldP spid="16402" grpId="0"/>
      <p:bldP spid="16403" grpId="0"/>
      <p:bldP spid="16404" grpId="0"/>
      <p:bldP spid="16405" grpId="0"/>
      <p:bldP spid="16406" grpId="0"/>
      <p:bldP spid="16408" grpId="0"/>
      <p:bldP spid="16409" grpId="0"/>
      <p:bldP spid="16410" grpId="0"/>
      <p:bldP spid="16411" grpId="0"/>
      <p:bldP spid="16412" grpId="0"/>
      <p:bldP spid="16413" grpId="0"/>
      <p:bldP spid="16414" grpId="0"/>
      <p:bldP spid="164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grpSp>
        <p:nvGrpSpPr>
          <p:cNvPr id="19466" name="Group 10"/>
          <p:cNvGrpSpPr>
            <a:grpSpLocks/>
          </p:cNvGrpSpPr>
          <p:nvPr/>
        </p:nvGrpSpPr>
        <p:grpSpPr bwMode="auto">
          <a:xfrm>
            <a:off x="684213" y="2060575"/>
            <a:ext cx="2382837" cy="3071813"/>
            <a:chOff x="431" y="1389"/>
            <a:chExt cx="1501" cy="1935"/>
          </a:xfrm>
        </p:grpSpPr>
        <p:sp>
          <p:nvSpPr>
            <p:cNvPr id="19461" name="AutoShape 5"/>
            <p:cNvSpPr>
              <a:spLocks noChangeArrowheads="1"/>
            </p:cNvSpPr>
            <p:nvPr/>
          </p:nvSpPr>
          <p:spPr bwMode="auto">
            <a:xfrm>
              <a:off x="431" y="1389"/>
              <a:ext cx="1501" cy="1935"/>
            </a:xfrm>
            <a:prstGeom prst="cube">
              <a:avLst>
                <a:gd name="adj" fmla="val 25000"/>
              </a:avLst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62" name="Line 6"/>
            <p:cNvSpPr>
              <a:spLocks noChangeShapeType="1"/>
            </p:cNvSpPr>
            <p:nvPr/>
          </p:nvSpPr>
          <p:spPr bwMode="auto">
            <a:xfrm flipH="1">
              <a:off x="793" y="1389"/>
              <a:ext cx="0" cy="154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63" name="Line 7"/>
            <p:cNvSpPr>
              <a:spLocks noChangeShapeType="1"/>
            </p:cNvSpPr>
            <p:nvPr/>
          </p:nvSpPr>
          <p:spPr bwMode="auto">
            <a:xfrm flipH="1">
              <a:off x="793" y="2931"/>
              <a:ext cx="1139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464" name="Line 8"/>
            <p:cNvSpPr>
              <a:spLocks noChangeShapeType="1"/>
            </p:cNvSpPr>
            <p:nvPr/>
          </p:nvSpPr>
          <p:spPr bwMode="auto">
            <a:xfrm flipV="1">
              <a:off x="431" y="2931"/>
              <a:ext cx="362" cy="393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323850" y="1268413"/>
            <a:ext cx="3460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horní podstava</a:t>
            </a:r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179388" y="3068638"/>
            <a:ext cx="300513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boční stěny</a:t>
            </a:r>
          </a:p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(plášť)</a:t>
            </a: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50825" y="5300663"/>
            <a:ext cx="3409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dolní podstava</a:t>
            </a:r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 flipV="1">
            <a:off x="1619250" y="4795838"/>
            <a:ext cx="73025" cy="576262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>
            <a:off x="1908175" y="1844675"/>
            <a:ext cx="0" cy="503238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 type="arrow" w="lg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72" name="Rectangle 16"/>
          <p:cNvSpPr>
            <a:spLocks noChangeArrowheads="1"/>
          </p:cNvSpPr>
          <p:nvPr/>
        </p:nvSpPr>
        <p:spPr bwMode="auto">
          <a:xfrm>
            <a:off x="3635375" y="2708275"/>
            <a:ext cx="5184775" cy="200660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S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</a:p>
          <a:p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obsah podstavy</a:t>
            </a:r>
          </a:p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obsah pláště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21514" name="Rectangle 10"/>
          <p:cNvSpPr>
            <a:spLocks noChangeArrowheads="1"/>
          </p:cNvSpPr>
          <p:nvPr/>
        </p:nvSpPr>
        <p:spPr bwMode="auto">
          <a:xfrm>
            <a:off x="684213" y="5949950"/>
            <a:ext cx="2190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podstava</a:t>
            </a:r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3708400" y="2276475"/>
            <a:ext cx="51847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S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179388" y="765175"/>
            <a:ext cx="8785225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2800"/>
              <a:t>   Vypočítej povrch trojbokého hranolu s podstavou tvaru trojúhelníku o rozměrech: a = 3 cm , b = 4 cm, c = 5 cm, v</a:t>
            </a:r>
            <a:r>
              <a:rPr lang="cs-CZ" sz="2800" baseline="-25000"/>
              <a:t>c</a:t>
            </a:r>
            <a:r>
              <a:rPr lang="cs-CZ" sz="2800"/>
              <a:t> = 4 cm a výškou hranolu vh = 10 cm.</a:t>
            </a:r>
          </a:p>
        </p:txBody>
      </p:sp>
      <p:grpSp>
        <p:nvGrpSpPr>
          <p:cNvPr id="21529" name="Group 25"/>
          <p:cNvGrpSpPr>
            <a:grpSpLocks/>
          </p:cNvGrpSpPr>
          <p:nvPr/>
        </p:nvGrpSpPr>
        <p:grpSpPr bwMode="auto">
          <a:xfrm>
            <a:off x="971550" y="2205038"/>
            <a:ext cx="1735138" cy="3243262"/>
            <a:chOff x="612" y="1389"/>
            <a:chExt cx="1093" cy="2043"/>
          </a:xfrm>
        </p:grpSpPr>
        <p:sp>
          <p:nvSpPr>
            <p:cNvPr id="21520" name="Line 16"/>
            <p:cNvSpPr>
              <a:spLocks noChangeShapeType="1"/>
            </p:cNvSpPr>
            <p:nvPr/>
          </p:nvSpPr>
          <p:spPr bwMode="auto">
            <a:xfrm>
              <a:off x="612" y="3432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1" name="Line 17"/>
            <p:cNvSpPr>
              <a:spLocks noChangeShapeType="1"/>
            </p:cNvSpPr>
            <p:nvPr/>
          </p:nvSpPr>
          <p:spPr bwMode="auto">
            <a:xfrm flipV="1">
              <a:off x="612" y="2827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2" name="Line 18"/>
            <p:cNvSpPr>
              <a:spLocks noChangeShapeType="1"/>
            </p:cNvSpPr>
            <p:nvPr/>
          </p:nvSpPr>
          <p:spPr bwMode="auto">
            <a:xfrm>
              <a:off x="1304" y="2827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3" name="Line 19"/>
            <p:cNvSpPr>
              <a:spLocks noChangeShapeType="1"/>
            </p:cNvSpPr>
            <p:nvPr/>
          </p:nvSpPr>
          <p:spPr bwMode="auto">
            <a:xfrm>
              <a:off x="1304" y="1389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4" name="Line 20"/>
            <p:cNvSpPr>
              <a:spLocks noChangeShapeType="1"/>
            </p:cNvSpPr>
            <p:nvPr/>
          </p:nvSpPr>
          <p:spPr bwMode="auto">
            <a:xfrm flipV="1">
              <a:off x="1304" y="1389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5" name="Line 21"/>
            <p:cNvSpPr>
              <a:spLocks noChangeShapeType="1"/>
            </p:cNvSpPr>
            <p:nvPr/>
          </p:nvSpPr>
          <p:spPr bwMode="auto">
            <a:xfrm flipV="1">
              <a:off x="612" y="1389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6" name="Line 22"/>
            <p:cNvSpPr>
              <a:spLocks noChangeShapeType="1"/>
            </p:cNvSpPr>
            <p:nvPr/>
          </p:nvSpPr>
          <p:spPr bwMode="auto">
            <a:xfrm>
              <a:off x="1705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7" name="Line 23"/>
            <p:cNvSpPr>
              <a:spLocks noChangeShapeType="1"/>
            </p:cNvSpPr>
            <p:nvPr/>
          </p:nvSpPr>
          <p:spPr bwMode="auto">
            <a:xfrm>
              <a:off x="612" y="1994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528" name="Line 24"/>
            <p:cNvSpPr>
              <a:spLocks noChangeShapeType="1"/>
            </p:cNvSpPr>
            <p:nvPr/>
          </p:nvSpPr>
          <p:spPr bwMode="auto">
            <a:xfrm>
              <a:off x="612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1530" name="Line 26"/>
          <p:cNvSpPr>
            <a:spLocks noChangeShapeType="1"/>
          </p:cNvSpPr>
          <p:nvPr/>
        </p:nvSpPr>
        <p:spPr bwMode="auto">
          <a:xfrm flipV="1">
            <a:off x="971550" y="5445125"/>
            <a:ext cx="172878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31" name="Line 27"/>
          <p:cNvSpPr>
            <a:spLocks noChangeShapeType="1"/>
          </p:cNvSpPr>
          <p:nvPr/>
        </p:nvSpPr>
        <p:spPr bwMode="auto">
          <a:xfrm>
            <a:off x="2051050" y="4508500"/>
            <a:ext cx="0" cy="9366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1116013" y="5516563"/>
            <a:ext cx="15986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= 5 cm</a:t>
            </a:r>
          </a:p>
        </p:txBody>
      </p:sp>
      <p:sp>
        <p:nvSpPr>
          <p:cNvPr id="21533" name="Rectangle 29"/>
          <p:cNvSpPr>
            <a:spLocks noChangeArrowheads="1"/>
          </p:cNvSpPr>
          <p:nvPr/>
        </p:nvSpPr>
        <p:spPr bwMode="auto">
          <a:xfrm>
            <a:off x="2051050" y="4868863"/>
            <a:ext cx="17335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8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4 cm</a:t>
            </a:r>
          </a:p>
        </p:txBody>
      </p:sp>
      <p:sp>
        <p:nvSpPr>
          <p:cNvPr id="21534" name="Rectangle 30"/>
          <p:cNvSpPr>
            <a:spLocks noChangeArrowheads="1"/>
          </p:cNvSpPr>
          <p:nvPr/>
        </p:nvSpPr>
        <p:spPr bwMode="auto">
          <a:xfrm rot="16200000">
            <a:off x="-352425" y="4032251"/>
            <a:ext cx="20145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vh = 10 cm</a:t>
            </a:r>
          </a:p>
        </p:txBody>
      </p:sp>
      <p:sp>
        <p:nvSpPr>
          <p:cNvPr id="21535" name="Rectangle 31"/>
          <p:cNvSpPr>
            <a:spLocks noChangeArrowheads="1"/>
          </p:cNvSpPr>
          <p:nvPr/>
        </p:nvSpPr>
        <p:spPr bwMode="auto">
          <a:xfrm>
            <a:off x="3851275" y="3357563"/>
            <a:ext cx="35242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(c . v</a:t>
            </a:r>
            <a:r>
              <a:rPr lang="cs-CZ" sz="2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 : 2</a:t>
            </a:r>
          </a:p>
        </p:txBody>
      </p:sp>
      <p:sp>
        <p:nvSpPr>
          <p:cNvPr id="21536" name="Rectangle 32"/>
          <p:cNvSpPr>
            <a:spLocks noChangeArrowheads="1"/>
          </p:cNvSpPr>
          <p:nvPr/>
        </p:nvSpPr>
        <p:spPr bwMode="auto">
          <a:xfrm>
            <a:off x="3851275" y="4221163"/>
            <a:ext cx="33829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(5 . 4) : 2</a:t>
            </a:r>
          </a:p>
        </p:txBody>
      </p:sp>
      <p:sp>
        <p:nvSpPr>
          <p:cNvPr id="21537" name="Rectangle 33"/>
          <p:cNvSpPr>
            <a:spLocks noChangeArrowheads="1"/>
          </p:cNvSpPr>
          <p:nvPr/>
        </p:nvSpPr>
        <p:spPr bwMode="auto">
          <a:xfrm>
            <a:off x="3851275" y="5013325"/>
            <a:ext cx="2951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</a:t>
            </a:r>
            <a:r>
              <a:rPr lang="cs-CZ" sz="4000" b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 cm</a:t>
            </a:r>
            <a:r>
              <a:rPr lang="cs-CZ" sz="4000" b="1" u="sng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5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5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4" grpId="0"/>
      <p:bldP spid="21532" grpId="0"/>
      <p:bldP spid="21533" grpId="0"/>
      <p:bldP spid="21534" grpId="0"/>
      <p:bldP spid="21535" grpId="0"/>
      <p:bldP spid="21536" grpId="0"/>
      <p:bldP spid="215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1763713" y="4941888"/>
            <a:ext cx="2436812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boční stěny</a:t>
            </a:r>
          </a:p>
          <a:p>
            <a:r>
              <a:rPr lang="cs-CZ" sz="3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(plášť)</a:t>
            </a: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3708400" y="908050"/>
            <a:ext cx="51847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S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</a:p>
        </p:txBody>
      </p:sp>
      <p:grpSp>
        <p:nvGrpSpPr>
          <p:cNvPr id="22535" name="Group 7"/>
          <p:cNvGrpSpPr>
            <a:grpSpLocks/>
          </p:cNvGrpSpPr>
          <p:nvPr/>
        </p:nvGrpSpPr>
        <p:grpSpPr bwMode="auto">
          <a:xfrm>
            <a:off x="900113" y="836613"/>
            <a:ext cx="1735137" cy="3243262"/>
            <a:chOff x="612" y="1389"/>
            <a:chExt cx="1093" cy="2043"/>
          </a:xfrm>
        </p:grpSpPr>
        <p:sp>
          <p:nvSpPr>
            <p:cNvPr id="22536" name="Line 8"/>
            <p:cNvSpPr>
              <a:spLocks noChangeShapeType="1"/>
            </p:cNvSpPr>
            <p:nvPr/>
          </p:nvSpPr>
          <p:spPr bwMode="auto">
            <a:xfrm>
              <a:off x="612" y="3432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37" name="Line 9"/>
            <p:cNvSpPr>
              <a:spLocks noChangeShapeType="1"/>
            </p:cNvSpPr>
            <p:nvPr/>
          </p:nvSpPr>
          <p:spPr bwMode="auto">
            <a:xfrm flipV="1">
              <a:off x="612" y="2827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38" name="Line 10"/>
            <p:cNvSpPr>
              <a:spLocks noChangeShapeType="1"/>
            </p:cNvSpPr>
            <p:nvPr/>
          </p:nvSpPr>
          <p:spPr bwMode="auto">
            <a:xfrm>
              <a:off x="1304" y="2827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39" name="Line 11"/>
            <p:cNvSpPr>
              <a:spLocks noChangeShapeType="1"/>
            </p:cNvSpPr>
            <p:nvPr/>
          </p:nvSpPr>
          <p:spPr bwMode="auto">
            <a:xfrm>
              <a:off x="1304" y="1389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0" name="Line 12"/>
            <p:cNvSpPr>
              <a:spLocks noChangeShapeType="1"/>
            </p:cNvSpPr>
            <p:nvPr/>
          </p:nvSpPr>
          <p:spPr bwMode="auto">
            <a:xfrm flipV="1">
              <a:off x="1304" y="1389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1" name="Line 13"/>
            <p:cNvSpPr>
              <a:spLocks noChangeShapeType="1"/>
            </p:cNvSpPr>
            <p:nvPr/>
          </p:nvSpPr>
          <p:spPr bwMode="auto">
            <a:xfrm flipV="1">
              <a:off x="612" y="1389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2" name="Line 14"/>
            <p:cNvSpPr>
              <a:spLocks noChangeShapeType="1"/>
            </p:cNvSpPr>
            <p:nvPr/>
          </p:nvSpPr>
          <p:spPr bwMode="auto">
            <a:xfrm>
              <a:off x="1705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3" name="Line 15"/>
            <p:cNvSpPr>
              <a:spLocks noChangeShapeType="1"/>
            </p:cNvSpPr>
            <p:nvPr/>
          </p:nvSpPr>
          <p:spPr bwMode="auto">
            <a:xfrm>
              <a:off x="612" y="1994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4" name="Line 16"/>
            <p:cNvSpPr>
              <a:spLocks noChangeShapeType="1"/>
            </p:cNvSpPr>
            <p:nvPr/>
          </p:nvSpPr>
          <p:spPr bwMode="auto">
            <a:xfrm>
              <a:off x="612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2545" name="Line 17"/>
          <p:cNvSpPr>
            <a:spLocks noChangeShapeType="1"/>
          </p:cNvSpPr>
          <p:nvPr/>
        </p:nvSpPr>
        <p:spPr bwMode="auto">
          <a:xfrm flipV="1">
            <a:off x="900113" y="4076700"/>
            <a:ext cx="17287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46" name="Line 18"/>
          <p:cNvSpPr>
            <a:spLocks noChangeShapeType="1"/>
          </p:cNvSpPr>
          <p:nvPr/>
        </p:nvSpPr>
        <p:spPr bwMode="auto">
          <a:xfrm flipH="1">
            <a:off x="900113" y="3140075"/>
            <a:ext cx="1079500" cy="9366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47" name="Rectangle 19"/>
          <p:cNvSpPr>
            <a:spLocks noChangeArrowheads="1"/>
          </p:cNvSpPr>
          <p:nvPr/>
        </p:nvSpPr>
        <p:spPr bwMode="auto">
          <a:xfrm>
            <a:off x="1042988" y="4076700"/>
            <a:ext cx="15986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= 5 cm</a:t>
            </a:r>
          </a:p>
        </p:txBody>
      </p:sp>
      <p:sp>
        <p:nvSpPr>
          <p:cNvPr id="22548" name="Rectangle 20"/>
          <p:cNvSpPr>
            <a:spLocks noChangeArrowheads="1"/>
          </p:cNvSpPr>
          <p:nvPr/>
        </p:nvSpPr>
        <p:spPr bwMode="auto">
          <a:xfrm rot="-2383412">
            <a:off x="755650" y="2924175"/>
            <a:ext cx="16176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b = 4 cm</a:t>
            </a: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 rot="16200000">
            <a:off x="-352425" y="2089151"/>
            <a:ext cx="20145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vh = 10 cm</a:t>
            </a:r>
          </a:p>
        </p:txBody>
      </p:sp>
      <p:sp>
        <p:nvSpPr>
          <p:cNvPr id="22550" name="Rectangle 22"/>
          <p:cNvSpPr>
            <a:spLocks noChangeArrowheads="1"/>
          </p:cNvSpPr>
          <p:nvPr/>
        </p:nvSpPr>
        <p:spPr bwMode="auto">
          <a:xfrm>
            <a:off x="3708400" y="2565400"/>
            <a:ext cx="49482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 b + c + a) . vh</a:t>
            </a:r>
          </a:p>
        </p:txBody>
      </p:sp>
      <p:sp>
        <p:nvSpPr>
          <p:cNvPr id="22551" name="Rectangle 23"/>
          <p:cNvSpPr>
            <a:spLocks noChangeArrowheads="1"/>
          </p:cNvSpPr>
          <p:nvPr/>
        </p:nvSpPr>
        <p:spPr bwMode="auto">
          <a:xfrm>
            <a:off x="3708400" y="3357563"/>
            <a:ext cx="47529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(4 + 5 + 3) . 10</a:t>
            </a:r>
          </a:p>
        </p:txBody>
      </p:sp>
      <p:sp>
        <p:nvSpPr>
          <p:cNvPr id="22552" name="Rectangle 24"/>
          <p:cNvSpPr>
            <a:spLocks noChangeArrowheads="1"/>
          </p:cNvSpPr>
          <p:nvPr/>
        </p:nvSpPr>
        <p:spPr bwMode="auto">
          <a:xfrm>
            <a:off x="2124075" y="3068638"/>
            <a:ext cx="15986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a = 3 cm</a:t>
            </a:r>
          </a:p>
        </p:txBody>
      </p:sp>
      <p:sp>
        <p:nvSpPr>
          <p:cNvPr id="22553" name="Line 25"/>
          <p:cNvSpPr>
            <a:spLocks noChangeShapeType="1"/>
          </p:cNvSpPr>
          <p:nvPr/>
        </p:nvSpPr>
        <p:spPr bwMode="auto">
          <a:xfrm>
            <a:off x="1979613" y="3068638"/>
            <a:ext cx="64770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22562" name="Group 34"/>
          <p:cNvGrpSpPr>
            <a:grpSpLocks/>
          </p:cNvGrpSpPr>
          <p:nvPr/>
        </p:nvGrpSpPr>
        <p:grpSpPr bwMode="auto">
          <a:xfrm>
            <a:off x="1116013" y="4652963"/>
            <a:ext cx="3429000" cy="1724025"/>
            <a:chOff x="1020" y="3120"/>
            <a:chExt cx="2160" cy="768"/>
          </a:xfrm>
        </p:grpSpPr>
        <p:sp>
          <p:nvSpPr>
            <p:cNvPr id="22555" name="Rectangle 27"/>
            <p:cNvSpPr>
              <a:spLocks noChangeArrowheads="1"/>
            </p:cNvSpPr>
            <p:nvPr/>
          </p:nvSpPr>
          <p:spPr bwMode="auto">
            <a:xfrm>
              <a:off x="1692" y="3120"/>
              <a:ext cx="960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6" name="Rectangle 28"/>
            <p:cNvSpPr>
              <a:spLocks noChangeArrowheads="1"/>
            </p:cNvSpPr>
            <p:nvPr/>
          </p:nvSpPr>
          <p:spPr bwMode="auto">
            <a:xfrm>
              <a:off x="1020" y="3120"/>
              <a:ext cx="672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7" name="Rectangle 29"/>
            <p:cNvSpPr>
              <a:spLocks noChangeArrowheads="1"/>
            </p:cNvSpPr>
            <p:nvPr/>
          </p:nvSpPr>
          <p:spPr bwMode="auto">
            <a:xfrm>
              <a:off x="2652" y="3120"/>
              <a:ext cx="528" cy="768"/>
            </a:xfrm>
            <a:prstGeom prst="rect">
              <a:avLst/>
            </a:prstGeom>
            <a:noFill/>
            <a:ln w="3175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2563" name="Rectangle 35"/>
          <p:cNvSpPr>
            <a:spLocks noChangeArrowheads="1"/>
          </p:cNvSpPr>
          <p:nvPr/>
        </p:nvSpPr>
        <p:spPr bwMode="auto">
          <a:xfrm>
            <a:off x="2124075" y="6338888"/>
            <a:ext cx="15986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= 5 cm</a:t>
            </a:r>
          </a:p>
        </p:txBody>
      </p:sp>
      <p:sp>
        <p:nvSpPr>
          <p:cNvPr id="22564" name="Rectangle 36"/>
          <p:cNvSpPr>
            <a:spLocks noChangeArrowheads="1"/>
          </p:cNvSpPr>
          <p:nvPr/>
        </p:nvSpPr>
        <p:spPr bwMode="auto">
          <a:xfrm>
            <a:off x="3924300" y="6338888"/>
            <a:ext cx="15986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a = 3 cm</a:t>
            </a:r>
          </a:p>
        </p:txBody>
      </p:sp>
      <p:sp>
        <p:nvSpPr>
          <p:cNvPr id="22565" name="Rectangle 37"/>
          <p:cNvSpPr>
            <a:spLocks noChangeArrowheads="1"/>
          </p:cNvSpPr>
          <p:nvPr/>
        </p:nvSpPr>
        <p:spPr bwMode="auto">
          <a:xfrm>
            <a:off x="468313" y="6338888"/>
            <a:ext cx="16176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b = 4 cm</a:t>
            </a:r>
          </a:p>
        </p:txBody>
      </p:sp>
      <p:sp>
        <p:nvSpPr>
          <p:cNvPr id="22566" name="Rectangle 38"/>
          <p:cNvSpPr>
            <a:spLocks noChangeArrowheads="1"/>
          </p:cNvSpPr>
          <p:nvPr/>
        </p:nvSpPr>
        <p:spPr bwMode="auto">
          <a:xfrm rot="16200000">
            <a:off x="-279400" y="5040313"/>
            <a:ext cx="20145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vh = 10 cm</a:t>
            </a:r>
          </a:p>
        </p:txBody>
      </p:sp>
      <p:sp>
        <p:nvSpPr>
          <p:cNvPr id="22567" name="Line 39"/>
          <p:cNvSpPr>
            <a:spLocks noChangeShapeType="1"/>
          </p:cNvSpPr>
          <p:nvPr/>
        </p:nvSpPr>
        <p:spPr bwMode="auto">
          <a:xfrm>
            <a:off x="900113" y="1773238"/>
            <a:ext cx="0" cy="23050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568" name="Rectangle 40"/>
          <p:cNvSpPr>
            <a:spLocks noChangeArrowheads="1"/>
          </p:cNvSpPr>
          <p:nvPr/>
        </p:nvSpPr>
        <p:spPr bwMode="auto">
          <a:xfrm>
            <a:off x="3695700" y="1916113"/>
            <a:ext cx="54483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obsah obdélníku</a:t>
            </a:r>
          </a:p>
        </p:txBody>
      </p:sp>
      <p:sp>
        <p:nvSpPr>
          <p:cNvPr id="22569" name="Rectangle 41"/>
          <p:cNvSpPr>
            <a:spLocks noChangeArrowheads="1"/>
          </p:cNvSpPr>
          <p:nvPr/>
        </p:nvSpPr>
        <p:spPr bwMode="auto">
          <a:xfrm>
            <a:off x="3678238" y="4149725"/>
            <a:ext cx="546576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12 . 10 = </a:t>
            </a:r>
            <a:r>
              <a:rPr lang="cs-CZ" sz="40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120 cm</a:t>
            </a:r>
            <a:r>
              <a:rPr lang="cs-CZ" sz="4000" b="1" u="sng" baseline="30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256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256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5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87 -0.4296 L 1.38889E-6 3.00578E-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5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35" y="214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2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2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2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2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2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2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2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  <p:bldP spid="22547" grpId="0"/>
      <p:bldP spid="22548" grpId="0"/>
      <p:bldP spid="22549" grpId="0"/>
      <p:bldP spid="22550" grpId="0"/>
      <p:bldP spid="22551" grpId="0"/>
      <p:bldP spid="22552" grpId="0"/>
      <p:bldP spid="22563" grpId="0"/>
      <p:bldP spid="22564" grpId="0"/>
      <p:bldP spid="22565" grpId="0"/>
      <p:bldP spid="22566" grpId="0"/>
      <p:bldP spid="22568" grpId="0"/>
      <p:bldP spid="2256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Povrch hranolu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959225" y="2636838"/>
            <a:ext cx="51847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2.S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S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</a:p>
        </p:txBody>
      </p:sp>
      <p:grpSp>
        <p:nvGrpSpPr>
          <p:cNvPr id="23557" name="Group 5"/>
          <p:cNvGrpSpPr>
            <a:grpSpLocks/>
          </p:cNvGrpSpPr>
          <p:nvPr/>
        </p:nvGrpSpPr>
        <p:grpSpPr bwMode="auto">
          <a:xfrm>
            <a:off x="900113" y="836613"/>
            <a:ext cx="1735137" cy="3243262"/>
            <a:chOff x="612" y="1389"/>
            <a:chExt cx="1093" cy="2043"/>
          </a:xfrm>
        </p:grpSpPr>
        <p:sp>
          <p:nvSpPr>
            <p:cNvPr id="23558" name="Line 6"/>
            <p:cNvSpPr>
              <a:spLocks noChangeShapeType="1"/>
            </p:cNvSpPr>
            <p:nvPr/>
          </p:nvSpPr>
          <p:spPr bwMode="auto">
            <a:xfrm>
              <a:off x="612" y="3432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Line 7"/>
            <p:cNvSpPr>
              <a:spLocks noChangeShapeType="1"/>
            </p:cNvSpPr>
            <p:nvPr/>
          </p:nvSpPr>
          <p:spPr bwMode="auto">
            <a:xfrm flipV="1">
              <a:off x="612" y="2827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Line 8"/>
            <p:cNvSpPr>
              <a:spLocks noChangeShapeType="1"/>
            </p:cNvSpPr>
            <p:nvPr/>
          </p:nvSpPr>
          <p:spPr bwMode="auto">
            <a:xfrm>
              <a:off x="1304" y="2827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Line 9"/>
            <p:cNvSpPr>
              <a:spLocks noChangeShapeType="1"/>
            </p:cNvSpPr>
            <p:nvPr/>
          </p:nvSpPr>
          <p:spPr bwMode="auto">
            <a:xfrm>
              <a:off x="1304" y="1389"/>
              <a:ext cx="401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Line 10"/>
            <p:cNvSpPr>
              <a:spLocks noChangeShapeType="1"/>
            </p:cNvSpPr>
            <p:nvPr/>
          </p:nvSpPr>
          <p:spPr bwMode="auto">
            <a:xfrm flipV="1">
              <a:off x="1304" y="1389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Line 11"/>
            <p:cNvSpPr>
              <a:spLocks noChangeShapeType="1"/>
            </p:cNvSpPr>
            <p:nvPr/>
          </p:nvSpPr>
          <p:spPr bwMode="auto">
            <a:xfrm flipV="1">
              <a:off x="612" y="1389"/>
              <a:ext cx="692" cy="605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Line 12"/>
            <p:cNvSpPr>
              <a:spLocks noChangeShapeType="1"/>
            </p:cNvSpPr>
            <p:nvPr/>
          </p:nvSpPr>
          <p:spPr bwMode="auto">
            <a:xfrm>
              <a:off x="1705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Line 13"/>
            <p:cNvSpPr>
              <a:spLocks noChangeShapeType="1"/>
            </p:cNvSpPr>
            <p:nvPr/>
          </p:nvSpPr>
          <p:spPr bwMode="auto">
            <a:xfrm>
              <a:off x="612" y="1994"/>
              <a:ext cx="1093" cy="0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Line 14"/>
            <p:cNvSpPr>
              <a:spLocks noChangeShapeType="1"/>
            </p:cNvSpPr>
            <p:nvPr/>
          </p:nvSpPr>
          <p:spPr bwMode="auto">
            <a:xfrm>
              <a:off x="612" y="1994"/>
              <a:ext cx="0" cy="1438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67" name="Line 15"/>
          <p:cNvSpPr>
            <a:spLocks noChangeShapeType="1"/>
          </p:cNvSpPr>
          <p:nvPr/>
        </p:nvSpPr>
        <p:spPr bwMode="auto">
          <a:xfrm flipV="1">
            <a:off x="900113" y="4076700"/>
            <a:ext cx="17287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68" name="Line 16"/>
          <p:cNvSpPr>
            <a:spLocks noChangeShapeType="1"/>
          </p:cNvSpPr>
          <p:nvPr/>
        </p:nvSpPr>
        <p:spPr bwMode="auto">
          <a:xfrm flipH="1">
            <a:off x="900113" y="3140075"/>
            <a:ext cx="1079500" cy="9366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1042988" y="4076700"/>
            <a:ext cx="15986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= 5 cm</a:t>
            </a:r>
          </a:p>
        </p:txBody>
      </p:sp>
      <p:sp>
        <p:nvSpPr>
          <p:cNvPr id="23570" name="Rectangle 18"/>
          <p:cNvSpPr>
            <a:spLocks noChangeArrowheads="1"/>
          </p:cNvSpPr>
          <p:nvPr/>
        </p:nvSpPr>
        <p:spPr bwMode="auto">
          <a:xfrm rot="-2383412">
            <a:off x="755650" y="2924175"/>
            <a:ext cx="161766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b = 4 cm</a:t>
            </a:r>
          </a:p>
        </p:txBody>
      </p:sp>
      <p:sp>
        <p:nvSpPr>
          <p:cNvPr id="23571" name="Rectangle 19"/>
          <p:cNvSpPr>
            <a:spLocks noChangeArrowheads="1"/>
          </p:cNvSpPr>
          <p:nvPr/>
        </p:nvSpPr>
        <p:spPr bwMode="auto">
          <a:xfrm rot="16200000">
            <a:off x="-352425" y="2089151"/>
            <a:ext cx="20145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vh = 10 cm</a:t>
            </a:r>
          </a:p>
        </p:txBody>
      </p:sp>
      <p:sp>
        <p:nvSpPr>
          <p:cNvPr id="23573" name="Rectangle 21"/>
          <p:cNvSpPr>
            <a:spLocks noChangeArrowheads="1"/>
          </p:cNvSpPr>
          <p:nvPr/>
        </p:nvSpPr>
        <p:spPr bwMode="auto">
          <a:xfrm>
            <a:off x="3995738" y="3573463"/>
            <a:ext cx="48704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54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5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2. 10</a:t>
            </a:r>
            <a:r>
              <a:rPr lang="cs-CZ" sz="5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+ 120</a:t>
            </a:r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2124075" y="3068638"/>
            <a:ext cx="15986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a = 3 cm</a:t>
            </a:r>
          </a:p>
        </p:txBody>
      </p:sp>
      <p:sp>
        <p:nvSpPr>
          <p:cNvPr id="23575" name="Line 23"/>
          <p:cNvSpPr>
            <a:spLocks noChangeShapeType="1"/>
          </p:cNvSpPr>
          <p:nvPr/>
        </p:nvSpPr>
        <p:spPr bwMode="auto">
          <a:xfrm>
            <a:off x="1979613" y="3068638"/>
            <a:ext cx="64770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84" name="Line 32"/>
          <p:cNvSpPr>
            <a:spLocks noChangeShapeType="1"/>
          </p:cNvSpPr>
          <p:nvPr/>
        </p:nvSpPr>
        <p:spPr bwMode="auto">
          <a:xfrm>
            <a:off x="900113" y="1773238"/>
            <a:ext cx="0" cy="23050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85" name="Rectangle 33"/>
          <p:cNvSpPr>
            <a:spLocks noChangeArrowheads="1"/>
          </p:cNvSpPr>
          <p:nvPr/>
        </p:nvSpPr>
        <p:spPr bwMode="auto">
          <a:xfrm>
            <a:off x="971550" y="908050"/>
            <a:ext cx="2951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10 cm</a:t>
            </a:r>
            <a:r>
              <a:rPr lang="cs-CZ" sz="4000" b="1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23586" name="Rectangle 34"/>
          <p:cNvSpPr>
            <a:spLocks noChangeArrowheads="1"/>
          </p:cNvSpPr>
          <p:nvPr/>
        </p:nvSpPr>
        <p:spPr bwMode="auto">
          <a:xfrm>
            <a:off x="827088" y="2060575"/>
            <a:ext cx="333216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</a:t>
            </a: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120 cm</a:t>
            </a:r>
            <a:r>
              <a:rPr lang="cs-CZ" sz="4000" b="1" baseline="300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23587" name="Rectangle 35"/>
          <p:cNvSpPr>
            <a:spLocks noChangeArrowheads="1"/>
          </p:cNvSpPr>
          <p:nvPr/>
        </p:nvSpPr>
        <p:spPr bwMode="auto">
          <a:xfrm>
            <a:off x="1476375" y="3573463"/>
            <a:ext cx="17335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800" b="1" baseline="-25000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4 cm</a:t>
            </a:r>
          </a:p>
        </p:txBody>
      </p:sp>
      <p:sp>
        <p:nvSpPr>
          <p:cNvPr id="23588" name="Line 36"/>
          <p:cNvSpPr>
            <a:spLocks noChangeShapeType="1"/>
          </p:cNvSpPr>
          <p:nvPr/>
        </p:nvSpPr>
        <p:spPr bwMode="auto">
          <a:xfrm flipH="1">
            <a:off x="1979613" y="3141663"/>
            <a:ext cx="0" cy="9350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589" name="Rectangle 37"/>
          <p:cNvSpPr>
            <a:spLocks noChangeArrowheads="1"/>
          </p:cNvSpPr>
          <p:nvPr/>
        </p:nvSpPr>
        <p:spPr bwMode="auto">
          <a:xfrm>
            <a:off x="755650" y="4437063"/>
            <a:ext cx="29511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= 10 cm</a:t>
            </a:r>
            <a:r>
              <a:rPr lang="cs-CZ" sz="4000" b="1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23590" name="Rectangle 38"/>
          <p:cNvSpPr>
            <a:spLocks noChangeArrowheads="1"/>
          </p:cNvSpPr>
          <p:nvPr/>
        </p:nvSpPr>
        <p:spPr bwMode="auto">
          <a:xfrm>
            <a:off x="3995738" y="4365625"/>
            <a:ext cx="40005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54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S = 140 cm</a:t>
            </a:r>
            <a:r>
              <a:rPr lang="cs-CZ" sz="5400" b="1" u="sng" baseline="30000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73" grpId="0"/>
      <p:bldP spid="23585" grpId="0"/>
      <p:bldP spid="23586" grpId="0"/>
      <p:bldP spid="23589" grpId="0"/>
      <p:bldP spid="2359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1143000"/>
          </a:xfrm>
        </p:spPr>
        <p:txBody>
          <a:bodyPr/>
          <a:lstStyle/>
          <a:p>
            <a:r>
              <a:rPr lang="cs-CZ" sz="4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Příklady k procvičení: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196975"/>
            <a:ext cx="8893175" cy="5400675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b="1"/>
              <a:t>Vypočítej povrch:</a:t>
            </a:r>
            <a:r>
              <a:rPr lang="cs-CZ"/>
              <a:t> </a:t>
            </a:r>
          </a:p>
          <a:p>
            <a:pPr marL="609600" indent="-609600">
              <a:buFontTx/>
              <a:buAutoNum type="arabicParenR"/>
            </a:pPr>
            <a:r>
              <a:rPr lang="cs-CZ" sz="2800"/>
              <a:t>Čtyřbokého hranolu se čtvercovou podstavou o rozměrech: a = 3 cm a výškou hranolu v = 12 cm.</a:t>
            </a:r>
          </a:p>
          <a:p>
            <a:pPr marL="609600" indent="-609600">
              <a:buFontTx/>
              <a:buAutoNum type="arabicParenR"/>
            </a:pPr>
            <a:r>
              <a:rPr lang="cs-CZ" sz="2800"/>
              <a:t>Čtyřbokého hranolu s obdélníkovou podstavou o rozměrech: a = 8 cm, b = 5 cm, vh = 20 cm.</a:t>
            </a:r>
          </a:p>
          <a:p>
            <a:pPr marL="609600" indent="-609600">
              <a:buFontTx/>
              <a:buAutoNum type="arabicParenR"/>
            </a:pPr>
            <a:r>
              <a:rPr lang="cs-CZ" sz="2800"/>
              <a:t>Trojbokého hranolu s podstavou tvaru pravoúhlého trojúhelníku o rozměrech:</a:t>
            </a:r>
            <a:br>
              <a:rPr lang="cs-CZ" sz="2800"/>
            </a:br>
            <a:r>
              <a:rPr lang="cs-CZ" sz="2800"/>
              <a:t>a = 4 cm, b = 3 cm a vh = 10 cm.</a:t>
            </a:r>
          </a:p>
          <a:p>
            <a:pPr marL="609600" indent="-609600">
              <a:buFontTx/>
              <a:buAutoNum type="arabicParenR"/>
            </a:pPr>
            <a:r>
              <a:rPr lang="cs-CZ" sz="2800"/>
              <a:t>Hranolu s lichoběžníkovou podstavou o rozměrech a = 9 cm,  b = 5 cm,  c = 3 cm,  d = 5 cm, v = 4 cm, výška hranolu vh = 20 cm.</a:t>
            </a:r>
          </a:p>
          <a:p>
            <a:pPr marL="609600" indent="-609600">
              <a:buFontTx/>
              <a:buAutoNum type="arabicParenR"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580</Words>
  <Application>Microsoft Office PowerPoint</Application>
  <PresentationFormat>Předvádění na obrazovce (4:3)</PresentationFormat>
  <Paragraphs>195</Paragraphs>
  <Slides>18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Výchozí návrh</vt:lpstr>
      <vt:lpstr>Rastrový obrázek</vt:lpstr>
      <vt:lpstr>Rovnice</vt:lpstr>
      <vt:lpstr>KOLMÉ HRANOLY – POVRCH</vt:lpstr>
      <vt:lpstr>Prezentace aplikace PowerPoint</vt:lpstr>
      <vt:lpstr>KOLMÝ HRANOL</vt:lpstr>
      <vt:lpstr>Síť hranolu:</vt:lpstr>
      <vt:lpstr>Síť hranolu</vt:lpstr>
      <vt:lpstr>Síť hranolu</vt:lpstr>
      <vt:lpstr>Povrch hranolu</vt:lpstr>
      <vt:lpstr>Prezentace aplikace PowerPoint</vt:lpstr>
      <vt:lpstr>Prezentace aplikace PowerPoint</vt:lpstr>
      <vt:lpstr>Prezentace aplikace PowerPoint</vt:lpstr>
      <vt:lpstr>Povrch hranolu</vt:lpstr>
      <vt:lpstr>Povrch hranolu</vt:lpstr>
      <vt:lpstr>Povrch hranolu</vt:lpstr>
      <vt:lpstr>Povrch hranolu</vt:lpstr>
      <vt:lpstr>Povrch hranolu</vt:lpstr>
      <vt:lpstr>Povrch hranolu</vt:lpstr>
      <vt:lpstr>Povrch hranolu</vt:lpstr>
      <vt:lpstr>Příklady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Joystick</dc:creator>
  <cp:lastModifiedBy>Vlček Filip</cp:lastModifiedBy>
  <cp:revision>17</cp:revision>
  <dcterms:created xsi:type="dcterms:W3CDTF">2011-03-10T15:34:14Z</dcterms:created>
  <dcterms:modified xsi:type="dcterms:W3CDTF">2011-07-25T09:45:58Z</dcterms:modified>
</cp:coreProperties>
</file>