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4"/>
  </p:notesMasterIdLst>
  <p:sldIdLst>
    <p:sldId id="274" r:id="rId4"/>
    <p:sldId id="256" r:id="rId5"/>
    <p:sldId id="257" r:id="rId6"/>
    <p:sldId id="258" r:id="rId7"/>
    <p:sldId id="270" r:id="rId8"/>
    <p:sldId id="260" r:id="rId9"/>
    <p:sldId id="259" r:id="rId10"/>
    <p:sldId id="265" r:id="rId11"/>
    <p:sldId id="266" r:id="rId12"/>
    <p:sldId id="264" r:id="rId13"/>
    <p:sldId id="271" r:id="rId14"/>
    <p:sldId id="267" r:id="rId15"/>
    <p:sldId id="268" r:id="rId16"/>
    <p:sldId id="272" r:id="rId17"/>
    <p:sldId id="269" r:id="rId18"/>
    <p:sldId id="261" r:id="rId19"/>
    <p:sldId id="262" r:id="rId20"/>
    <p:sldId id="263" r:id="rId21"/>
    <p:sldId id="273" r:id="rId22"/>
    <p:sldId id="275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7DCCC3-5AB6-4A50-89A2-2EB30A6F7205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3658D-3DA6-460B-9D30-AA3ECEFE9B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371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31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390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31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093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800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678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39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915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242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8591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456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838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242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91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009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5644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658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544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1695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236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3365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494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2096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7277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8895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7448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4956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5907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306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96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9838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2370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9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50355-81CD-4792-BCBE-253154CE49FD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50F22-8647-4307-99B6-A64DFA1B3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32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68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636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2412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VY_32_INOVACE_10_31_ DĚJINY USA – VÁLKA SEVERU PROTI JIHU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POMOCNÝ MATERIÁL K VÝKLADU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47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625"/>
            <a:ext cx="7056784" cy="683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DĚJINY USA</a:t>
            </a:r>
            <a:endParaRPr lang="cs-CZ" sz="80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VÁLKA SEVERU PROTI JIHU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628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ROZPORY MEZI SEVEREM A JIHEM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Rozvinutý průmysl</a:t>
            </a:r>
            <a:r>
              <a:rPr lang="cs-CZ" dirty="0" smtClean="0"/>
              <a:t> s tovární výrobou a obchodem.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Dobytkářské a obilnářské farmy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Obyvatelé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žádají odstranění otrokářství </a:t>
            </a:r>
            <a:r>
              <a:rPr lang="cs-CZ" dirty="0" smtClean="0"/>
              <a:t>na Jihu.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u="sng" dirty="0" smtClean="0"/>
              <a:t>JIH</a:t>
            </a:r>
            <a:endParaRPr lang="cs-CZ" u="sng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Zemědělská krajina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Na velkých a rozlehlých polích =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PLANTÁŽE</a:t>
            </a:r>
            <a:r>
              <a:rPr lang="cs-CZ" dirty="0" smtClean="0"/>
              <a:t> – se pěstovala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bavlna, cukrová třtina a tabák</a:t>
            </a:r>
            <a:r>
              <a:rPr lang="cs-CZ" dirty="0" smtClean="0"/>
              <a:t>.</a:t>
            </a:r>
          </a:p>
          <a:p>
            <a:r>
              <a:rPr lang="cs-CZ" dirty="0" smtClean="0"/>
              <a:t>Bohatí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PLANTÁŽNÍCI</a:t>
            </a:r>
            <a:r>
              <a:rPr lang="cs-CZ" dirty="0" smtClean="0"/>
              <a:t> (majitelé plantáží) zaměstnávali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OTROKY</a:t>
            </a:r>
            <a:r>
              <a:rPr lang="cs-CZ" dirty="0" smtClean="0"/>
              <a:t> přivážené z Afriky.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455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Mezi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významné osobnosti Severu</a:t>
            </a:r>
            <a:r>
              <a:rPr lang="cs-CZ" dirty="0" smtClean="0"/>
              <a:t>, která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bojovala proti zrušení otroctví na Jihu</a:t>
            </a:r>
            <a:r>
              <a:rPr lang="cs-CZ" dirty="0" smtClean="0"/>
              <a:t> byl i tehdejší prezident USA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ABRAHAM LINCOLN</a:t>
            </a:r>
            <a:r>
              <a:rPr lang="cs-CZ" dirty="0" smtClean="0"/>
              <a:t>.</a:t>
            </a: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ABRAHAM LINCOLN</a:t>
            </a:r>
            <a:r>
              <a:rPr lang="cs-CZ" i="1" dirty="0" smtClean="0"/>
              <a:t> pocházel z chudé farmářské rodiny. Přestože neustále pracoval (dřevorubec, vorař, prodavač, poštmistr) tak se neustále vzdělával, až se stal právníkem. Jako poslanec předložil Kongresu zákon o zrušení otroctví, který byl přijat. Krátce po té (to již byl prezidentem USA) byl zavražděn fanatickým přívržencem Jihu a otrokářství. Dodnes je považován za vzor čestného a spravedlivého politika, je uctíván jako jeden z nejlepších amerických prezidentů.</a:t>
            </a:r>
          </a:p>
          <a:p>
            <a:r>
              <a:rPr lang="cs-CZ" dirty="0" smtClean="0"/>
              <a:t>Jeho nejoblíbenější zásada byla: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„VLÁDA LIDU, LIDMI, PRO LID!“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95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Atentát na Abrahama Lincolna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Dne 14. dubna, pět dnů po skončení války navštívil společně se svou manželkou slavnostní představení ve Fordově divadle. To se mu stalo osudným. Ve 22. hodin jeden z herců, který byl fanatickým přívržencem Jihu, vtrhl do lóže a z těsné blízkosti prezidenta střelil dvakrát zezadu do hlavy. Ve zmatku, který nastal, potom atentátník, herec John </a:t>
            </a:r>
            <a:r>
              <a:rPr lang="cs-CZ" dirty="0" err="1" smtClean="0"/>
              <a:t>Wilkes</a:t>
            </a:r>
            <a:r>
              <a:rPr lang="cs-CZ" dirty="0" smtClean="0"/>
              <a:t> </a:t>
            </a:r>
            <a:r>
              <a:rPr lang="cs-CZ" dirty="0" err="1" smtClean="0"/>
              <a:t>Booth</a:t>
            </a:r>
            <a:r>
              <a:rPr lang="cs-CZ" dirty="0" smtClean="0"/>
              <a:t>, utekl. Až za dvanáct dní ho vojáci chytili a zastřelili. Přestože se mu dostalo všemožné lékařské pomoci, následující den zemřel. Ukázalo se, že atentát byl spiknutím, na kterém se kromě </a:t>
            </a:r>
            <a:r>
              <a:rPr lang="cs-CZ" dirty="0" err="1" smtClean="0"/>
              <a:t>Bootha</a:t>
            </a:r>
            <a:r>
              <a:rPr lang="cs-CZ" dirty="0" smtClean="0"/>
              <a:t> podílelo ještě dalších 9 atentátníků, kteří byli přívrženci Jihu a jednali z vlastního přesvědčení. Kromě Lincolna chtěli zabít Granta, Johnsona a </a:t>
            </a:r>
            <a:r>
              <a:rPr lang="cs-CZ" dirty="0" err="1" smtClean="0"/>
              <a:t>Sewarda</a:t>
            </a:r>
            <a:r>
              <a:rPr lang="cs-CZ" dirty="0" smtClean="0"/>
              <a:t>. Na státního sekretáře, připoutaného na lůžko, byl spáchán atentát nožem, jeho zranění však nebylo smrtelné. Šest spiklenců bylo odsouzeno k trestu smrti, jeden zemřel ve vězení a ostatní byli popraveni.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"/>
            <a:ext cx="5531321" cy="6881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16" y="0"/>
            <a:ext cx="54652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77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/>
          <a:lstStyle/>
          <a:p>
            <a:r>
              <a:rPr lang="cs-CZ" dirty="0" smtClean="0"/>
              <a:t>Naopak plantážníci z Jihu nechtěli přijít o levnou pracovní sílu, a tak se proti zrušení otroctví tvrdě bránili.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Jedenáct jižních států z tohoto důvodu odmítlo být součástí USA</a:t>
            </a:r>
            <a:r>
              <a:rPr lang="cs-CZ" dirty="0" smtClean="0"/>
              <a:t> a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vyhlásilo nový stát, takzvanou KONFEDERACI.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Zbylé státy Severu</a:t>
            </a:r>
            <a:r>
              <a:rPr lang="cs-CZ" dirty="0" smtClean="0"/>
              <a:t> se přejmenovaly na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1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58641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39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VÁLKA MEZI SEVEREM A JIHEM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Autofit/>
          </a:bodyPr>
          <a:lstStyle/>
          <a:p>
            <a:r>
              <a:rPr lang="cs-CZ" sz="2250" dirty="0" smtClean="0"/>
              <a:t>Napětí mezi Severem a Jihem přerostlo v krvavou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občanskou válku</a:t>
            </a:r>
            <a:r>
              <a:rPr lang="cs-CZ" sz="2250" dirty="0" smtClean="0"/>
              <a:t>.</a:t>
            </a:r>
          </a:p>
          <a:p>
            <a:r>
              <a:rPr lang="cs-CZ" sz="2250" dirty="0" smtClean="0"/>
              <a:t>Státy Severu měly více peněz a početnější i lépe vyzbrojenou armádu než Jih.</a:t>
            </a:r>
          </a:p>
          <a:p>
            <a:r>
              <a:rPr lang="cs-CZ" sz="2250" dirty="0" smtClean="0"/>
              <a:t>Válka trvala čtyři roky – </a:t>
            </a:r>
            <a:r>
              <a:rPr lang="cs-CZ" sz="225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1861 – 1865</a:t>
            </a:r>
            <a:r>
              <a:rPr lang="cs-CZ" sz="2250" dirty="0" smtClean="0"/>
              <a:t>.</a:t>
            </a:r>
          </a:p>
          <a:p>
            <a:r>
              <a:rPr lang="cs-CZ" sz="2250" dirty="0" smtClean="0"/>
              <a:t>Hlavními veliteli </a:t>
            </a:r>
            <a:r>
              <a:rPr lang="cs-CZ" sz="225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UNIE</a:t>
            </a:r>
            <a:r>
              <a:rPr lang="cs-CZ" sz="2250" dirty="0" smtClean="0"/>
              <a:t> byli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Abraham Lincoln</a:t>
            </a:r>
            <a:r>
              <a:rPr lang="cs-CZ" sz="2250" dirty="0" smtClean="0"/>
              <a:t> a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Ulysses S. Grant</a:t>
            </a:r>
            <a:r>
              <a:rPr lang="cs-CZ" sz="2250" dirty="0" smtClean="0"/>
              <a:t>. Politická podpora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Ruska</a:t>
            </a:r>
            <a:r>
              <a:rPr lang="cs-CZ" sz="2250" dirty="0" smtClean="0"/>
              <a:t>.</a:t>
            </a:r>
          </a:p>
          <a:p>
            <a:r>
              <a:rPr lang="cs-CZ" sz="2250" dirty="0" smtClean="0"/>
              <a:t>Hlavními veliteli </a:t>
            </a:r>
            <a:r>
              <a:rPr lang="cs-CZ" sz="225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KONFEDERACE</a:t>
            </a:r>
            <a:r>
              <a:rPr lang="cs-CZ" sz="2250" dirty="0" smtClean="0"/>
              <a:t> byli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Jefferson Davis</a:t>
            </a:r>
            <a:r>
              <a:rPr lang="cs-CZ" sz="2250" dirty="0" smtClean="0"/>
              <a:t> a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E. Lee</a:t>
            </a:r>
            <a:r>
              <a:rPr lang="cs-CZ" sz="2250" dirty="0" smtClean="0"/>
              <a:t>. Politická podpora Francie a Spojeného britského království.</a:t>
            </a:r>
          </a:p>
          <a:p>
            <a:r>
              <a:rPr lang="cs-CZ" sz="225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Skončila porážkou vojska Jihu.</a:t>
            </a:r>
          </a:p>
          <a:p>
            <a:r>
              <a:rPr lang="cs-CZ" sz="2250" dirty="0" smtClean="0"/>
              <a:t>Díky tomuto vítězství Severu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bylo otroctví zrušeno a černoši získali stejná práva jako ostatní obyvatelé Ameriky</a:t>
            </a:r>
            <a:r>
              <a:rPr lang="cs-CZ" sz="2250" dirty="0" smtClean="0"/>
              <a:t>.</a:t>
            </a:r>
          </a:p>
          <a:p>
            <a:r>
              <a:rPr lang="cs-CZ" sz="2250" dirty="0" smtClean="0"/>
              <a:t>Spojené státy americké zůstaly i po válce </a:t>
            </a:r>
            <a:r>
              <a:rPr lang="cs-CZ" sz="22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jednotné</a:t>
            </a:r>
            <a:r>
              <a:rPr lang="cs-CZ" sz="2250" dirty="0" smtClean="0"/>
              <a:t>.</a:t>
            </a:r>
            <a:endParaRPr lang="cs-CZ" sz="2250" dirty="0"/>
          </a:p>
        </p:txBody>
      </p:sp>
    </p:spTree>
    <p:extLst>
      <p:ext uri="{BB962C8B-B14F-4D97-AF65-F5344CB8AC3E}">
        <p14:creationId xmlns:p14="http://schemas.microsoft.com/office/powerpoint/2010/main" val="250890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KONFEDERACE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88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UNIE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43535"/>
            <a:ext cx="9144001" cy="4778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26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r>
              <a:rPr lang="cs-CZ" dirty="0" smtClean="0"/>
              <a:t>Válka přinesla asi 970 000 obětí, z toho kolem 600 000 mrtvých.</a:t>
            </a:r>
          </a:p>
          <a:p>
            <a:r>
              <a:rPr lang="cs-CZ" dirty="0" smtClean="0"/>
              <a:t>Občanská válka přinesla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masivní využití telegrafu, železnice a kulometů v boji</a:t>
            </a:r>
            <a:r>
              <a:rPr lang="cs-CZ" dirty="0" smtClean="0"/>
              <a:t> a skončila porážkou populačně i průmyslově slabšího Jihu. </a:t>
            </a:r>
          </a:p>
          <a:p>
            <a:r>
              <a:rPr lang="cs-CZ" dirty="0" smtClean="0"/>
              <a:t>Jejím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důsledkem</a:t>
            </a: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bylo posílení centrální vlády, zrušení otroctví a zbídačení Jihu, ale i rozšíření občanských svobod, další územní expanze USA a mohutný hospodářský rozmach</a:t>
            </a:r>
            <a:r>
              <a:rPr lang="cs-CZ" dirty="0" smtClean="0"/>
              <a:t> (včetně Jihu).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64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19"/>
            <a:ext cx="3190875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75" y="4387123"/>
            <a:ext cx="320992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16"/>
            <a:ext cx="9144000" cy="6847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3440"/>
            <a:ext cx="9173695" cy="5167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152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Významné bitvy v občanské válce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První velká bitva byla svedena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července 1861 u Bull Runu (též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Manassas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dirty="0" smtClean="0"/>
              <a:t>. Tato bitva skončila nerozhodně, ale armáda Unie se dala při ústupu na útěk i s početným davem civilistů, který bitvě přihlížel.</a:t>
            </a:r>
          </a:p>
          <a:p>
            <a:endParaRPr lang="cs-CZ" sz="26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Dne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 dubna 1862</a:t>
            </a:r>
            <a:r>
              <a:rPr lang="cs-CZ" dirty="0" smtClean="0"/>
              <a:t> se odehrála jedna ze známých epizod občanské války známá jako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velká lokomotivní honička</a:t>
            </a:r>
            <a:r>
              <a:rPr lang="cs-CZ" dirty="0" smtClean="0"/>
              <a:t>. Seveřan </a:t>
            </a:r>
            <a:r>
              <a:rPr lang="cs-CZ" dirty="0" err="1" smtClean="0"/>
              <a:t>Andrews</a:t>
            </a:r>
            <a:r>
              <a:rPr lang="cs-CZ" dirty="0" smtClean="0"/>
              <a:t> s dobrovolníky z armády unesli jižanský vlak směřující z Atlanty do </a:t>
            </a:r>
            <a:r>
              <a:rPr lang="cs-CZ" dirty="0" err="1" smtClean="0"/>
              <a:t>Chattanoogy</a:t>
            </a:r>
            <a:r>
              <a:rPr lang="cs-CZ" dirty="0" smtClean="0"/>
              <a:t>. Únos se však nezdařil, lokomotivě došlo palivo, únosci se rozprchli, ale byli polapeni a část z nich, včetně </a:t>
            </a:r>
            <a:r>
              <a:rPr lang="cs-CZ" dirty="0" err="1" smtClean="0"/>
              <a:t>Andrewse</a:t>
            </a:r>
            <a:r>
              <a:rPr lang="cs-CZ" dirty="0" smtClean="0"/>
              <a:t>, byla popravena.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925"/>
            <a:ext cx="9115425" cy="577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62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5649491"/>
          </a:xfrm>
        </p:spPr>
        <p:txBody>
          <a:bodyPr>
            <a:noAutofit/>
          </a:bodyPr>
          <a:lstStyle/>
          <a:p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března 1862</a:t>
            </a:r>
            <a:r>
              <a:rPr lang="cs-CZ" sz="2300" dirty="0" smtClean="0"/>
              <a:t> došlo v zátoce </a:t>
            </a:r>
            <a:r>
              <a:rPr lang="cs-CZ" sz="2300" dirty="0" err="1" smtClean="0"/>
              <a:t>Chesapeake</a:t>
            </a:r>
            <a:r>
              <a:rPr lang="cs-CZ" sz="2300" dirty="0" smtClean="0"/>
              <a:t> k </a:t>
            </a:r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námořní bitvě pancéřovaných lodí Konfederace CSS Virginia (známé též jako </a:t>
            </a:r>
            <a:r>
              <a:rPr lang="cs-CZ" sz="23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Merrimac</a:t>
            </a:r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 Unie - USS Monitor</a:t>
            </a:r>
            <a:r>
              <a:rPr lang="cs-CZ" sz="2300" dirty="0" smtClean="0"/>
              <a:t>. Virginie zničila tři lodě, ale když se na bojišti objevilo menší plavidlo Monitor, byla po dlouhém boji nucena ustoupit. Zanedlouho při ústupu byla vojáky Konfederace zapálena a zničena v kotvišti Norfolk, aby nepadla do rukou jednotkám Unie.</a:t>
            </a:r>
            <a:endParaRPr lang="cs-CZ" sz="23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649491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února 1864</a:t>
            </a:r>
            <a:r>
              <a:rPr lang="cs-CZ" dirty="0" smtClean="0"/>
              <a:t> potopila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ponorka Konfederace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Hunley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jako vůbec první ponorka nepřátelskou válečnou loď - USS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Housatonic</a:t>
            </a:r>
            <a:r>
              <a:rPr lang="cs-CZ" dirty="0" smtClean="0"/>
              <a:t>, když se chystala prorazit námořní blokádu </a:t>
            </a:r>
            <a:r>
              <a:rPr lang="cs-CZ" dirty="0" err="1" smtClean="0"/>
              <a:t>Charlestownu</a:t>
            </a:r>
            <a:r>
              <a:rPr lang="cs-CZ" dirty="0" smtClean="0"/>
              <a:t>. Akci provedla v pozdních nočních hodinách. Výbušninu upevněnou na ráhně ponorka zabodla do trupu lodě. Při couvání se lanem spustila exploze. Bitevní loď </a:t>
            </a:r>
            <a:r>
              <a:rPr lang="cs-CZ" dirty="0" err="1" smtClean="0"/>
              <a:t>Housatonic</a:t>
            </a:r>
            <a:r>
              <a:rPr lang="cs-CZ" dirty="0" smtClean="0"/>
              <a:t> se potopila během 5 minut a zemřelo při tom 5 členů posádky lodi. Ponorka však byla též poškozena a krátce poté se při návratu k pobřeží potopila - žádný z osmi členů její posádky nepřežil.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" y="-8182"/>
            <a:ext cx="9144000" cy="6866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01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Ponorka HUNLEY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343025"/>
            <a:ext cx="6000750" cy="417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03" y="0"/>
            <a:ext cx="9179003" cy="688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02" y="1316120"/>
            <a:ext cx="9179003" cy="422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585912"/>
            <a:ext cx="5486400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76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5649491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1.-3. července 1863</a:t>
            </a:r>
            <a:r>
              <a:rPr lang="cs-CZ" dirty="0" smtClean="0"/>
              <a:t> zuřila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bitva u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Gettysburgu</a:t>
            </a:r>
            <a:r>
              <a:rPr lang="cs-CZ" dirty="0" smtClean="0"/>
              <a:t>. Vrchní generál Konfederace Robert Edward Lee utrpěl drtivou porážku a byl donucen se stáhnout. Bitva u </a:t>
            </a:r>
            <a:r>
              <a:rPr lang="cs-CZ" dirty="0" err="1" smtClean="0"/>
              <a:t>Gettysburgu</a:t>
            </a:r>
            <a:r>
              <a:rPr lang="cs-CZ" dirty="0" smtClean="0"/>
              <a:t> se stala zásadním přelomem ve válce. Prakticky ve stejné době, kdy Unie zvítězila u </a:t>
            </a:r>
            <a:r>
              <a:rPr lang="cs-CZ" dirty="0" err="1" smtClean="0"/>
              <a:t>Gettysburgu</a:t>
            </a:r>
            <a:r>
              <a:rPr lang="cs-CZ" dirty="0" smtClean="0"/>
              <a:t>, došlo i k pádu dalších opěrných bodů jižanů - </a:t>
            </a:r>
            <a:r>
              <a:rPr lang="cs-CZ" dirty="0" err="1" smtClean="0"/>
              <a:t>Vicksburgu</a:t>
            </a:r>
            <a:r>
              <a:rPr lang="cs-CZ" dirty="0" smtClean="0"/>
              <a:t> a Port Hudsonu, což byly poslední dvě bašty Konfederace na řece Mississippi. V březnu 1864 byl generálporučík Ulysses </a:t>
            </a:r>
            <a:r>
              <a:rPr lang="cs-CZ" dirty="0" err="1" smtClean="0"/>
              <a:t>Simpson</a:t>
            </a:r>
            <a:r>
              <a:rPr lang="cs-CZ" dirty="0" smtClean="0"/>
              <a:t> Grant jmenován vrchním velitelem všech ozbrojených sil Unie.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649491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Závěrečné boje proběhly ve Virginii na řece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Appomattox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Výsledek byl ten, že se 9. 4. 1865</a:t>
            </a:r>
            <a:r>
              <a:rPr lang="cs-CZ" dirty="0" smtClean="0"/>
              <a:t> ve zděném domku farmářské rodiny </a:t>
            </a:r>
            <a:r>
              <a:rPr lang="cs-CZ" dirty="0" err="1" smtClean="0"/>
              <a:t>Mc</a:t>
            </a:r>
            <a:r>
              <a:rPr lang="cs-CZ" dirty="0" smtClean="0"/>
              <a:t> </a:t>
            </a:r>
            <a:r>
              <a:rPr lang="cs-CZ" dirty="0" err="1" smtClean="0"/>
              <a:t>Cleanových</a:t>
            </a:r>
            <a:r>
              <a:rPr lang="cs-CZ" dirty="0" smtClean="0"/>
              <a:t> u </a:t>
            </a:r>
            <a:r>
              <a:rPr lang="cs-CZ" dirty="0" err="1" smtClean="0"/>
              <a:t>Appomattox</a:t>
            </a:r>
            <a:r>
              <a:rPr lang="cs-CZ" dirty="0" smtClean="0"/>
              <a:t> </a:t>
            </a:r>
            <a:r>
              <a:rPr lang="cs-CZ" dirty="0" err="1" smtClean="0"/>
              <a:t>Court</a:t>
            </a:r>
            <a:r>
              <a:rPr lang="cs-CZ" dirty="0" smtClean="0"/>
              <a:t> House, sešel generál Ulysses </a:t>
            </a:r>
            <a:r>
              <a:rPr lang="cs-CZ" dirty="0" err="1" smtClean="0"/>
              <a:t>Simpson</a:t>
            </a:r>
            <a:r>
              <a:rPr lang="cs-CZ" dirty="0" smtClean="0"/>
              <a:t> Grant a poražený generál Robert Edward Lee, aby tu podepsali kapitulační listinu. 12. 4. 1865 </a:t>
            </a:r>
            <a:r>
              <a:rPr lang="cs-CZ" dirty="0" err="1" smtClean="0"/>
              <a:t>Severovirginská</a:t>
            </a:r>
            <a:r>
              <a:rPr lang="cs-CZ" dirty="0" smtClean="0"/>
              <a:t> armáda generála </a:t>
            </a:r>
            <a:r>
              <a:rPr lang="cs-CZ" dirty="0" err="1" smtClean="0"/>
              <a:t>Leea</a:t>
            </a:r>
            <a:r>
              <a:rPr lang="cs-CZ" dirty="0" smtClean="0"/>
              <a:t> složila své zbraně.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499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34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HOSPODÁŘSKÝ ROZVOJ USA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 skončení občanské války došlo v USA k nebývalému hospodářskému rozvoji.</a:t>
            </a:r>
          </a:p>
          <a:p>
            <a:r>
              <a:rPr lang="cs-CZ" dirty="0" smtClean="0"/>
              <a:t>Byla objevena bohatá ložiska uhlí, železné rudy, petroleje, vzkvétal průmysl a obchod.</a:t>
            </a:r>
          </a:p>
          <a:p>
            <a:r>
              <a:rPr lang="cs-CZ" dirty="0" smtClean="0"/>
              <a:t>Byla dokončena první transkontinentální železnice spojující východní a západní pobřeží USA. To umožnilo, aby v dosavadních pustinách vyrůstala velká města, kde vznikaly továrny, obchody a banky.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52400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16832"/>
            <a:ext cx="9144001" cy="302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17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/>
          <a:lstStyle/>
          <a:p>
            <a:r>
              <a:rPr lang="cs-CZ" dirty="0" smtClean="0"/>
              <a:t>Další z příčin rozvoje USA byla i svoboda podnikání.</a:t>
            </a:r>
          </a:p>
          <a:p>
            <a:r>
              <a:rPr lang="cs-CZ" dirty="0" smtClean="0"/>
              <a:t>V podnikání i v životě se prosazovali nejschopnější a také nejprůbojnější jednotlivci.</a:t>
            </a:r>
          </a:p>
          <a:p>
            <a:r>
              <a:rPr lang="cs-CZ" dirty="0" smtClean="0"/>
              <a:t>USA bohatly i vývozem bavlny a obilí a později také rozvojem automobilového a elektrotechnického průmyslu.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0" y="3637271"/>
            <a:ext cx="4076700" cy="321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626" y="1340768"/>
            <a:ext cx="3216748" cy="4103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12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02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47500" lnSpcReduction="20000"/>
          </a:bodyPr>
          <a:lstStyle/>
          <a:p>
            <a:r>
              <a:rPr lang="cs-CZ" dirty="0"/>
              <a:t>http://edu.glogster.com/media/5/28/15/36/28153675.jpg</a:t>
            </a:r>
          </a:p>
          <a:p>
            <a:r>
              <a:rPr lang="cs-CZ" dirty="0"/>
              <a:t>http://www.civilwarinfoguide.com/images/american_civil_war_map.gif</a:t>
            </a:r>
          </a:p>
          <a:p>
            <a:r>
              <a:rPr lang="cs-CZ" dirty="0"/>
              <a:t>https://americantraumas.wikispaces.com/file/view/map.gif/31493453/706x379/map.gif</a:t>
            </a:r>
          </a:p>
          <a:p>
            <a:r>
              <a:rPr lang="cs-CZ" dirty="0"/>
              <a:t>http://blogs.roanoke.com/dancasey/files/2009/07/confederate-flag2.jpg</a:t>
            </a:r>
          </a:p>
          <a:p>
            <a:r>
              <a:rPr lang="cs-CZ" dirty="0"/>
              <a:t>http://i.idnes.cz/11/042/cl6/JB3a6a40_union.jpg</a:t>
            </a:r>
          </a:p>
          <a:p>
            <a:r>
              <a:rPr lang="cs-CZ" dirty="0"/>
              <a:t>http://www.ndstrupler.com/wp-content/uploads/Abraham_Lincoln.jpg</a:t>
            </a:r>
          </a:p>
          <a:p>
            <a:r>
              <a:rPr lang="cs-CZ" dirty="0"/>
              <a:t>http://brainsyndicate.files.wordpress.com/2011/02/abraham-lincoln-shooting.jpg?w=640</a:t>
            </a:r>
          </a:p>
          <a:p>
            <a:r>
              <a:rPr lang="cs-CZ" dirty="0"/>
              <a:t>http://2.bp.blogspot.com/_TZ4zYEBSw1I/SZS7AScemlI/AAAAAAAAJiQ/w4Xn2tVb1gA/s400/abraham_lincoln_3.jpg</a:t>
            </a:r>
          </a:p>
          <a:p>
            <a:r>
              <a:rPr lang="cs-CZ" dirty="0"/>
              <a:t>http://static.ddmcdn.com/gif/willow/american-civil-war-history0.gif</a:t>
            </a:r>
          </a:p>
          <a:p>
            <a:r>
              <a:rPr lang="cs-CZ" dirty="0"/>
              <a:t>http://static.ddmcdn.com/gif/willow/american-civil-war-history1.gif</a:t>
            </a:r>
          </a:p>
          <a:p>
            <a:r>
              <a:rPr lang="cs-CZ" dirty="0"/>
              <a:t>http://heathenhistory.co.uk/wp-content/uploads/2012/04/civil-war-uniforms.jpg</a:t>
            </a:r>
          </a:p>
          <a:p>
            <a:r>
              <a:rPr lang="cs-CZ" dirty="0"/>
              <a:t>http://media.novinky.cz/386/263863-top_foto1-r9c7a.jpg</a:t>
            </a:r>
          </a:p>
          <a:p>
            <a:r>
              <a:rPr lang="cs-CZ" dirty="0"/>
              <a:t>http://www.usmilitaryknives.com/1898Krag.JPG</a:t>
            </a:r>
          </a:p>
          <a:p>
            <a:r>
              <a:rPr lang="cs-CZ" dirty="0"/>
              <a:t>http://www.ohiohistorycentral.org/images/1065.jpg</a:t>
            </a:r>
          </a:p>
          <a:p>
            <a:r>
              <a:rPr lang="cs-CZ" dirty="0"/>
              <a:t>http://www.marxists.org/archive/marx/works/1861/us-civil-war/index-lg.jpg</a:t>
            </a:r>
          </a:p>
          <a:p>
            <a:r>
              <a:rPr lang="cs-CZ" dirty="0"/>
              <a:t>http://static.autoweb.cz/img/items/480/6c0/6c00d97fb2587850e59cbe8207cf37d8.jpg</a:t>
            </a:r>
          </a:p>
          <a:p>
            <a:r>
              <a:rPr lang="cs-CZ" dirty="0"/>
              <a:t>http://img.ihned.cz/attachment.php/770/38113770/aitv45CDEIKNOjPQcdfgqr01STUw29AV/06-fabrika.jpg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upload.wikimedia.org/wikipedia/commons/thumb/1/18/Henry_ford_1919.jpg/225px-Henry_ford_1919.jpg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943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http://</a:t>
            </a:r>
            <a:r>
              <a:rPr lang="cs-CZ" dirty="0" smtClean="0"/>
              <a:t>forum.valka.cz/files/conlab5_large_332.jpg</a:t>
            </a:r>
          </a:p>
          <a:p>
            <a:r>
              <a:rPr lang="cs-CZ" dirty="0"/>
              <a:t>http://</a:t>
            </a:r>
            <a:r>
              <a:rPr lang="cs-CZ" dirty="0" smtClean="0"/>
              <a:t>oidnes.cz/12/012/cl6/JB407b36_008.jpg</a:t>
            </a:r>
          </a:p>
          <a:p>
            <a:r>
              <a:rPr lang="cs-CZ" dirty="0"/>
              <a:t>http://</a:t>
            </a:r>
            <a:r>
              <a:rPr lang="cs-CZ" dirty="0" smtClean="0"/>
              <a:t>img355.imageshack.us/img355/1965/dsc03307zr4.jpg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upload.wikimedia.org/wikipedia/commons/7/70/Css_hunley_cutaway.jpg</a:t>
            </a:r>
          </a:p>
          <a:p>
            <a:r>
              <a:rPr lang="cs-CZ" dirty="0"/>
              <a:t>http://</a:t>
            </a:r>
            <a:r>
              <a:rPr lang="cs-CZ" dirty="0" smtClean="0"/>
              <a:t>blog.zbroj.info/img/hunley.jpg</a:t>
            </a:r>
          </a:p>
          <a:p>
            <a:r>
              <a:rPr lang="cs-CZ" dirty="0"/>
              <a:t>http://</a:t>
            </a:r>
            <a:r>
              <a:rPr lang="cs-CZ" dirty="0" smtClean="0"/>
              <a:t>papermodelers.sk/imgpost/images/wJacvXGryn8G6H95DVHw.jpg</a:t>
            </a:r>
          </a:p>
          <a:p>
            <a:r>
              <a:rPr lang="cs-CZ" dirty="0"/>
              <a:t>http://</a:t>
            </a:r>
            <a:r>
              <a:rPr lang="cs-CZ" dirty="0" smtClean="0"/>
              <a:t>www.tourism-review.cz/temp/newscontents_zoom_851.jpg</a:t>
            </a:r>
          </a:p>
          <a:p>
            <a:r>
              <a:rPr lang="cs-CZ" dirty="0"/>
              <a:t>http://</a:t>
            </a:r>
            <a:r>
              <a:rPr lang="cs-CZ" dirty="0" smtClean="0"/>
              <a:t>www.sptlomnice.net/wp-content/img/3_zlaty-hreb1.jpg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316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ČAPKA, František.</a:t>
            </a:r>
            <a:r>
              <a:rPr lang="cs-CZ" sz="2400" dirty="0" smtClean="0"/>
              <a:t>  </a:t>
            </a:r>
            <a:r>
              <a:rPr lang="cs-CZ" sz="2400" b="1" dirty="0" smtClean="0"/>
              <a:t>VYKOUPIL, Libor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8. ročník. NOVOVĚK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2009.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80-7289-100-6.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1657/2009-22 dne 26. ledna 2009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500431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1311</Words>
  <Application>Microsoft Office PowerPoint</Application>
  <PresentationFormat>Předvádění na obrazovce (4:3)</PresentationFormat>
  <Paragraphs>103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20</vt:i4>
      </vt:variant>
    </vt:vector>
  </HeadingPairs>
  <TitlesOfParts>
    <vt:vector size="23" baseType="lpstr">
      <vt:lpstr>Motiv systému Office</vt:lpstr>
      <vt:lpstr>Motiv sady Office</vt:lpstr>
      <vt:lpstr>1_Motiv sady Office</vt:lpstr>
      <vt:lpstr>Název školy: ZŠ Klášterec nad Ohří, Krátká 676 Autor: Bc. Michael RADIMERSKÝ Název materiálu: VY_32_INOVACE_10_31_ DĚJINY USA – VÁLKA SEVERU PROTI JIHU Číslo projektu: CZ.1.07/1.4.00/21.1115</vt:lpstr>
      <vt:lpstr>DĚJINY USA</vt:lpstr>
      <vt:lpstr>ROZPORY MEZI SEVEREM A JIHEM</vt:lpstr>
      <vt:lpstr>Prezentace aplikace PowerPoint</vt:lpstr>
      <vt:lpstr>Atentát na Abrahama Lincolna</vt:lpstr>
      <vt:lpstr>Prezentace aplikace PowerPoint</vt:lpstr>
      <vt:lpstr>VÁLKA MEZI SEVEREM A JIHEM</vt:lpstr>
      <vt:lpstr>VLAJKA KONFEDERACE</vt:lpstr>
      <vt:lpstr>VLAJKA UNIE</vt:lpstr>
      <vt:lpstr>Prezentace aplikace PowerPoint</vt:lpstr>
      <vt:lpstr>Prezentace aplikace PowerPoint</vt:lpstr>
      <vt:lpstr>Významné bitvy v občanské válce</vt:lpstr>
      <vt:lpstr>Prezentace aplikace PowerPoint</vt:lpstr>
      <vt:lpstr>Ponorka HUNLEY</vt:lpstr>
      <vt:lpstr>Prezentace aplikace PowerPoint</vt:lpstr>
      <vt:lpstr>HOSPODÁŘSKÝ ROZVOJ USA</vt:lpstr>
      <vt:lpstr>Prezentace aplikace PowerPoint</vt:lpstr>
      <vt:lpstr>Zdroje:</vt:lpstr>
      <vt:lpstr>Prezentace aplikace PowerPoint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DĚJINY USA</dc:title>
  <dc:creator>Bc. Michael RADIMERSKÝ</dc:creator>
  <cp:lastModifiedBy>Bc. Michael RADIMERSKÝ</cp:lastModifiedBy>
  <cp:revision>78</cp:revision>
  <dcterms:created xsi:type="dcterms:W3CDTF">2012-05-22T11:52:12Z</dcterms:created>
  <dcterms:modified xsi:type="dcterms:W3CDTF">2012-06-15T04:27:36Z</dcterms:modified>
</cp:coreProperties>
</file>