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84" r:id="rId2"/>
    <p:sldId id="256" r:id="rId3"/>
    <p:sldId id="263" r:id="rId4"/>
    <p:sldId id="257" r:id="rId5"/>
    <p:sldId id="264" r:id="rId6"/>
    <p:sldId id="282" r:id="rId7"/>
    <p:sldId id="271" r:id="rId8"/>
    <p:sldId id="283" r:id="rId9"/>
    <p:sldId id="258" r:id="rId10"/>
    <p:sldId id="265" r:id="rId11"/>
    <p:sldId id="259" r:id="rId12"/>
    <p:sldId id="266" r:id="rId13"/>
    <p:sldId id="260" r:id="rId14"/>
    <p:sldId id="267" r:id="rId15"/>
    <p:sldId id="261" r:id="rId16"/>
    <p:sldId id="268" r:id="rId17"/>
    <p:sldId id="262" r:id="rId18"/>
    <p:sldId id="269" r:id="rId19"/>
    <p:sldId id="270" r:id="rId20"/>
    <p:sldId id="272" r:id="rId21"/>
    <p:sldId id="273" r:id="rId22"/>
    <p:sldId id="274" r:id="rId23"/>
    <p:sldId id="275" r:id="rId24"/>
    <p:sldId id="276" r:id="rId25"/>
    <p:sldId id="277" r:id="rId26"/>
    <p:sldId id="278" r:id="rId27"/>
    <p:sldId id="279" r:id="rId28"/>
    <p:sldId id="280" r:id="rId29"/>
    <p:sldId id="281" r:id="rId30"/>
    <p:sldId id="285" r:id="rId3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9C7E0A-253F-4A4D-9F2E-9292E7DA9099}" type="datetimeFigureOut">
              <a:rPr lang="cs-CZ" smtClean="0"/>
              <a:t>15.6.2012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3D2637-681C-4768-85BE-3F4D0FBCF42B}" type="slidenum">
              <a:rPr lang="cs-CZ" smtClean="0"/>
              <a:t>‹#›</a:t>
            </a:fld>
            <a:endParaRPr lang="cs-CZ"/>
          </a:p>
        </p:txBody>
      </p:sp>
    </p:spTree>
    <p:extLst>
      <p:ext uri="{BB962C8B-B14F-4D97-AF65-F5344CB8AC3E}">
        <p14:creationId xmlns:p14="http://schemas.microsoft.com/office/powerpoint/2010/main" val="1558272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6EDDE1F-BEF8-43CD-B7FC-C400AC53430F}"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6EDDE1F-BEF8-43CD-B7FC-C400AC53430F}"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6EDDE1F-BEF8-43CD-B7FC-C400AC53430F}"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6EDDE1F-BEF8-43CD-B7FC-C400AC53430F}" type="datetimeFigureOut">
              <a:rPr lang="cs-CZ" smtClean="0"/>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6EDDE1F-BEF8-43CD-B7FC-C400AC53430F}" type="datetimeFigureOut">
              <a:rPr lang="cs-CZ" smtClean="0"/>
              <a:t>15.6.2012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6EDDE1F-BEF8-43CD-B7FC-C400AC53430F}" type="datetimeFigureOut">
              <a:rPr lang="cs-CZ" smtClean="0"/>
              <a:t>15.6.2012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6EDDE1F-BEF8-43CD-B7FC-C400AC53430F}" type="datetimeFigureOut">
              <a:rPr lang="cs-CZ" smtClean="0"/>
              <a:t>15.6.2012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6EDDE1F-BEF8-43CD-B7FC-C400AC53430F}" type="datetimeFigureOut">
              <a:rPr lang="cs-CZ" smtClean="0"/>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6EDDE1F-BEF8-43CD-B7FC-C400AC53430F}" type="datetimeFigureOut">
              <a:rPr lang="cs-CZ" smtClean="0"/>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6EDDE1F-BEF8-43CD-B7FC-C400AC53430F}"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6EDDE1F-BEF8-43CD-B7FC-C400AC53430F}"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C249A8-885F-46C1-B4C7-812AD30B30FF}"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EDDE1F-BEF8-43CD-B7FC-C400AC53430F}" type="datetimeFigureOut">
              <a:rPr lang="cs-CZ" smtClean="0"/>
              <a:t>15.6.2012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C249A8-885F-46C1-B4C7-812AD30B30FF}"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VY_32_INOVACE_12_31_ SOCHA SVOBODY V NEW YORKU</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8. </a:t>
            </a:r>
            <a:r>
              <a:rPr lang="cs-CZ" b="1" dirty="0">
                <a:solidFill>
                  <a:srgbClr val="FFFF00"/>
                </a:solidFill>
                <a:effectLst>
                  <a:outerShdw blurRad="38100" dist="38100" dir="2700000" algn="tl">
                    <a:srgbClr val="000000">
                      <a:alpha val="43137"/>
                    </a:srgbClr>
                  </a:outerShdw>
                </a:effectLst>
              </a:rPr>
              <a:t>ročník. </a:t>
            </a:r>
            <a:r>
              <a:rPr lang="cs-CZ" b="1" dirty="0" smtClean="0">
                <a:solidFill>
                  <a:srgbClr val="FFFF00"/>
                </a:solidFill>
                <a:effectLst>
                  <a:outerShdw blurRad="38100" dist="38100" dir="2700000" algn="tl">
                    <a:srgbClr val="000000">
                      <a:alpha val="43137"/>
                    </a:srgbClr>
                  </a:outerShdw>
                </a:effectLst>
              </a:rPr>
              <a:t>POMOCNÝ MATERIÁL K VÝKLADU</a:t>
            </a:r>
            <a:endParaRPr lang="cs-CZ" b="1" dirty="0">
              <a:solidFill>
                <a:srgbClr val="FFFF00"/>
              </a:solidFill>
              <a:effectLst>
                <a:outerShdw blurRad="38100" dist="38100" dir="2700000" algn="tl">
                  <a:srgbClr val="000000">
                    <a:alpha val="43137"/>
                  </a:srgbClr>
                </a:outerShdw>
              </a:effectLst>
            </a:endParaRP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4478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484784"/>
            <a:ext cx="7772400" cy="2880319"/>
          </a:xfrm>
        </p:spPr>
        <p:txBody>
          <a:bodyPr>
            <a:noAutofit/>
          </a:bodyPr>
          <a:lstStyle/>
          <a:p>
            <a:r>
              <a:rPr lang="cs-CZ" sz="8000" b="1" u="sng" dirty="0" smtClean="0">
                <a:solidFill>
                  <a:srgbClr val="002060"/>
                </a:solidFill>
                <a:effectLst>
                  <a:outerShdw blurRad="38100" dist="38100" dir="2700000" algn="tl">
                    <a:srgbClr val="000000">
                      <a:alpha val="43137"/>
                    </a:srgbClr>
                  </a:outerShdw>
                </a:effectLst>
              </a:rPr>
              <a:t>SOCHA SVOBODY V NEW YORKU</a:t>
            </a:r>
            <a:endParaRPr lang="cs-CZ" sz="8000" b="1" u="sng" dirty="0">
              <a:solidFill>
                <a:srgbClr val="00206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ocha-svobody.navajo.cz/socha-svobody.jpg"/>
          <p:cNvPicPr>
            <a:picLocks noChangeAspect="1" noChangeArrowheads="1"/>
          </p:cNvPicPr>
          <p:nvPr/>
        </p:nvPicPr>
        <p:blipFill>
          <a:blip r:embed="rId2" cstate="print"/>
          <a:srcRect/>
          <a:stretch>
            <a:fillRect/>
          </a:stretch>
        </p:blipFill>
        <p:spPr bwMode="auto">
          <a:xfrm>
            <a:off x="2123728" y="-31533"/>
            <a:ext cx="4572000" cy="6889533"/>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r>
              <a:rPr lang="cs-CZ" sz="3600" b="1" u="sng" dirty="0">
                <a:solidFill>
                  <a:srgbClr val="FF0000"/>
                </a:solidFill>
                <a:effectLst>
                  <a:outerShdw blurRad="38100" dist="38100" dir="2700000" algn="tl">
                    <a:srgbClr val="000000">
                      <a:alpha val="43137"/>
                    </a:srgbClr>
                  </a:outerShdw>
                </a:effectLst>
              </a:rPr>
              <a:t>Socha Svobody</a:t>
            </a:r>
            <a:r>
              <a:rPr lang="cs-CZ" sz="3600" b="1" dirty="0">
                <a:effectLst>
                  <a:outerShdw blurRad="38100" dist="38100" dir="2700000" algn="tl">
                    <a:srgbClr val="000000">
                      <a:alpha val="43137"/>
                    </a:srgbClr>
                  </a:outerShdw>
                </a:effectLst>
              </a:rPr>
              <a:t>, anglicky Statue of Liberty </a:t>
            </a:r>
            <a:r>
              <a:rPr lang="cs-CZ" sz="3600" b="1" dirty="0" smtClean="0">
                <a:effectLst>
                  <a:outerShdw blurRad="38100" dist="38100" dir="2700000" algn="tl">
                    <a:srgbClr val="000000">
                      <a:alpha val="43137"/>
                    </a:srgbClr>
                  </a:outerShdw>
                </a:effectLst>
              </a:rPr>
              <a:t>(</a:t>
            </a:r>
            <a:r>
              <a:rPr lang="cs-CZ" sz="3600" b="1" i="1" dirty="0" err="1" smtClean="0">
                <a:effectLst>
                  <a:outerShdw blurRad="38100" dist="38100" dir="2700000" algn="tl">
                    <a:srgbClr val="000000">
                      <a:alpha val="43137"/>
                    </a:srgbClr>
                  </a:outerShdw>
                </a:effectLst>
              </a:rPr>
              <a:t>Liberty</a:t>
            </a:r>
            <a:r>
              <a:rPr lang="cs-CZ" sz="3600" b="1" i="1" dirty="0" smtClean="0">
                <a:effectLst>
                  <a:outerShdw blurRad="38100" dist="38100" dir="2700000" algn="tl">
                    <a:srgbClr val="000000">
                      <a:alpha val="43137"/>
                    </a:srgbClr>
                  </a:outerShdw>
                </a:effectLst>
              </a:rPr>
              <a:t> </a:t>
            </a:r>
            <a:r>
              <a:rPr lang="cs-CZ" sz="3600" b="1" i="1" dirty="0">
                <a:effectLst>
                  <a:outerShdw blurRad="38100" dist="38100" dir="2700000" algn="tl">
                    <a:srgbClr val="000000">
                      <a:alpha val="43137"/>
                    </a:srgbClr>
                  </a:outerShdw>
                </a:effectLst>
              </a:rPr>
              <a:t>Enlightening the World</a:t>
            </a:r>
            <a:r>
              <a:rPr lang="cs-CZ" sz="3600" b="1" dirty="0">
                <a:effectLst>
                  <a:outerShdw blurRad="38100" dist="38100" dir="2700000" algn="tl">
                    <a:srgbClr val="000000">
                      <a:alpha val="43137"/>
                    </a:srgbClr>
                  </a:outerShdw>
                </a:effectLst>
              </a:rPr>
              <a:t> neboli „Svoboda přinášející světlo světu“) </a:t>
            </a:r>
            <a:r>
              <a:rPr lang="cs-CZ" sz="3600" b="1" dirty="0" smtClean="0">
                <a:effectLst>
                  <a:outerShdw blurRad="38100" dist="38100" dir="2700000" algn="tl">
                    <a:srgbClr val="000000">
                      <a:alpha val="43137"/>
                    </a:srgbClr>
                  </a:outerShdw>
                </a:effectLst>
              </a:rPr>
              <a:t>je socha</a:t>
            </a:r>
            <a:r>
              <a:rPr lang="cs-CZ" sz="3600" b="1" dirty="0">
                <a:effectLst>
                  <a:outerShdw blurRad="38100" dist="38100" dir="2700000" algn="tl">
                    <a:srgbClr val="000000">
                      <a:alpha val="43137"/>
                    </a:srgbClr>
                  </a:outerShdw>
                </a:effectLst>
              </a:rPr>
              <a:t> stojící na Ostrově svobody u New Yorku v USA. Ačkoliv by katastrálně měl náležet do Hudson County, New Jersey, od roku 1664 je Ostrov svobody součástí New Yorku.</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515475" cy="7134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3613" y="0"/>
            <a:ext cx="5056775"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159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1382" y="27962"/>
            <a:ext cx="7150510" cy="683003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12" y="10732"/>
            <a:ext cx="9114688" cy="6847268"/>
          </a:xfrm>
          <a:prstGeom prst="rect">
            <a:avLst/>
          </a:prstGeom>
        </p:spPr>
      </p:pic>
    </p:spTree>
    <p:extLst>
      <p:ext uri="{BB962C8B-B14F-4D97-AF65-F5344CB8AC3E}">
        <p14:creationId xmlns:p14="http://schemas.microsoft.com/office/powerpoint/2010/main" val="3039667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normAutofit fontScale="92500" lnSpcReduction="10000"/>
          </a:bodyPr>
          <a:lstStyle/>
          <a:p>
            <a:r>
              <a:rPr lang="cs-CZ" b="1" u="sng" dirty="0">
                <a:solidFill>
                  <a:srgbClr val="FF0000"/>
                </a:solidFill>
                <a:effectLst>
                  <a:outerShdw blurRad="38100" dist="38100" dir="2700000" algn="tl">
                    <a:srgbClr val="000000">
                      <a:alpha val="43137"/>
                    </a:srgbClr>
                  </a:outerShdw>
                </a:effectLst>
              </a:rPr>
              <a:t>Socha je vysoká 46 metrů, spolu s 47metrovým podstavcem je tedy vrchol pochodně ve výšce 93 metrů nad zemí. Socha váží 205 tun, v obvodu má 10,6 metru, ústa mají šířku 91 centimetrů. Pravá paže, držící pochodeň, je dlouhá 12,8 metru; jen ukazováček je dlouhý 2,4 metru. </a:t>
            </a:r>
            <a:r>
              <a:rPr lang="cs-CZ" b="1" dirty="0">
                <a:effectLst>
                  <a:outerShdw blurRad="38100" dist="38100" dir="2700000" algn="tl">
                    <a:srgbClr val="000000">
                      <a:alpha val="43137"/>
                    </a:srgbClr>
                  </a:outerShdw>
                </a:effectLst>
              </a:rPr>
              <a:t>U nohou Svobody leží rozťatá pouta tyranie. V levé ruce drží socha desky představující vyhlášení nezávislosti, je na nich nápis JULY IV MDCCLXXVI (4. července 1776, den vyhlášení Deklarace nezávislosti). I její koruna se sedmi paprsky je symbolem svobody, kterou má vyzařovat přes sedm moří do sedmi kontinentů.</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2" name="Picture 4" descr="http://dejepisec.cz/wp-content/uploads/2009/03/311b.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fontScale="92500" lnSpcReduction="10000"/>
          </a:bodyPr>
          <a:lstStyle/>
          <a:p>
            <a:r>
              <a:rPr lang="cs-CZ" b="1" dirty="0">
                <a:solidFill>
                  <a:srgbClr val="FF0000"/>
                </a:solidFill>
                <a:effectLst>
                  <a:outerShdw blurRad="38100" dist="38100" dir="2700000" algn="tl">
                    <a:srgbClr val="000000">
                      <a:alpha val="43137"/>
                    </a:srgbClr>
                  </a:outerShdw>
                </a:effectLst>
              </a:rPr>
              <a:t>Socha Svobody připomíná přátelství a pomoc, kterou Francie poskytla americkým osadníkům v jejich boji za nezávislost na Velké Británii započatém v roce 1776. Pouze Francie totiž poslala do Ameriky své vojáky. </a:t>
            </a:r>
            <a:r>
              <a:rPr lang="cs-CZ" b="1" dirty="0">
                <a:effectLst>
                  <a:outerShdw blurRad="38100" dist="38100" dir="2700000" algn="tl">
                    <a:srgbClr val="000000">
                      <a:alpha val="43137"/>
                    </a:srgbClr>
                  </a:outerShdw>
                </a:effectLst>
              </a:rPr>
              <a:t>Francouzi chtěli také sochou Svobody vyjádřit sympatie nové republice vzniklé za Atlantským oceánem. Socha stojí na ostrůvku před New Yorkem od roku 1886. Bez podstavce měří po vrchol pochodně 46 m, s podstavcem ční do výšky 93 m. Dnes existuje její zmenšená kopie v Paříži jako připomínka jejího francouzského původu.</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sexinebone.cz/wallpapers/7/img-2437.jpg"/>
          <p:cNvPicPr>
            <a:picLocks noChangeAspect="1" noChangeArrowheads="1"/>
          </p:cNvPicPr>
          <p:nvPr/>
        </p:nvPicPr>
        <p:blipFill>
          <a:blip r:embed="rId2" cstate="print"/>
          <a:srcRect/>
          <a:stretch>
            <a:fillRect/>
          </a:stretch>
        </p:blipFill>
        <p:spPr bwMode="auto">
          <a:xfrm>
            <a:off x="-1" y="0"/>
            <a:ext cx="9143999" cy="6858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408712"/>
          </a:xfrm>
        </p:spPr>
        <p:txBody>
          <a:bodyPr>
            <a:noAutofit/>
          </a:bodyPr>
          <a:lstStyle/>
          <a:p>
            <a:r>
              <a:rPr lang="cs-CZ" sz="2300" b="1" dirty="0">
                <a:solidFill>
                  <a:srgbClr val="FF0000"/>
                </a:solidFill>
                <a:effectLst>
                  <a:outerShdw blurRad="38100" dist="38100" dir="2700000" algn="tl">
                    <a:srgbClr val="000000">
                      <a:alpha val="43137"/>
                    </a:srgbClr>
                  </a:outerShdw>
                </a:effectLst>
              </a:rPr>
              <a:t>Nosnou konstrukci Sochy Svobody navrhnul a zkonstruoval známý francouzský stavitel, mimo jiného také pařížské Eiffelovy věže - Gustave Eiffel. Nejprve sochař Frédéric Auguste Bartholdi navrhl malý hliněný model, který byl ve výšce dospělého člověka. Druhý model byl vysoký tři metry. Třetí model udělali tak, aby byl čtyřikrát menší než socha ve skutečnosti. Čtvrtý a poslední model začali vyrábět ve skutečné velikosti. Podle modelu byla pak odlita socha z mědi. Hlava byla dokončena až nakonec. </a:t>
            </a:r>
            <a:r>
              <a:rPr lang="cs-CZ" sz="2300" b="1" dirty="0">
                <a:effectLst>
                  <a:outerShdw blurRad="38100" dist="38100" dir="2700000" algn="tl">
                    <a:srgbClr val="000000">
                      <a:alpha val="43137"/>
                    </a:srgbClr>
                  </a:outerShdw>
                </a:effectLst>
              </a:rPr>
              <a:t>Modelem pro ženskou tvář byla Bartholdimu Isabella Eugenie Boyerová, vdova po proslulém výrobci šicích strojů Isaaku Singerovi. </a:t>
            </a:r>
            <a:r>
              <a:rPr lang="cs-CZ" sz="2300" b="1" dirty="0">
                <a:solidFill>
                  <a:srgbClr val="FF0000"/>
                </a:solidFill>
                <a:effectLst>
                  <a:outerShdw blurRad="38100" dist="38100" dir="2700000" algn="tl">
                    <a:srgbClr val="000000">
                      <a:alpha val="43137"/>
                    </a:srgbClr>
                  </a:outerShdw>
                </a:effectLst>
              </a:rPr>
              <a:t>Hotová socha byla 4. července 1886 v Paříži slavnostně předána americkému velvyslanci, poté byla rozložena na části, které se do New Yorku dopravily na francouzské lodi. V newyorském přístavu se poté dva roky sestavovala; měděné kusy byly obepnuty kovovými pásy, které bránily poškození. </a:t>
            </a:r>
            <a:r>
              <a:rPr lang="cs-CZ" sz="2300" b="1" dirty="0">
                <a:effectLst>
                  <a:outerShdw blurRad="38100" dist="38100" dir="2700000" algn="tl">
                    <a:srgbClr val="000000">
                      <a:alpha val="43137"/>
                    </a:srgbClr>
                  </a:outerShdw>
                </a:effectLst>
              </a:rPr>
              <a:t>Sestavená socha pak byla umístěna na podstavec, který navrhl americký architekt Richard Morris Hunt.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http://img.blesk.cz/img/1/full/339314-img-usa-new-york-socha-svobody.jpg"/>
          <p:cNvPicPr>
            <a:picLocks noChangeAspect="1" noChangeArrowheads="1"/>
          </p:cNvPicPr>
          <p:nvPr/>
        </p:nvPicPr>
        <p:blipFill>
          <a:blip r:embed="rId2" cstate="print"/>
          <a:srcRect/>
          <a:stretch>
            <a:fillRect/>
          </a:stretch>
        </p:blipFill>
        <p:spPr bwMode="auto">
          <a:xfrm>
            <a:off x="2195736" y="-11989"/>
            <a:ext cx="4499992" cy="6869989"/>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normAutofit fontScale="92500" lnSpcReduction="20000"/>
          </a:bodyPr>
          <a:lstStyle/>
          <a:p>
            <a:r>
              <a:rPr lang="cs-CZ" b="1" dirty="0">
                <a:effectLst>
                  <a:outerShdw blurRad="38100" dist="38100" dir="2700000" algn="tl">
                    <a:srgbClr val="000000">
                      <a:alpha val="43137"/>
                    </a:srgbClr>
                  </a:outerShdw>
                </a:effectLst>
              </a:rPr>
              <a:t>Časem se socha stala symbolem Ameriky. Během století, které uběhlo od jejího darování, došlo však zároveň k jejímu značnému poškození; zrekonstruována byla díky veřejným sbírkám. Při oslavě stého výročí vztyčení sochy na Liberty Islandu – Ostrově svobody (původně se ostrůvek nazýval </a:t>
            </a:r>
            <a:r>
              <a:rPr lang="cs-CZ" b="1" dirty="0" err="1">
                <a:effectLst>
                  <a:outerShdw blurRad="38100" dist="38100" dir="2700000" algn="tl">
                    <a:srgbClr val="000000">
                      <a:alpha val="43137"/>
                    </a:srgbClr>
                  </a:outerShdw>
                </a:effectLst>
              </a:rPr>
              <a:t>Bedloe’s</a:t>
            </a:r>
            <a:r>
              <a:rPr lang="cs-CZ" b="1" dirty="0">
                <a:effectLst>
                  <a:outerShdw blurRad="38100" dist="38100" dir="2700000" algn="tl">
                    <a:srgbClr val="000000">
                      <a:alpha val="43137"/>
                    </a:srgbClr>
                  </a:outerShdw>
                </a:effectLst>
              </a:rPr>
              <a:t> Island) – přísahalo vrchnímu soudci Warrenu E. Burgerovi věrnost Spojeným státům 5 000 nových Američanů. Dalších 20 000 lidí se ve stejnou chvíli stalo americkými občany díky satelitnímu přenosu.</a:t>
            </a:r>
          </a:p>
          <a:p>
            <a:r>
              <a:rPr lang="cs-CZ" b="1" dirty="0">
                <a:effectLst>
                  <a:outerShdw blurRad="38100" dist="38100" dir="2700000" algn="tl">
                    <a:srgbClr val="000000">
                      <a:alpha val="43137"/>
                    </a:srgbClr>
                  </a:outerShdw>
                </a:effectLst>
              </a:rPr>
              <a:t>V roce 1984 byla Socha Svobody zapsána na Seznam světového kulturního dědictví UNESCO.</a:t>
            </a:r>
          </a:p>
          <a:p>
            <a:endParaRPr lang="cs-CZ"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www.multiweb.cz/zajimave/hlavni/obr/socha_svobody.jpg"/>
          <p:cNvPicPr>
            <a:picLocks noChangeAspect="1" noChangeArrowheads="1"/>
          </p:cNvPicPr>
          <p:nvPr/>
        </p:nvPicPr>
        <p:blipFill>
          <a:blip r:embed="rId2" cstate="print"/>
          <a:srcRect/>
          <a:stretch>
            <a:fillRect/>
          </a:stretch>
        </p:blipFill>
        <p:spPr bwMode="auto">
          <a:xfrm>
            <a:off x="-1" y="0"/>
            <a:ext cx="9144001" cy="685800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lnSpcReduction="10000"/>
          </a:bodyPr>
          <a:lstStyle/>
          <a:p>
            <a:r>
              <a:rPr lang="cs-CZ" b="1" dirty="0">
                <a:effectLst>
                  <a:outerShdw blurRad="38100" dist="38100" dir="2700000" algn="tl">
                    <a:srgbClr val="000000">
                      <a:alpha val="43137"/>
                    </a:srgbClr>
                  </a:outerShdw>
                </a:effectLst>
              </a:rPr>
              <a:t>Sochu svobody lze navštívit; představuje jednu z hlavních turistických atrakcí New Yorku. Výhled se návštěvníkům naskýtá z jejího podstavce, dále lze vystoupat schodištěm až na čelenku sochy a druhá větev schodů vede dokonce až k pochodni. Výhled z čelenky byl od roku 2001 uzavřen jako reakce na </a:t>
            </a:r>
            <a:r>
              <a:rPr lang="cs-CZ" b="1" u="sng" dirty="0">
                <a:effectLst>
                  <a:outerShdw blurRad="38100" dist="38100" dir="2700000" algn="tl">
                    <a:srgbClr val="000000">
                      <a:alpha val="43137"/>
                    </a:srgbClr>
                  </a:outerShdw>
                </a:effectLst>
              </a:rPr>
              <a:t>teroristické útoky 11. září 2001</a:t>
            </a:r>
            <a:r>
              <a:rPr lang="cs-CZ" b="1" dirty="0">
                <a:effectLst>
                  <a:outerShdw blurRad="38100" dist="38100" dir="2700000" algn="tl">
                    <a:srgbClr val="000000">
                      <a:alpha val="43137"/>
                    </a:srgbClr>
                  </a:outerShdw>
                </a:effectLst>
              </a:rPr>
              <a:t>. Ke znovuotevření došlo v průběhu roku 2009, je však potřeba se registrovat dlouho (i několik měsíců) předem. Pochodeň je veřejnosti nepřístupná od roku 1916.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43" y="1"/>
            <a:ext cx="913365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img.ihned.cz/attachment.php/410/21897410/g1xPcEskqrbvmCW46B2hQnoJfTN9lwUD/988059973_0704USA_PAMATKY_TURISTIKA_ZAJIMAVOSTI_SOCHA_SVOBODY_2_854_550x367_.jpg"/>
          <p:cNvPicPr>
            <a:picLocks noChangeAspect="1" noChangeArrowheads="1"/>
          </p:cNvPicPr>
          <p:nvPr/>
        </p:nvPicPr>
        <p:blipFill>
          <a:blip r:embed="rId2" cstate="print"/>
          <a:srcRect/>
          <a:stretch>
            <a:fillRect/>
          </a:stretch>
        </p:blipFill>
        <p:spPr bwMode="auto">
          <a:xfrm>
            <a:off x="-1" y="0"/>
            <a:ext cx="9144001" cy="685800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inside statue of liberty torch. The Torch"/>
          <p:cNvPicPr>
            <a:picLocks noChangeAspect="1" noChangeArrowheads="1"/>
          </p:cNvPicPr>
          <p:nvPr/>
        </p:nvPicPr>
        <p:blipFill>
          <a:blip r:embed="rId2" cstate="print"/>
          <a:srcRect/>
          <a:stretch>
            <a:fillRect/>
          </a:stretch>
        </p:blipFill>
        <p:spPr bwMode="auto">
          <a:xfrm>
            <a:off x="2195736" y="0"/>
            <a:ext cx="4488220" cy="6858000"/>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inside statue of liberty torch. inside statue of liberty torch"/>
          <p:cNvPicPr>
            <a:picLocks noChangeAspect="1" noChangeArrowheads="1"/>
          </p:cNvPicPr>
          <p:nvPr/>
        </p:nvPicPr>
        <p:blipFill>
          <a:blip r:embed="rId2" cstate="print"/>
          <a:srcRect/>
          <a:stretch>
            <a:fillRect/>
          </a:stretch>
        </p:blipFill>
        <p:spPr bwMode="auto">
          <a:xfrm>
            <a:off x="-1" y="0"/>
            <a:ext cx="9155095" cy="6858000"/>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inside statue of liberty torch. Access to the torch has been"/>
          <p:cNvPicPr>
            <a:picLocks noChangeAspect="1" noChangeArrowheads="1"/>
          </p:cNvPicPr>
          <p:nvPr/>
        </p:nvPicPr>
        <p:blipFill>
          <a:blip r:embed="rId2" cstate="print"/>
          <a:srcRect/>
          <a:stretch>
            <a:fillRect/>
          </a:stretch>
        </p:blipFill>
        <p:spPr bwMode="auto">
          <a:xfrm>
            <a:off x="1907704" y="0"/>
            <a:ext cx="5148064" cy="686408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i.idnes.cz/09/071/gal/TOM2c28cc_sochasvobNYM_410493.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www.yeeeeee.com/wp-content/2008/07/statue-of-liberty.jpg"/>
          <p:cNvPicPr>
            <a:picLocks noChangeAspect="1" noChangeArrowheads="1"/>
          </p:cNvPicPr>
          <p:nvPr/>
        </p:nvPicPr>
        <p:blipFill>
          <a:blip r:embed="rId2" cstate="print"/>
          <a:srcRect/>
          <a:stretch>
            <a:fillRect/>
          </a:stretch>
        </p:blipFill>
        <p:spPr bwMode="auto">
          <a:xfrm>
            <a:off x="0" y="0"/>
            <a:ext cx="9145214" cy="68580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damiensaatdjian.com/things/pictures/Statue_of_Liberty.jpg"/>
          <p:cNvPicPr>
            <a:picLocks noChangeAspect="1" noChangeArrowheads="1"/>
          </p:cNvPicPr>
          <p:nvPr/>
        </p:nvPicPr>
        <p:blipFill>
          <a:blip r:embed="rId2" cstate="print"/>
          <a:srcRect/>
          <a:stretch>
            <a:fillRect/>
          </a:stretch>
        </p:blipFill>
        <p:spPr bwMode="auto">
          <a:xfrm>
            <a:off x="0" y="332656"/>
            <a:ext cx="9161052" cy="6237312"/>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http://attractions.uptake.com/blog/files/2009/06/3225718260_1273951bb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http://farm3.static.flickr.com/2427/3589463759_52a0e1183e.jpg"/>
          <p:cNvPicPr>
            <a:picLocks noChangeAspect="1" noChangeArrowheads="1"/>
          </p:cNvPicPr>
          <p:nvPr/>
        </p:nvPicPr>
        <p:blipFill>
          <a:blip r:embed="rId2" cstate="print"/>
          <a:srcRect/>
          <a:stretch>
            <a:fillRect/>
          </a:stretch>
        </p:blipFill>
        <p:spPr bwMode="auto">
          <a:xfrm>
            <a:off x="-4128" y="836712"/>
            <a:ext cx="9148128" cy="5013176"/>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http://www.winwallpapers.net/w1/2011/03/Statue-of-Liberty-3.jpg"/>
          <p:cNvPicPr>
            <a:picLocks noChangeAspect="1" noChangeArrowheads="1"/>
          </p:cNvPicPr>
          <p:nvPr/>
        </p:nvPicPr>
        <p:blipFill>
          <a:blip r:embed="rId2" cstate="print"/>
          <a:srcRect/>
          <a:stretch>
            <a:fillRect/>
          </a:stretch>
        </p:blipFill>
        <p:spPr bwMode="auto">
          <a:xfrm>
            <a:off x="0" y="404664"/>
            <a:ext cx="9153018" cy="6093296"/>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Internetové zdroje pro obrázky:</a:t>
            </a:r>
            <a:endParaRPr lang="cs-CZ" dirty="0"/>
          </a:p>
        </p:txBody>
      </p:sp>
      <p:sp>
        <p:nvSpPr>
          <p:cNvPr id="3" name="Zástupný symbol pro obsah 2"/>
          <p:cNvSpPr>
            <a:spLocks noGrp="1"/>
          </p:cNvSpPr>
          <p:nvPr>
            <p:ph idx="1"/>
          </p:nvPr>
        </p:nvSpPr>
        <p:spPr/>
        <p:txBody>
          <a:bodyPr>
            <a:normAutofit fontScale="55000" lnSpcReduction="20000"/>
          </a:bodyPr>
          <a:lstStyle/>
          <a:p>
            <a:r>
              <a:rPr lang="cs-CZ" dirty="0"/>
              <a:t>http://</a:t>
            </a:r>
            <a:r>
              <a:rPr lang="cs-CZ" dirty="0" smtClean="0"/>
              <a:t>www.theblogue.cz/clanky/zajimavosti/socha-svobody/socha1.jpg</a:t>
            </a:r>
          </a:p>
          <a:p>
            <a:r>
              <a:rPr lang="cs-CZ" dirty="0"/>
              <a:t>http://</a:t>
            </a:r>
            <a:r>
              <a:rPr lang="cs-CZ" dirty="0" smtClean="0"/>
              <a:t>www.statueofliberty.org/images/funfactsstatue.jpg</a:t>
            </a:r>
          </a:p>
          <a:p>
            <a:r>
              <a:rPr lang="cs-CZ" dirty="0"/>
              <a:t>http://</a:t>
            </a:r>
            <a:r>
              <a:rPr lang="cs-CZ" dirty="0" smtClean="0"/>
              <a:t>www.tyden.cz/obrazek/4a4f6ae5b684a/socha-4a4f6b8e92c29.jpg</a:t>
            </a:r>
          </a:p>
          <a:p>
            <a:r>
              <a:rPr lang="cs-CZ" dirty="0"/>
              <a:t>http://</a:t>
            </a:r>
            <a:r>
              <a:rPr lang="cs-CZ" dirty="0" smtClean="0"/>
              <a:t>i3.cn.cz/1161864247_usa_historie_socha_svobody_profil_grafika_foto_3063.jpg</a:t>
            </a:r>
          </a:p>
          <a:p>
            <a:r>
              <a:rPr lang="cs-CZ" dirty="0"/>
              <a:t>http://</a:t>
            </a:r>
            <a:r>
              <a:rPr lang="cs-CZ" dirty="0" smtClean="0"/>
              <a:t>img.blesk.cz/img/1/full/339311_usa-new-york-socha-svobody.jpg</a:t>
            </a:r>
          </a:p>
          <a:p>
            <a:r>
              <a:rPr lang="cs-CZ" dirty="0"/>
              <a:t>http://</a:t>
            </a:r>
            <a:r>
              <a:rPr lang="cs-CZ" dirty="0" smtClean="0"/>
              <a:t>www.usa24.cz/wp-content/gallery/usa/usa-3.jpg</a:t>
            </a:r>
          </a:p>
          <a:p>
            <a:r>
              <a:rPr lang="cs-CZ" dirty="0"/>
              <a:t>http://</a:t>
            </a:r>
            <a:r>
              <a:rPr lang="cs-CZ" dirty="0" smtClean="0"/>
              <a:t>img.cz.prg.cmestatic.com/media/images/original/Jul2009/525976.jpg?d41d</a:t>
            </a:r>
          </a:p>
          <a:p>
            <a:r>
              <a:rPr lang="cs-CZ" dirty="0"/>
              <a:t>http://</a:t>
            </a:r>
            <a:r>
              <a:rPr lang="cs-CZ" dirty="0" smtClean="0"/>
              <a:t>www.theblogue.cz/clanky/zajimavosti/socha-svobody/socha3.jpg</a:t>
            </a:r>
          </a:p>
          <a:p>
            <a:r>
              <a:rPr lang="cs-CZ" dirty="0"/>
              <a:t>http://</a:t>
            </a:r>
            <a:r>
              <a:rPr lang="cs-CZ" dirty="0" smtClean="0"/>
              <a:t>gearth.jakodost.cz/wp-content/gallery/obrazky-dne/socha_svobody.jpg</a:t>
            </a:r>
          </a:p>
          <a:p>
            <a:r>
              <a:rPr lang="cs-CZ" dirty="0"/>
              <a:t>http://www.cestovatel.cz/pruduch/ws/62878//</a:t>
            </a:r>
            <a:r>
              <a:rPr lang="cs-CZ" dirty="0" smtClean="0"/>
              <a:t>04-04-new-york-pohled-z-helikoptery-na-sochu-svobody-v-pozadi-jersey-city.jpg</a:t>
            </a:r>
          </a:p>
          <a:p>
            <a:r>
              <a:rPr lang="cs-CZ" dirty="0"/>
              <a:t>http://img.ihned.cz/attachment.php/410/21897410/g1xPcEskqrbvmCW46B2hQnoJfTN9lwUD/988059973_0704USA_PAMATKY_TURISTIKA_ZAJIMAVOSTI_SOCHA_SVOBODY_2_854_550x367_.jpg</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21855221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smtClean="0"/>
              <a:t>Použité zdroje:</a:t>
            </a:r>
          </a:p>
        </p:txBody>
      </p:sp>
      <p:sp>
        <p:nvSpPr>
          <p:cNvPr id="10243" name="Zástupný symbol pro obsah 2"/>
          <p:cNvSpPr>
            <a:spLocks noGrp="1"/>
          </p:cNvSpPr>
          <p:nvPr>
            <p:ph idx="1"/>
          </p:nvPr>
        </p:nvSpPr>
        <p:spPr/>
        <p:txBody>
          <a:bodyPr>
            <a:normAutofit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ČAPKA, František.</a:t>
            </a:r>
            <a:r>
              <a:rPr lang="cs-CZ" sz="2400" dirty="0" smtClean="0"/>
              <a:t>  </a:t>
            </a:r>
            <a:r>
              <a:rPr lang="cs-CZ" sz="2400" b="1" dirty="0" smtClean="0"/>
              <a:t>VYKOUPIL, Libor</a:t>
            </a:r>
            <a:r>
              <a:rPr lang="cs-CZ" sz="2400" dirty="0" smtClean="0"/>
              <a:t>. </a:t>
            </a:r>
            <a:r>
              <a:rPr lang="cs-CZ" sz="2400" b="1" i="1" dirty="0" smtClean="0"/>
              <a:t>Dějepis pro 8. ročník. NOVOVĚK</a:t>
            </a:r>
            <a:r>
              <a:rPr lang="cs-CZ" sz="2400" i="1" dirty="0" smtClean="0"/>
              <a:t>.</a:t>
            </a:r>
            <a:r>
              <a:rPr lang="cs-CZ" sz="2400" dirty="0" smtClean="0"/>
              <a:t> 1</a:t>
            </a:r>
            <a:r>
              <a:rPr lang="cs-CZ" sz="2400" dirty="0"/>
              <a:t>. vydání. </a:t>
            </a:r>
            <a:r>
              <a:rPr lang="cs-CZ" sz="2400" dirty="0" smtClean="0"/>
              <a:t>Nový Malín: Nová škola, s. </a:t>
            </a:r>
            <a:r>
              <a:rPr lang="cs-CZ" sz="2400" dirty="0"/>
              <a:t>r. o., </a:t>
            </a:r>
            <a:r>
              <a:rPr lang="cs-CZ" sz="2400" dirty="0" smtClean="0"/>
              <a:t>2009. </a:t>
            </a:r>
            <a:r>
              <a:rPr lang="cs-CZ" sz="2400" dirty="0"/>
              <a:t>učebnice </a:t>
            </a:r>
            <a:r>
              <a:rPr lang="cs-CZ" sz="2400" dirty="0" smtClean="0"/>
              <a:t>vytvořená v souladu s RVP ZV. </a:t>
            </a:r>
            <a:r>
              <a:rPr lang="cs-CZ" sz="2400" dirty="0"/>
              <a:t>ISBN </a:t>
            </a:r>
            <a:r>
              <a:rPr lang="cs-CZ" sz="2400" dirty="0" smtClean="0"/>
              <a:t>80-7289-100-6. </a:t>
            </a:r>
          </a:p>
          <a:p>
            <a:pPr marL="0" indent="0" eaLnBrk="1" hangingPunct="1">
              <a:buFont typeface="Wingdings" pitchFamily="2" charset="2"/>
              <a:buNone/>
              <a:defRPr/>
            </a:pPr>
            <a:r>
              <a:rPr lang="cs-CZ" sz="2400" dirty="0" smtClean="0"/>
              <a:t>Učebnice je vybavena doložkou: „Schválilo MŠMT čj. 1657/2009-22 dne 26. ledna 2009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350043191"/>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320</Words>
  <Application>Microsoft Office PowerPoint</Application>
  <PresentationFormat>Předvádění na obrazovce (4:3)</PresentationFormat>
  <Paragraphs>35</Paragraphs>
  <Slides>30</Slides>
  <Notes>1</Notes>
  <HiddenSlides>0</HiddenSlides>
  <MMClips>0</MMClips>
  <ScaleCrop>false</ScaleCrop>
  <HeadingPairs>
    <vt:vector size="4" baseType="variant">
      <vt:variant>
        <vt:lpstr>Motiv</vt:lpstr>
      </vt:variant>
      <vt:variant>
        <vt:i4>1</vt:i4>
      </vt:variant>
      <vt:variant>
        <vt:lpstr>Nadpisy snímků</vt:lpstr>
      </vt:variant>
      <vt:variant>
        <vt:i4>30</vt:i4>
      </vt:variant>
    </vt:vector>
  </HeadingPairs>
  <TitlesOfParts>
    <vt:vector size="31" baseType="lpstr">
      <vt:lpstr>Motiv sady Office</vt:lpstr>
      <vt:lpstr>Název školy: ZŠ Klášterec nad Ohří, Krátká 676 Autor: Bc. Michael RADIMERSKÝ Název materiálu: VY_32_INOVACE_12_31_ SOCHA SVOBODY V NEW YORKU Číslo projektu: CZ.1.07/1.4.00/21.1115</vt:lpstr>
      <vt:lpstr>SOCHA SVOBODY V NEW YORKU</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Internetové zdroje pro obrázky:</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SOCHA SVOBODY V NEW YORKU</dc:title>
  <dc:creator>MSI</dc:creator>
  <cp:lastModifiedBy>Bc. Michael RADIMERSKÝ</cp:lastModifiedBy>
  <cp:revision>39</cp:revision>
  <dcterms:created xsi:type="dcterms:W3CDTF">2011-05-15T14:42:36Z</dcterms:created>
  <dcterms:modified xsi:type="dcterms:W3CDTF">2012-06-15T04:28:20Z</dcterms:modified>
</cp:coreProperties>
</file>