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57"/>
  </p:notesMasterIdLst>
  <p:sldIdLst>
    <p:sldId id="307" r:id="rId4"/>
    <p:sldId id="256" r:id="rId5"/>
    <p:sldId id="257" r:id="rId6"/>
    <p:sldId id="260" r:id="rId7"/>
    <p:sldId id="258" r:id="rId8"/>
    <p:sldId id="261" r:id="rId9"/>
    <p:sldId id="259" r:id="rId10"/>
    <p:sldId id="263" r:id="rId11"/>
    <p:sldId id="264" r:id="rId12"/>
    <p:sldId id="266" r:id="rId13"/>
    <p:sldId id="265" r:id="rId14"/>
    <p:sldId id="267" r:id="rId15"/>
    <p:sldId id="268" r:id="rId16"/>
    <p:sldId id="270" r:id="rId17"/>
    <p:sldId id="269" r:id="rId18"/>
    <p:sldId id="271" r:id="rId19"/>
    <p:sldId id="272" r:id="rId20"/>
    <p:sldId id="275" r:id="rId21"/>
    <p:sldId id="273" r:id="rId22"/>
    <p:sldId id="274" r:id="rId23"/>
    <p:sldId id="276" r:id="rId24"/>
    <p:sldId id="281" r:id="rId25"/>
    <p:sldId id="277" r:id="rId26"/>
    <p:sldId id="282" r:id="rId27"/>
    <p:sldId id="278" r:id="rId28"/>
    <p:sldId id="283" r:id="rId29"/>
    <p:sldId id="279" r:id="rId30"/>
    <p:sldId id="284" r:id="rId31"/>
    <p:sldId id="280" r:id="rId32"/>
    <p:sldId id="285" r:id="rId33"/>
    <p:sldId id="288" r:id="rId34"/>
    <p:sldId id="286" r:id="rId35"/>
    <p:sldId id="289" r:id="rId36"/>
    <p:sldId id="287" r:id="rId37"/>
    <p:sldId id="290" r:id="rId38"/>
    <p:sldId id="292" r:id="rId39"/>
    <p:sldId id="295" r:id="rId40"/>
    <p:sldId id="293" r:id="rId41"/>
    <p:sldId id="296" r:id="rId42"/>
    <p:sldId id="294" r:id="rId43"/>
    <p:sldId id="297" r:id="rId44"/>
    <p:sldId id="298" r:id="rId45"/>
    <p:sldId id="300" r:id="rId46"/>
    <p:sldId id="299" r:id="rId47"/>
    <p:sldId id="301" r:id="rId48"/>
    <p:sldId id="302" r:id="rId49"/>
    <p:sldId id="303" r:id="rId50"/>
    <p:sldId id="305" r:id="rId51"/>
    <p:sldId id="304" r:id="rId52"/>
    <p:sldId id="306" r:id="rId53"/>
    <p:sldId id="262" r:id="rId54"/>
    <p:sldId id="291" r:id="rId55"/>
    <p:sldId id="308" r:id="rId5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slide" Target="slides/slide5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B29ECB4-B885-46EA-AC5D-027A7AA39510}" type="datetimeFigureOut">
              <a:rPr lang="cs-CZ" smtClean="0"/>
              <a:t>15.6.2012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A9439C4-7DB4-46EF-8F1D-FB6F6BB24C89}" type="slidenum">
              <a:rPr lang="cs-CZ" smtClean="0"/>
              <a:t>‹#›</a:t>
            </a:fld>
            <a:endParaRPr lang="cs-CZ"/>
          </a:p>
        </p:txBody>
      </p:sp>
    </p:spTree>
    <p:extLst>
      <p:ext uri="{BB962C8B-B14F-4D97-AF65-F5344CB8AC3E}">
        <p14:creationId xmlns:p14="http://schemas.microsoft.com/office/powerpoint/2010/main" val="1242218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Zástupný symbol pro obrázek snímku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3226C4C9-8947-4202-AF07-25AFBA932029}" type="datetimeFigureOut">
              <a:rPr lang="cs-CZ" smtClean="0"/>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EBACEDE-13D4-4F38-9D79-DB2A99F78554}" type="slidenum">
              <a:rPr lang="cs-CZ" smtClean="0"/>
              <a:t>‹#›</a:t>
            </a:fld>
            <a:endParaRPr lang="cs-CZ"/>
          </a:p>
        </p:txBody>
      </p:sp>
    </p:spTree>
    <p:extLst>
      <p:ext uri="{BB962C8B-B14F-4D97-AF65-F5344CB8AC3E}">
        <p14:creationId xmlns:p14="http://schemas.microsoft.com/office/powerpoint/2010/main" val="1996054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226C4C9-8947-4202-AF07-25AFBA932029}" type="datetimeFigureOut">
              <a:rPr lang="cs-CZ" smtClean="0"/>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EBACEDE-13D4-4F38-9D79-DB2A99F78554}" type="slidenum">
              <a:rPr lang="cs-CZ" smtClean="0"/>
              <a:t>‹#›</a:t>
            </a:fld>
            <a:endParaRPr lang="cs-CZ"/>
          </a:p>
        </p:txBody>
      </p:sp>
    </p:spTree>
    <p:extLst>
      <p:ext uri="{BB962C8B-B14F-4D97-AF65-F5344CB8AC3E}">
        <p14:creationId xmlns:p14="http://schemas.microsoft.com/office/powerpoint/2010/main" val="1342108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3226C4C9-8947-4202-AF07-25AFBA932029}" type="datetimeFigureOut">
              <a:rPr lang="cs-CZ" smtClean="0"/>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EBACEDE-13D4-4F38-9D79-DB2A99F78554}" type="slidenum">
              <a:rPr lang="cs-CZ" smtClean="0"/>
              <a:t>‹#›</a:t>
            </a:fld>
            <a:endParaRPr lang="cs-CZ"/>
          </a:p>
        </p:txBody>
      </p:sp>
    </p:spTree>
    <p:extLst>
      <p:ext uri="{BB962C8B-B14F-4D97-AF65-F5344CB8AC3E}">
        <p14:creationId xmlns:p14="http://schemas.microsoft.com/office/powerpoint/2010/main" val="1649596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226C4C9-8947-4202-AF07-25AFBA932029}" type="datetimeFigureOut">
              <a:rPr lang="cs-CZ" smtClean="0"/>
              <a:t>15.6.2012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EBACEDE-13D4-4F38-9D79-DB2A99F78554}" type="slidenum">
              <a:rPr lang="cs-CZ" smtClean="0"/>
              <a:t>‹#›</a:t>
            </a:fld>
            <a:endParaRPr lang="cs-CZ"/>
          </a:p>
        </p:txBody>
      </p:sp>
    </p:spTree>
    <p:extLst>
      <p:ext uri="{BB962C8B-B14F-4D97-AF65-F5344CB8AC3E}">
        <p14:creationId xmlns:p14="http://schemas.microsoft.com/office/powerpoint/2010/main" val="3696212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226C4C9-8947-4202-AF07-25AFBA932029}" type="datetimeFigureOut">
              <a:rPr lang="cs-CZ" smtClean="0"/>
              <a:t>15.6.2012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6EBACEDE-13D4-4F38-9D79-DB2A99F78554}" type="slidenum">
              <a:rPr lang="cs-CZ" smtClean="0"/>
              <a:t>‹#›</a:t>
            </a:fld>
            <a:endParaRPr lang="cs-CZ"/>
          </a:p>
        </p:txBody>
      </p:sp>
    </p:spTree>
    <p:extLst>
      <p:ext uri="{BB962C8B-B14F-4D97-AF65-F5344CB8AC3E}">
        <p14:creationId xmlns:p14="http://schemas.microsoft.com/office/powerpoint/2010/main" val="4147179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3226C4C9-8947-4202-AF07-25AFBA932029}" type="datetimeFigureOut">
              <a:rPr lang="cs-CZ" smtClean="0"/>
              <a:t>15.6.2012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6EBACEDE-13D4-4F38-9D79-DB2A99F78554}" type="slidenum">
              <a:rPr lang="cs-CZ" smtClean="0"/>
              <a:t>‹#›</a:t>
            </a:fld>
            <a:endParaRPr lang="cs-CZ"/>
          </a:p>
        </p:txBody>
      </p:sp>
    </p:spTree>
    <p:extLst>
      <p:ext uri="{BB962C8B-B14F-4D97-AF65-F5344CB8AC3E}">
        <p14:creationId xmlns:p14="http://schemas.microsoft.com/office/powerpoint/2010/main" val="1339244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226C4C9-8947-4202-AF07-25AFBA932029}" type="datetimeFigureOut">
              <a:rPr lang="cs-CZ" smtClean="0"/>
              <a:t>15.6.2012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6EBACEDE-13D4-4F38-9D79-DB2A99F78554}" type="slidenum">
              <a:rPr lang="cs-CZ" smtClean="0"/>
              <a:t>‹#›</a:t>
            </a:fld>
            <a:endParaRPr lang="cs-CZ"/>
          </a:p>
        </p:txBody>
      </p:sp>
    </p:spTree>
    <p:extLst>
      <p:ext uri="{BB962C8B-B14F-4D97-AF65-F5344CB8AC3E}">
        <p14:creationId xmlns:p14="http://schemas.microsoft.com/office/powerpoint/2010/main" val="3315937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226C4C9-8947-4202-AF07-25AFBA932029}" type="datetimeFigureOut">
              <a:rPr lang="cs-CZ" smtClean="0"/>
              <a:t>15.6.2012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EBACEDE-13D4-4F38-9D79-DB2A99F78554}" type="slidenum">
              <a:rPr lang="cs-CZ" smtClean="0"/>
              <a:t>‹#›</a:t>
            </a:fld>
            <a:endParaRPr lang="cs-CZ"/>
          </a:p>
        </p:txBody>
      </p:sp>
    </p:spTree>
    <p:extLst>
      <p:ext uri="{BB962C8B-B14F-4D97-AF65-F5344CB8AC3E}">
        <p14:creationId xmlns:p14="http://schemas.microsoft.com/office/powerpoint/2010/main" val="2884169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226C4C9-8947-4202-AF07-25AFBA932029}" type="datetimeFigureOut">
              <a:rPr lang="cs-CZ" smtClean="0"/>
              <a:t>15.6.2012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EBACEDE-13D4-4F38-9D79-DB2A99F78554}" type="slidenum">
              <a:rPr lang="cs-CZ" smtClean="0"/>
              <a:t>‹#›</a:t>
            </a:fld>
            <a:endParaRPr lang="cs-CZ"/>
          </a:p>
        </p:txBody>
      </p:sp>
    </p:spTree>
    <p:extLst>
      <p:ext uri="{BB962C8B-B14F-4D97-AF65-F5344CB8AC3E}">
        <p14:creationId xmlns:p14="http://schemas.microsoft.com/office/powerpoint/2010/main" val="1309490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226C4C9-8947-4202-AF07-25AFBA932029}" type="datetimeFigureOut">
              <a:rPr lang="cs-CZ" smtClean="0"/>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EBACEDE-13D4-4F38-9D79-DB2A99F78554}" type="slidenum">
              <a:rPr lang="cs-CZ" smtClean="0"/>
              <a:t>‹#›</a:t>
            </a:fld>
            <a:endParaRPr lang="cs-CZ"/>
          </a:p>
        </p:txBody>
      </p:sp>
    </p:spTree>
    <p:extLst>
      <p:ext uri="{BB962C8B-B14F-4D97-AF65-F5344CB8AC3E}">
        <p14:creationId xmlns:p14="http://schemas.microsoft.com/office/powerpoint/2010/main" val="2234550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226C4C9-8947-4202-AF07-25AFBA932029}" type="datetimeFigureOut">
              <a:rPr lang="cs-CZ" smtClean="0"/>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EBACEDE-13D4-4F38-9D79-DB2A99F78554}" type="slidenum">
              <a:rPr lang="cs-CZ" smtClean="0"/>
              <a:t>‹#›</a:t>
            </a:fld>
            <a:endParaRPr lang="cs-CZ"/>
          </a:p>
        </p:txBody>
      </p:sp>
    </p:spTree>
    <p:extLst>
      <p:ext uri="{BB962C8B-B14F-4D97-AF65-F5344CB8AC3E}">
        <p14:creationId xmlns:p14="http://schemas.microsoft.com/office/powerpoint/2010/main" val="1078740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7"/>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5856553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5485452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2"/>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1843969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9327576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4633465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9314873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1892562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1"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1"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6710303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2471235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2561762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40"/>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40"/>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8209567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99920967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1277277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9448895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00274482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4194956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01159074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0880306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6075696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3749838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5572370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1274951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26C4C9-8947-4202-AF07-25AFBA932029}" type="datetimeFigureOut">
              <a:rPr lang="cs-CZ" smtClean="0"/>
              <a:t>15.6.2012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BACEDE-13D4-4F38-9D79-DB2A99F78554}" type="slidenum">
              <a:rPr lang="cs-CZ" smtClean="0"/>
              <a:t>‹#›</a:t>
            </a:fld>
            <a:endParaRPr lang="cs-CZ"/>
          </a:p>
        </p:txBody>
      </p:sp>
    </p:spTree>
    <p:extLst>
      <p:ext uri="{BB962C8B-B14F-4D97-AF65-F5344CB8AC3E}">
        <p14:creationId xmlns:p14="http://schemas.microsoft.com/office/powerpoint/2010/main" val="17263102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2036497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4726364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www.google.cz/"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39" y="1124744"/>
            <a:ext cx="9144000" cy="5733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Nadpis 1"/>
          <p:cNvSpPr>
            <a:spLocks noGrp="1"/>
          </p:cNvSpPr>
          <p:nvPr>
            <p:ph type="ctrTitle"/>
          </p:nvPr>
        </p:nvSpPr>
        <p:spPr>
          <a:xfrm>
            <a:off x="1155703" y="7938"/>
            <a:ext cx="6832600" cy="2412950"/>
          </a:xfrm>
        </p:spPr>
        <p:txBody>
          <a:bodyPr>
            <a:normAutofit fontScale="90000"/>
          </a:bodyPr>
          <a:lstStyle/>
          <a:p>
            <a:pPr eaLnBrk="1" hangingPunct="1">
              <a:defRPr/>
            </a:pPr>
            <a:r>
              <a:rPr lang="cs-CZ" sz="2800" b="1" dirty="0">
                <a:solidFill>
                  <a:srgbClr val="C00000"/>
                </a:solidFill>
                <a:latin typeface="Times New Roman" pitchFamily="18" charset="0"/>
                <a:cs typeface="Times New Roman" pitchFamily="18" charset="0"/>
              </a:rPr>
              <a:t>Název školy: </a:t>
            </a:r>
            <a:r>
              <a:rPr lang="cs-CZ" sz="2800" i="1" dirty="0">
                <a:solidFill>
                  <a:srgbClr val="C00000"/>
                </a:solidFill>
                <a:latin typeface="Times New Roman" pitchFamily="18" charset="0"/>
                <a:cs typeface="Times New Roman" pitchFamily="18" charset="0"/>
              </a:rPr>
              <a:t>ZŠ Klášterec nad Ohří, Krátká 676</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Autor: </a:t>
            </a:r>
            <a:r>
              <a:rPr lang="cs-CZ" sz="2800" i="1" dirty="0" smtClean="0">
                <a:solidFill>
                  <a:srgbClr val="C00000"/>
                </a:solidFill>
                <a:latin typeface="Times New Roman" pitchFamily="18" charset="0"/>
                <a:cs typeface="Times New Roman" pitchFamily="18" charset="0"/>
              </a:rPr>
              <a:t>Bc. Michael RADIMERSKÝ</a:t>
            </a:r>
            <a:r>
              <a:rPr lang="cs-CZ" sz="2800" i="1" dirty="0">
                <a:solidFill>
                  <a:srgbClr val="C00000"/>
                </a:solidFill>
                <a:latin typeface="Times New Roman" pitchFamily="18" charset="0"/>
                <a:cs typeface="Times New Roman" pitchFamily="18" charset="0"/>
              </a:rPr>
              <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Název materiálu: </a:t>
            </a:r>
            <a:r>
              <a:rPr lang="cs-CZ" sz="2800" i="1" dirty="0" smtClean="0">
                <a:solidFill>
                  <a:srgbClr val="C00000"/>
                </a:solidFill>
                <a:latin typeface="Times New Roman" pitchFamily="18" charset="0"/>
                <a:cs typeface="Times New Roman" pitchFamily="18" charset="0"/>
              </a:rPr>
              <a:t>VY_32_INOVACE_19_31_ VYNÁLEZY A OBJEVY, KTERÉ ZMĚNILY SVĚT- II. FÁZE PRŮMYSLOVÉ REVOLUCE</a:t>
            </a:r>
            <a:r>
              <a:rPr lang="cs-CZ" sz="2800" dirty="0" smtClean="0">
                <a:solidFill>
                  <a:srgbClr val="C00000"/>
                </a:solidFill>
                <a:latin typeface="Times New Roman" pitchFamily="18" charset="0"/>
                <a:cs typeface="Times New Roman" pitchFamily="18" charset="0"/>
              </a:rPr>
              <a:t/>
            </a:r>
            <a:br>
              <a:rPr lang="cs-CZ" sz="2800" dirty="0" smtClean="0">
                <a:solidFill>
                  <a:srgbClr val="C00000"/>
                </a:solidFill>
                <a:latin typeface="Times New Roman" pitchFamily="18" charset="0"/>
                <a:cs typeface="Times New Roman" pitchFamily="18" charset="0"/>
              </a:rPr>
            </a:br>
            <a:r>
              <a:rPr lang="cs-CZ" sz="2800" b="1" dirty="0" smtClean="0">
                <a:solidFill>
                  <a:srgbClr val="C00000"/>
                </a:solidFill>
                <a:latin typeface="Times New Roman" pitchFamily="18" charset="0"/>
                <a:cs typeface="Times New Roman" pitchFamily="18" charset="0"/>
              </a:rPr>
              <a:t>Číslo </a:t>
            </a:r>
            <a:r>
              <a:rPr lang="cs-CZ" sz="2800" b="1" dirty="0">
                <a:solidFill>
                  <a:srgbClr val="C00000"/>
                </a:solidFill>
                <a:latin typeface="Times New Roman" pitchFamily="18" charset="0"/>
                <a:cs typeface="Times New Roman" pitchFamily="18" charset="0"/>
              </a:rPr>
              <a:t>projektu: </a:t>
            </a:r>
            <a:r>
              <a:rPr lang="cs-CZ" sz="2800" dirty="0">
                <a:solidFill>
                  <a:srgbClr val="C00000"/>
                </a:solidFill>
                <a:latin typeface="Times New Roman" pitchFamily="18" charset="0"/>
                <a:cs typeface="Times New Roman" pitchFamily="18" charset="0"/>
              </a:rPr>
              <a:t>CZ.1.07/1.4.00/21.1115</a:t>
            </a:r>
            <a:endParaRPr lang="cs-CZ" dirty="0">
              <a:solidFill>
                <a:srgbClr val="C00000"/>
              </a:solidFill>
            </a:endParaRPr>
          </a:p>
        </p:txBody>
      </p:sp>
      <p:sp>
        <p:nvSpPr>
          <p:cNvPr id="3" name="Podnadpis 2"/>
          <p:cNvSpPr>
            <a:spLocks noGrp="1"/>
          </p:cNvSpPr>
          <p:nvPr>
            <p:ph type="subTitle" idx="1"/>
          </p:nvPr>
        </p:nvSpPr>
        <p:spPr/>
        <p:txBody>
          <a:bodyPr/>
          <a:lstStyle/>
          <a:p>
            <a:pPr algn="ctr" eaLnBrk="1" hangingPunct="1">
              <a:defRPr/>
            </a:pPr>
            <a:r>
              <a:rPr lang="cs-CZ" b="1" dirty="0">
                <a:solidFill>
                  <a:srgbClr val="FFFF00"/>
                </a:solidFill>
                <a:effectLst>
                  <a:outerShdw blurRad="38100" dist="38100" dir="2700000" algn="tl">
                    <a:srgbClr val="000000">
                      <a:alpha val="43137"/>
                    </a:srgbClr>
                  </a:outerShdw>
                </a:effectLst>
              </a:rPr>
              <a:t>Anotace: Prezentace pro  </a:t>
            </a:r>
            <a:r>
              <a:rPr lang="cs-CZ" b="1" dirty="0" smtClean="0">
                <a:solidFill>
                  <a:srgbClr val="FFFF00"/>
                </a:solidFill>
                <a:effectLst>
                  <a:outerShdw blurRad="38100" dist="38100" dir="2700000" algn="tl">
                    <a:srgbClr val="000000">
                      <a:alpha val="43137"/>
                    </a:srgbClr>
                  </a:outerShdw>
                </a:effectLst>
              </a:rPr>
              <a:t>8. </a:t>
            </a:r>
            <a:r>
              <a:rPr lang="cs-CZ" b="1" dirty="0">
                <a:solidFill>
                  <a:srgbClr val="FFFF00"/>
                </a:solidFill>
                <a:effectLst>
                  <a:outerShdw blurRad="38100" dist="38100" dir="2700000" algn="tl">
                    <a:srgbClr val="000000">
                      <a:alpha val="43137"/>
                    </a:srgbClr>
                  </a:outerShdw>
                </a:effectLst>
              </a:rPr>
              <a:t>ročník. </a:t>
            </a:r>
            <a:r>
              <a:rPr lang="cs-CZ" b="1" dirty="0" smtClean="0">
                <a:solidFill>
                  <a:srgbClr val="FFFF00"/>
                </a:solidFill>
                <a:effectLst>
                  <a:outerShdw blurRad="38100" dist="38100" dir="2700000" algn="tl">
                    <a:srgbClr val="000000">
                      <a:alpha val="43137"/>
                    </a:srgbClr>
                  </a:outerShdw>
                </a:effectLst>
              </a:rPr>
              <a:t>POMOCNÝ MATERIÁL K VÝKLADU</a:t>
            </a:r>
            <a:endParaRPr lang="cs-CZ" b="1" dirty="0">
              <a:solidFill>
                <a:srgbClr val="FFFF00"/>
              </a:solidFill>
              <a:effectLst>
                <a:outerShdw blurRad="38100" dist="38100" dir="2700000" algn="tl">
                  <a:srgbClr val="000000">
                    <a:alpha val="43137"/>
                  </a:srgbClr>
                </a:outerShdw>
              </a:effectLst>
            </a:endParaRPr>
          </a:p>
        </p:txBody>
      </p:sp>
      <p:pic>
        <p:nvPicPr>
          <p:cNvPr id="3077" name="obrázek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5516" y="5394331"/>
            <a:ext cx="4687887" cy="14636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307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 y="0"/>
            <a:ext cx="1158875" cy="1512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Obrázek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91478" y="-14288"/>
            <a:ext cx="1152525" cy="1492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841389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Vynálezy, které změnily svět</a:t>
            </a:r>
            <a:endParaRPr lang="cs-CZ" dirty="0"/>
          </a:p>
        </p:txBody>
      </p:sp>
      <p:sp>
        <p:nvSpPr>
          <p:cNvPr id="3" name="Podnadpis 2"/>
          <p:cNvSpPr>
            <a:spLocks noGrp="1"/>
          </p:cNvSpPr>
          <p:nvPr>
            <p:ph type="subTitle" idx="1"/>
          </p:nvPr>
        </p:nvSpPr>
        <p:spPr/>
        <p:txBody>
          <a:bodyPr/>
          <a:lstStyle/>
          <a:p>
            <a:r>
              <a:rPr lang="cs-CZ" dirty="0" smtClean="0"/>
              <a:t>II. fáze průmyslové revoluce</a:t>
            </a:r>
            <a:endParaRPr lang="cs-CZ" dirty="0"/>
          </a:p>
        </p:txBody>
      </p:sp>
      <p:pic>
        <p:nvPicPr>
          <p:cNvPr id="26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06388"/>
            <a:ext cx="9144001" cy="5445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02194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626"/>
                                        </p:tgtEl>
                                        <p:attrNameLst>
                                          <p:attrName>style.visibility</p:attrName>
                                        </p:attrNameLst>
                                      </p:cBhvr>
                                      <p:to>
                                        <p:strVal val="visible"/>
                                      </p:to>
                                    </p:set>
                                    <p:animEffect transition="in" filter="fade">
                                      <p:cBhvr>
                                        <p:cTn id="7" dur="5000"/>
                                        <p:tgtEl>
                                          <p:spTgt spid="266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0"/>
                                        <p:tgtEl>
                                          <p:spTgt spid="26626"/>
                                        </p:tgtEl>
                                      </p:cBhvr>
                                    </p:animEffect>
                                    <p:set>
                                      <p:cBhvr>
                                        <p:cTn id="12" dur="1" fill="hold">
                                          <p:stCondLst>
                                            <p:cond delay="4999"/>
                                          </p:stCondLst>
                                        </p:cTn>
                                        <p:tgtEl>
                                          <p:spTgt spid="26626"/>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26628"/>
                                        </p:tgtEl>
                                        <p:attrNameLst>
                                          <p:attrName>style.visibility</p:attrName>
                                        </p:attrNameLst>
                                      </p:cBhvr>
                                      <p:to>
                                        <p:strVal val="visible"/>
                                      </p:to>
                                    </p:set>
                                    <p:animEffect transition="in" filter="wipe(down)">
                                      <p:cBhvr>
                                        <p:cTn id="17" dur="3000"/>
                                        <p:tgtEl>
                                          <p:spTgt spid="26628"/>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mph" presetSubtype="0" fill="hold" nodeType="clickEffect">
                                  <p:stCondLst>
                                    <p:cond delay="0"/>
                                  </p:stCondLst>
                                  <p:childTnLst>
                                    <p:animScale>
                                      <p:cBhvr>
                                        <p:cTn id="21" dur="3000" fill="hold"/>
                                        <p:tgtEl>
                                          <p:spTgt spid="26628"/>
                                        </p:tgtEl>
                                      </p:cBhvr>
                                      <p:by x="150000" y="150000"/>
                                    </p:animScale>
                                  </p:childTnLst>
                                </p:cTn>
                              </p:par>
                            </p:childTnLst>
                          </p:cTn>
                        </p:par>
                      </p:childTnLst>
                    </p:cTn>
                  </p:par>
                  <p:par>
                    <p:cTn id="22" fill="hold">
                      <p:stCondLst>
                        <p:cond delay="indefinite"/>
                      </p:stCondLst>
                      <p:childTnLst>
                        <p:par>
                          <p:cTn id="23" fill="hold">
                            <p:stCondLst>
                              <p:cond delay="0"/>
                            </p:stCondLst>
                            <p:childTnLst>
                              <p:par>
                                <p:cTn id="24" presetID="22" presetClass="exit" presetSubtype="4" fill="hold" nodeType="clickEffect">
                                  <p:stCondLst>
                                    <p:cond delay="0"/>
                                  </p:stCondLst>
                                  <p:childTnLst>
                                    <p:animEffect transition="out" filter="wipe(down)">
                                      <p:cBhvr>
                                        <p:cTn id="25" dur="3000"/>
                                        <p:tgtEl>
                                          <p:spTgt spid="26628"/>
                                        </p:tgtEl>
                                      </p:cBhvr>
                                    </p:animEffect>
                                    <p:set>
                                      <p:cBhvr>
                                        <p:cTn id="26" dur="1" fill="hold">
                                          <p:stCondLst>
                                            <p:cond delay="2999"/>
                                          </p:stCondLst>
                                        </p:cTn>
                                        <p:tgtEl>
                                          <p:spTgt spid="2662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ŽÁROVKA</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a:bodyPr>
          <a:lstStyle/>
          <a:p>
            <a:r>
              <a:rPr lang="cs-CZ" dirty="0" smtClean="0"/>
              <a:t>Žárovka je jednoduché zařízení k přeměně elektrické energie na světlo. Funguje na principu zahřívání tenkého, obvykle wolframového vodiče elektrickým proudem, který jím protéká. Při vysoké teplotě vlákno žárovky září především v infračervené oblasti, zčásti i ve viditelném světle. </a:t>
            </a:r>
            <a:endParaRPr lang="cs-CZ" dirty="0"/>
          </a:p>
        </p:txBody>
      </p:sp>
    </p:spTree>
    <p:extLst>
      <p:ext uri="{BB962C8B-B14F-4D97-AF65-F5344CB8AC3E}">
        <p14:creationId xmlns:p14="http://schemas.microsoft.com/office/powerpoint/2010/main" val="280416672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74623"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9872" y="1340768"/>
            <a:ext cx="3149324" cy="523220"/>
          </a:xfrm>
          <a:prstGeom prst="rect">
            <a:avLst/>
          </a:prstGeom>
          <a:noFill/>
        </p:spPr>
        <p:txBody>
          <a:bodyPr wrap="none" rtlCol="0">
            <a:spAutoFit/>
          </a:bodyPr>
          <a:lstStyle/>
          <a:p>
            <a:r>
              <a:rPr lang="cs-CZ" sz="2800" b="1" u="sng" dirty="0" smtClean="0">
                <a:effectLst>
                  <a:outerShdw blurRad="38100" dist="38100" dir="2700000" algn="tl">
                    <a:srgbClr val="000000">
                      <a:alpha val="43137"/>
                    </a:srgbClr>
                  </a:outerShdw>
                </a:effectLst>
              </a:rPr>
              <a:t>Thomas Alva Edison</a:t>
            </a:r>
            <a:endParaRPr lang="cs-CZ" sz="2800" b="1" u="sng"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3920767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6048672"/>
          </a:xfrm>
        </p:spPr>
        <p:txBody>
          <a:bodyPr>
            <a:normAutofit fontScale="92500"/>
          </a:bodyPr>
          <a:lstStyle/>
          <a:p>
            <a:r>
              <a:rPr lang="cs-CZ" b="1" dirty="0" smtClean="0"/>
              <a:t>Technologicky výrobu žárovky zvládl </a:t>
            </a:r>
            <a:r>
              <a:rPr lang="cs-CZ" b="1" u="sng" dirty="0" smtClean="0">
                <a:effectLst>
                  <a:outerShdw blurRad="38100" dist="38100" dir="2700000" algn="tl">
                    <a:srgbClr val="000000">
                      <a:alpha val="43137"/>
                    </a:srgbClr>
                  </a:outerShdw>
                </a:effectLst>
              </a:rPr>
              <a:t>Thomas Alva Edison v roce 1879</a:t>
            </a:r>
            <a:r>
              <a:rPr lang="cs-CZ" dirty="0" smtClean="0"/>
              <a:t> - </a:t>
            </a:r>
            <a:r>
              <a:rPr lang="cs-CZ" b="1" u="sng" dirty="0" smtClean="0">
                <a:effectLst>
                  <a:outerShdw blurRad="38100" dist="38100" dir="2700000" algn="tl">
                    <a:srgbClr val="000000">
                      <a:alpha val="43137"/>
                    </a:srgbClr>
                  </a:outerShdw>
                </a:effectLst>
              </a:rPr>
              <a:t>první žárovka byla rozsvícena 21. října 1879 a svítila 40 hodin.</a:t>
            </a:r>
            <a:r>
              <a:rPr lang="cs-CZ" dirty="0" smtClean="0"/>
              <a:t> Na trh byly uvedeny žárovky v provedení s bambusovým vláknem a standardní šroubovací paticí E27 v roce 1881. Svítily asi 600 hodin a stály poměrně dost - 1 dolar 15 centů. Edison ale není vynálezcem žárovky. </a:t>
            </a:r>
            <a:r>
              <a:rPr lang="cs-CZ" b="1" u="sng" dirty="0" smtClean="0">
                <a:effectLst>
                  <a:outerShdw blurRad="38100" dist="38100" dir="2700000" algn="tl">
                    <a:srgbClr val="000000">
                      <a:alpha val="43137"/>
                    </a:srgbClr>
                  </a:outerShdw>
                </a:effectLst>
              </a:rPr>
              <a:t>Jeho předchůdcem byl Heinrich Göbel.</a:t>
            </a:r>
            <a:r>
              <a:rPr lang="cs-CZ" dirty="0" smtClean="0"/>
              <a:t> První pokusy se žárovkou lze datovat k roku 1805 (</a:t>
            </a:r>
            <a:r>
              <a:rPr lang="cs-CZ" dirty="0" err="1" smtClean="0"/>
              <a:t>Humphry</a:t>
            </a:r>
            <a:r>
              <a:rPr lang="cs-CZ" dirty="0" smtClean="0"/>
              <a:t> Davy). </a:t>
            </a:r>
            <a:r>
              <a:rPr lang="cs-CZ" u="sng" dirty="0" smtClean="0"/>
              <a:t>Jako datum jejího vynalezení je často uváděn rok 1854 a jméno Göbel</a:t>
            </a:r>
            <a:r>
              <a:rPr lang="cs-CZ" dirty="0" smtClean="0"/>
              <a:t>, ale výrobou žárovky v soudní síni Edison dokázal, že prvenství ve využití patří jemu.</a:t>
            </a:r>
            <a:endParaRPr lang="cs-CZ" dirty="0"/>
          </a:p>
        </p:txBody>
      </p:sp>
    </p:spTree>
    <p:extLst>
      <p:ext uri="{BB962C8B-B14F-4D97-AF65-F5344CB8AC3E}">
        <p14:creationId xmlns:p14="http://schemas.microsoft.com/office/powerpoint/2010/main" val="268871132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7" y="-8416"/>
            <a:ext cx="9130165" cy="50215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1213828" y="6060947"/>
            <a:ext cx="6709401" cy="400110"/>
          </a:xfrm>
          <a:prstGeom prst="rect">
            <a:avLst/>
          </a:prstGeom>
          <a:noFill/>
        </p:spPr>
        <p:txBody>
          <a:bodyPr wrap="none" rtlCol="0">
            <a:spAutoFit/>
          </a:bodyPr>
          <a:lstStyle/>
          <a:p>
            <a:r>
              <a:rPr lang="cs-CZ" dirty="0" smtClean="0"/>
              <a:t> </a:t>
            </a:r>
            <a:r>
              <a:rPr lang="cs-CZ" sz="2000" b="1" u="sng" dirty="0" smtClean="0">
                <a:effectLst>
                  <a:outerShdw blurRad="38100" dist="38100" dir="2700000" algn="tl">
                    <a:srgbClr val="000000">
                      <a:alpha val="43137"/>
                    </a:srgbClr>
                  </a:outerShdw>
                </a:effectLst>
              </a:rPr>
              <a:t>Edisonova žárovka ukazující různé formy uhlíku vlákna, 1883.</a:t>
            </a:r>
            <a:endParaRPr lang="cs-CZ" sz="2000" b="1" u="sng"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0087985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Žárovka v českých zemích</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fontScale="85000" lnSpcReduction="10000"/>
          </a:bodyPr>
          <a:lstStyle/>
          <a:p>
            <a:r>
              <a:rPr lang="cs-CZ" b="1" u="sng" dirty="0" smtClean="0">
                <a:effectLst>
                  <a:outerShdw blurRad="38100" dist="38100" dir="2700000" algn="tl">
                    <a:srgbClr val="000000">
                      <a:alpha val="43137"/>
                    </a:srgbClr>
                  </a:outerShdw>
                </a:effectLst>
              </a:rPr>
              <a:t>První elektrické světlo v našich zemích měl Robertův cukrovar v Židlochovicích</a:t>
            </a:r>
            <a:r>
              <a:rPr lang="cs-CZ" dirty="0" smtClean="0"/>
              <a:t>, jeden z nejmodernějších podniků té doby. </a:t>
            </a:r>
            <a:r>
              <a:rPr lang="cs-CZ" b="1" u="sng" dirty="0" smtClean="0">
                <a:effectLst>
                  <a:outerShdw blurRad="38100" dist="38100" dir="2700000" algn="tl">
                    <a:srgbClr val="000000">
                      <a:alpha val="43137"/>
                    </a:srgbClr>
                  </a:outerShdw>
                </a:effectLst>
              </a:rPr>
              <a:t>Zde se rozsvítila žárovka již v roce 1880.</a:t>
            </a:r>
            <a:r>
              <a:rPr lang="cs-CZ" dirty="0" smtClean="0"/>
              <a:t> Na pařížské výstavě svítily žárovky v roce 1881 a téhož roku měla elektrické osvětlení Daňkova strojírna v Praze. </a:t>
            </a:r>
            <a:r>
              <a:rPr lang="cs-CZ" b="1" u="sng" dirty="0" smtClean="0">
                <a:effectLst>
                  <a:outerShdw blurRad="38100" dist="38100" dir="2700000" algn="tl">
                    <a:srgbClr val="000000">
                      <a:alpha val="43137"/>
                    </a:srgbClr>
                  </a:outerShdw>
                </a:effectLst>
              </a:rPr>
              <a:t>První divadlo s vlastním elektrickým osvětlením na evropské pevnině mělo Brno - Mahenovo divadlo bylo otevřeno koncem roku 1882. </a:t>
            </a:r>
            <a:r>
              <a:rPr lang="cs-CZ" dirty="0" smtClean="0"/>
              <a:t>Elektrické osvětlení v Národním divadle bylo zadáno v roce 1883. I přes protesty Františka Křižíka se však v Čechách nejprve upřednostňovalo obloukové osvětlení.</a:t>
            </a:r>
            <a:endParaRPr lang="cs-CZ" dirty="0"/>
          </a:p>
        </p:txBody>
      </p:sp>
    </p:spTree>
    <p:extLst>
      <p:ext uri="{BB962C8B-B14F-4D97-AF65-F5344CB8AC3E}">
        <p14:creationId xmlns:p14="http://schemas.microsoft.com/office/powerpoint/2010/main" val="418592285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0"/>
            <a:ext cx="37052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179512" y="3013501"/>
            <a:ext cx="2201052" cy="830997"/>
          </a:xfrm>
          <a:prstGeom prst="rect">
            <a:avLst/>
          </a:prstGeom>
          <a:noFill/>
        </p:spPr>
        <p:txBody>
          <a:bodyPr wrap="none" rtlCol="0">
            <a:spAutoFit/>
          </a:bodyPr>
          <a:lstStyle/>
          <a:p>
            <a:pPr algn="ctr"/>
            <a:r>
              <a:rPr lang="cs-CZ" sz="2400" b="1" u="sng" dirty="0" smtClean="0">
                <a:effectLst>
                  <a:outerShdw blurRad="38100" dist="38100" dir="2700000" algn="tl">
                    <a:srgbClr val="000000">
                      <a:alpha val="43137"/>
                    </a:srgbClr>
                  </a:outerShdw>
                </a:effectLst>
              </a:rPr>
              <a:t>EDISONOVA </a:t>
            </a:r>
          </a:p>
          <a:p>
            <a:pPr algn="ctr"/>
            <a:r>
              <a:rPr lang="cs-CZ" sz="2400" b="1" u="sng" dirty="0" smtClean="0">
                <a:effectLst>
                  <a:outerShdw blurRad="38100" dist="38100" dir="2700000" algn="tl">
                    <a:srgbClr val="000000">
                      <a:alpha val="43137"/>
                    </a:srgbClr>
                  </a:outerShdw>
                </a:effectLst>
              </a:rPr>
              <a:t>ŽÁROVKA, 1880</a:t>
            </a:r>
            <a:endParaRPr lang="cs-CZ" sz="2400" b="1" u="sng"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17562651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FONOGRAF</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fontScale="92500" lnSpcReduction="20000"/>
          </a:bodyPr>
          <a:lstStyle/>
          <a:p>
            <a:r>
              <a:rPr lang="cs-CZ" b="1" u="sng" dirty="0" smtClean="0">
                <a:effectLst>
                  <a:outerShdw blurRad="38100" dist="38100" dir="2700000" algn="tl">
                    <a:srgbClr val="000000">
                      <a:alpha val="43137"/>
                    </a:srgbClr>
                  </a:outerShdw>
                </a:effectLst>
              </a:rPr>
              <a:t>Fonograf je první přístroj na nahrávání a reprodukci hlasu. Jeho vynálezcem byl roku 1877 Thomas Alva Edison, který si jej 19. února 1878 nechal patentovat a prvním záznamem byla dětská říkanka Mary had a </a:t>
            </a:r>
            <a:r>
              <a:rPr lang="cs-CZ" b="1" u="sng" dirty="0" err="1" smtClean="0">
                <a:effectLst>
                  <a:outerShdw blurRad="38100" dist="38100" dir="2700000" algn="tl">
                    <a:srgbClr val="000000">
                      <a:alpha val="43137"/>
                    </a:srgbClr>
                  </a:outerShdw>
                </a:effectLst>
              </a:rPr>
              <a:t>little</a:t>
            </a:r>
            <a:r>
              <a:rPr lang="cs-CZ" b="1" u="sng" dirty="0" smtClean="0">
                <a:effectLst>
                  <a:outerShdw blurRad="38100" dist="38100" dir="2700000" algn="tl">
                    <a:srgbClr val="000000">
                      <a:alpha val="43137"/>
                    </a:srgbClr>
                  </a:outerShdw>
                </a:effectLst>
              </a:rPr>
              <a:t> </a:t>
            </a:r>
            <a:r>
              <a:rPr lang="cs-CZ" b="1" u="sng" dirty="0" err="1" smtClean="0">
                <a:effectLst>
                  <a:outerShdw blurRad="38100" dist="38100" dir="2700000" algn="tl">
                    <a:srgbClr val="000000">
                      <a:alpha val="43137"/>
                    </a:srgbClr>
                  </a:outerShdw>
                </a:effectLst>
              </a:rPr>
              <a:t>lamb</a:t>
            </a:r>
            <a:r>
              <a:rPr lang="cs-CZ" b="1" u="sng" dirty="0" smtClean="0">
                <a:effectLst>
                  <a:outerShdw blurRad="38100" dist="38100" dir="2700000" algn="tl">
                    <a:srgbClr val="000000">
                      <a:alpha val="43137"/>
                    </a:srgbClr>
                  </a:outerShdw>
                </a:effectLst>
              </a:rPr>
              <a:t>. </a:t>
            </a:r>
          </a:p>
          <a:p>
            <a:r>
              <a:rPr lang="cs-CZ" dirty="0" smtClean="0"/>
              <a:t>V roce 1888 berlínský herec Emile </a:t>
            </a:r>
            <a:r>
              <a:rPr lang="cs-CZ" dirty="0" err="1" smtClean="0"/>
              <a:t>Berliner</a:t>
            </a:r>
            <a:r>
              <a:rPr lang="cs-CZ" dirty="0" smtClean="0"/>
              <a:t> nezávisle na něm vyvinul gramofon, který jej následně nahradil.</a:t>
            </a:r>
          </a:p>
          <a:p>
            <a:r>
              <a:rPr lang="cs-CZ" dirty="0" smtClean="0"/>
              <a:t>Záznam na fonografu byl uchováván na válečku - tím se lišil od pozdějšího gramofonu, kde médiem byla plochá deska.</a:t>
            </a:r>
            <a:endParaRPr lang="cs-CZ" dirty="0"/>
          </a:p>
        </p:txBody>
      </p:sp>
    </p:spTree>
    <p:extLst>
      <p:ext uri="{BB962C8B-B14F-4D97-AF65-F5344CB8AC3E}">
        <p14:creationId xmlns:p14="http://schemas.microsoft.com/office/powerpoint/2010/main" val="260828930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9841"/>
            <a:ext cx="7010401" cy="6858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2394928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Princip činnosti</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fontScale="85000" lnSpcReduction="20000"/>
          </a:bodyPr>
          <a:lstStyle/>
          <a:p>
            <a:r>
              <a:rPr lang="cs-CZ" dirty="0" smtClean="0"/>
              <a:t>Váleček byl zhotoven z kovu a byla do něj vysoustružena spirálová drážka, která vedla jehlu. Edison přes tento váleček u svého původního přístroje nalepil staniol (u pozdějších fonografů se namísto staniolu používala vrstva vosku). Záznam se prováděl přes kovový trychtýř který zesiloval zvuk a dno měl přelepené membránou (původně z rybího plynového měchýře). Na konci membrány byla přilepená jehla. Při záznamu se akustické kmity membrány přenášely na jehlu a ta protlačovala staniol. Při snímání se naopak kmity jehly přenášely na membránu a ta kmitáním vytvářela zvuk.</a:t>
            </a:r>
            <a:endParaRPr lang="cs-CZ" dirty="0"/>
          </a:p>
        </p:txBody>
      </p:sp>
    </p:spTree>
    <p:extLst>
      <p:ext uri="{BB962C8B-B14F-4D97-AF65-F5344CB8AC3E}">
        <p14:creationId xmlns:p14="http://schemas.microsoft.com/office/powerpoint/2010/main" val="17219264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0"/>
            <a:ext cx="6732240" cy="68993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3149819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TELEFON</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lstStyle/>
          <a:p>
            <a:r>
              <a:rPr lang="cs-CZ" dirty="0"/>
              <a:t>J</a:t>
            </a:r>
            <a:r>
              <a:rPr lang="cs-CZ" dirty="0" smtClean="0"/>
              <a:t>e telekomunikační zařízení, které přenáší hovor prostřednictvím elektrických signálů. Existují ale i telefony založené na neelektrických principech.</a:t>
            </a:r>
          </a:p>
          <a:p>
            <a:r>
              <a:rPr lang="cs-CZ" dirty="0" smtClean="0"/>
              <a:t>Je nutno poznamenat, že současný telefon nemá jednoho vynálezce, ale je výsledkem postupného vylepšování a vynálezů velkého množství lidí.</a:t>
            </a:r>
            <a:endParaRPr lang="cs-CZ" dirty="0"/>
          </a:p>
        </p:txBody>
      </p:sp>
    </p:spTree>
    <p:extLst>
      <p:ext uri="{BB962C8B-B14F-4D97-AF65-F5344CB8AC3E}">
        <p14:creationId xmlns:p14="http://schemas.microsoft.com/office/powerpoint/2010/main" val="262840706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60506" y="5439"/>
            <a:ext cx="4625815" cy="27754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439"/>
            <a:ext cx="4566689" cy="68525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919829" y="101103"/>
            <a:ext cx="2787943" cy="369332"/>
          </a:xfrm>
          <a:prstGeom prst="rect">
            <a:avLst/>
          </a:prstGeom>
          <a:noFill/>
        </p:spPr>
        <p:txBody>
          <a:bodyPr wrap="none" rtlCol="0">
            <a:spAutoFit/>
          </a:bodyPr>
          <a:lstStyle/>
          <a:p>
            <a:r>
              <a:rPr lang="cs-CZ" b="1" u="sng" dirty="0" smtClean="0">
                <a:solidFill>
                  <a:schemeClr val="bg1"/>
                </a:solidFill>
                <a:effectLst>
                  <a:outerShdw blurRad="38100" dist="38100" dir="2700000" algn="tl">
                    <a:srgbClr val="000000">
                      <a:alpha val="43137"/>
                    </a:srgbClr>
                  </a:outerShdw>
                </a:effectLst>
              </a:rPr>
              <a:t>ALEXANDER GRAHAM BELL</a:t>
            </a:r>
            <a:endParaRPr lang="cs-CZ" b="1" u="sng" dirty="0">
              <a:solidFill>
                <a:schemeClr val="bg1"/>
              </a:solidFill>
              <a:effectLst>
                <a:outerShdw blurRad="38100" dist="38100" dir="2700000" algn="tl">
                  <a:srgbClr val="000000">
                    <a:alpha val="43137"/>
                  </a:srgbClr>
                </a:outerShdw>
              </a:effectLst>
            </a:endParaRPr>
          </a:p>
        </p:txBody>
      </p:sp>
      <p:pic>
        <p:nvPicPr>
          <p:cNvPr id="614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66689" y="4144684"/>
            <a:ext cx="4577311" cy="27133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0236724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120680"/>
          </a:xfrm>
        </p:spPr>
        <p:txBody>
          <a:bodyPr>
            <a:normAutofit fontScale="70000" lnSpcReduction="20000"/>
          </a:bodyPr>
          <a:lstStyle/>
          <a:p>
            <a:r>
              <a:rPr lang="cs-CZ" dirty="0" smtClean="0"/>
              <a:t>Obvykle je vynález telefonu přisuzován vynálezci jménem </a:t>
            </a:r>
            <a:r>
              <a:rPr lang="cs-CZ" b="1" u="sng" dirty="0" smtClean="0">
                <a:effectLst>
                  <a:outerShdw blurRad="38100" dist="38100" dir="2700000" algn="tl">
                    <a:srgbClr val="000000">
                      <a:alpha val="43137"/>
                    </a:srgbClr>
                  </a:outerShdw>
                </a:effectLst>
              </a:rPr>
              <a:t>Alexander Graham Bell</a:t>
            </a:r>
            <a:r>
              <a:rPr lang="cs-CZ" dirty="0" smtClean="0"/>
              <a:t>. Jeho první telefon byl sestrojen v Bostonu (USA) v roce </a:t>
            </a:r>
            <a:r>
              <a:rPr lang="cs-CZ" b="1" u="sng" dirty="0" smtClean="0">
                <a:effectLst>
                  <a:outerShdw blurRad="38100" dist="38100" dir="2700000" algn="tl">
                    <a:srgbClr val="000000">
                      <a:alpha val="43137"/>
                    </a:srgbClr>
                  </a:outerShdw>
                </a:effectLst>
              </a:rPr>
              <a:t>1876</a:t>
            </a:r>
            <a:r>
              <a:rPr lang="cs-CZ" dirty="0" smtClean="0"/>
              <a:t>. Podle novějších údajů vynalezl telefon </a:t>
            </a:r>
            <a:r>
              <a:rPr lang="cs-CZ" b="1" u="sng" dirty="0" smtClean="0">
                <a:effectLst>
                  <a:outerShdw blurRad="38100" dist="38100" dir="2700000" algn="tl">
                    <a:srgbClr val="000000">
                      <a:alpha val="43137"/>
                    </a:srgbClr>
                  </a:outerShdw>
                </a:effectLst>
              </a:rPr>
              <a:t>italský vynálezce Antonio </a:t>
            </a:r>
            <a:r>
              <a:rPr lang="cs-CZ" b="1" u="sng" dirty="0" err="1" smtClean="0">
                <a:effectLst>
                  <a:outerShdw blurRad="38100" dist="38100" dir="2700000" algn="tl">
                    <a:srgbClr val="000000">
                      <a:alpha val="43137"/>
                    </a:srgbClr>
                  </a:outerShdw>
                </a:effectLst>
              </a:rPr>
              <a:t>Meucci</a:t>
            </a:r>
            <a:r>
              <a:rPr lang="cs-CZ" b="1" u="sng" dirty="0" smtClean="0">
                <a:effectLst>
                  <a:outerShdw blurRad="38100" dist="38100" dir="2700000" algn="tl">
                    <a:srgbClr val="000000">
                      <a:alpha val="43137"/>
                    </a:srgbClr>
                  </a:outerShdw>
                </a:effectLst>
              </a:rPr>
              <a:t> už v roce 1849</a:t>
            </a:r>
            <a:r>
              <a:rPr lang="cs-CZ" dirty="0" smtClean="0"/>
              <a:t>. Jeho prvenství bylo v červnu roku 2002 oficiálně potvrzeno například i kongresem Spojených států. </a:t>
            </a:r>
            <a:r>
              <a:rPr lang="cs-CZ" b="1" u="sng" dirty="0" smtClean="0">
                <a:effectLst>
                  <a:outerShdw blurRad="38100" dist="38100" dir="2700000" algn="tl">
                    <a:srgbClr val="000000">
                      <a:alpha val="43137"/>
                    </a:srgbClr>
                  </a:outerShdw>
                </a:effectLst>
              </a:rPr>
              <a:t>Podle dalších zdrojů vynalezl telefon i Philip </a:t>
            </a:r>
            <a:r>
              <a:rPr lang="cs-CZ" b="1" u="sng" dirty="0" err="1" smtClean="0">
                <a:effectLst>
                  <a:outerShdw blurRad="38100" dist="38100" dir="2700000" algn="tl">
                    <a:srgbClr val="000000">
                      <a:alpha val="43137"/>
                    </a:srgbClr>
                  </a:outerShdw>
                </a:effectLst>
              </a:rPr>
              <a:t>Reis</a:t>
            </a:r>
            <a:r>
              <a:rPr lang="cs-CZ" b="1" u="sng" dirty="0" smtClean="0">
                <a:effectLst>
                  <a:outerShdw blurRad="38100" dist="38100" dir="2700000" algn="tl">
                    <a:srgbClr val="000000">
                      <a:alpha val="43137"/>
                    </a:srgbClr>
                  </a:outerShdw>
                </a:effectLst>
              </a:rPr>
              <a:t> v roce 1860</a:t>
            </a:r>
            <a:r>
              <a:rPr lang="cs-CZ" dirty="0" smtClean="0"/>
              <a:t>, ale jeho vynález pracoval na principu doteku velmi jemného kontaktu. Vysílač (mikrofon) byl vyroben z pivní bečky a tvarem připomínal lidské ucho. Přijímač (reproduktor) byl vyroben z pletací jehlice a krabice od doutníků. Tento telefon mohl skutečně přenášet lidský hlas - ,ale velice zkresleně a muselo se do něj mluvit správnou hlasitostí, aby kontakt pracoval správně. Telefon lépe než hlas přenášel hudbu. První rozhovor učinil </a:t>
            </a:r>
            <a:r>
              <a:rPr lang="cs-CZ" dirty="0" err="1" smtClean="0"/>
              <a:t>Reis</a:t>
            </a:r>
            <a:r>
              <a:rPr lang="cs-CZ" dirty="0" smtClean="0"/>
              <a:t> z fyzikálního sálu školy, kde vyučoval fyziku, do blízkého bytu svého přítele učitele zpěvu. </a:t>
            </a:r>
          </a:p>
          <a:p>
            <a:r>
              <a:rPr lang="cs-CZ" dirty="0" smtClean="0"/>
              <a:t>O prvenství vynálezu k jednotlivým částem vynálezu bylo vedeno mnoho soudních sporů. Zvláště společnost Bell </a:t>
            </a:r>
            <a:r>
              <a:rPr lang="cs-CZ" dirty="0" err="1" smtClean="0"/>
              <a:t>Telephone</a:t>
            </a:r>
            <a:r>
              <a:rPr lang="cs-CZ" dirty="0" smtClean="0"/>
              <a:t> se snažila agresivně chránit své patenty. Výsledkem byly ale spíše další nejasnosti. Věc komplikuje i to, že vynálezci spíše předváděli své objevy novinářům a průmyslníkům, místo publikace ve vědeckých časopisech.</a:t>
            </a:r>
            <a:endParaRPr lang="cs-CZ" dirty="0"/>
          </a:p>
        </p:txBody>
      </p:sp>
    </p:spTree>
    <p:extLst>
      <p:ext uri="{BB962C8B-B14F-4D97-AF65-F5344CB8AC3E}">
        <p14:creationId xmlns:p14="http://schemas.microsoft.com/office/powerpoint/2010/main" val="19017468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5" y="764704"/>
            <a:ext cx="9144001" cy="5184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004811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PLNÍCÍ PERO</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lnSpcReduction="10000"/>
          </a:bodyPr>
          <a:lstStyle/>
          <a:p>
            <a:r>
              <a:rPr lang="cs-CZ" dirty="0" smtClean="0"/>
              <a:t>Plnicí pero je psací nástroj umožňující psaní a kreslení tekutým barvivem (inkoust, tuš). Inkoust je veden do hrotu pera jednak gravitací, současně i na principu kapilár. Nejobvyklejší způsoby doplňování inkoustu do plnicích per je buď výměna jednorázově použitelných již naplněných inkoustových zásobníků, dále pak konvertor nebo vestavěný pístový mechanismus, do nichž je inkoust nasáván prostřednictvím hrotu pera.</a:t>
            </a:r>
            <a:endParaRPr lang="cs-CZ" dirty="0"/>
          </a:p>
        </p:txBody>
      </p:sp>
    </p:spTree>
    <p:extLst>
      <p:ext uri="{BB962C8B-B14F-4D97-AF65-F5344CB8AC3E}">
        <p14:creationId xmlns:p14="http://schemas.microsoft.com/office/powerpoint/2010/main" val="335306537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623" y="980728"/>
            <a:ext cx="9113377" cy="46237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0013045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6264696"/>
          </a:xfrm>
        </p:spPr>
        <p:txBody>
          <a:bodyPr>
            <a:normAutofit fontScale="85000" lnSpcReduction="10000"/>
          </a:bodyPr>
          <a:lstStyle/>
          <a:p>
            <a:r>
              <a:rPr lang="cs-CZ" dirty="0" smtClean="0"/>
              <a:t>První záznamy o používání per fungujících na principu zásobníku tekutého inkoustu pocházejí z 10. století. V roce 1636 potom německý vynálezce Daniel </a:t>
            </a:r>
            <a:r>
              <a:rPr lang="cs-CZ" dirty="0" err="1" smtClean="0"/>
              <a:t>Schwenter</a:t>
            </a:r>
            <a:r>
              <a:rPr lang="cs-CZ" dirty="0" smtClean="0"/>
              <a:t> popisuje pero vyrobené ze dvou brků, z nichž jeden slouží (za pomoci korku jako zásobník inkoustu, druhý jako hrot).</a:t>
            </a:r>
          </a:p>
          <a:p>
            <a:r>
              <a:rPr lang="cs-CZ" dirty="0" smtClean="0"/>
              <a:t>Významnější rozvoj a vynálezy, jež by se daly označit jako plnicí pera v dnešním slova smyslu, potom přicházejí zhruba v polovině 19. století. </a:t>
            </a:r>
            <a:r>
              <a:rPr lang="cs-CZ" b="1" u="sng" dirty="0" smtClean="0">
                <a:effectLst>
                  <a:outerShdw blurRad="38100" dist="38100" dir="2700000" algn="tl">
                    <a:srgbClr val="000000">
                      <a:alpha val="43137"/>
                    </a:srgbClr>
                  </a:outerShdw>
                </a:effectLst>
              </a:rPr>
              <a:t>Za otce plnicího pera by potom bylo možné označit </a:t>
            </a:r>
            <a:r>
              <a:rPr lang="cs-CZ" b="1" u="sng" dirty="0" err="1" smtClean="0">
                <a:effectLst>
                  <a:outerShdw blurRad="38100" dist="38100" dir="2700000" algn="tl">
                    <a:srgbClr val="000000">
                      <a:alpha val="43137"/>
                    </a:srgbClr>
                  </a:outerShdw>
                </a:effectLst>
              </a:rPr>
              <a:t>Lewise</a:t>
            </a:r>
            <a:r>
              <a:rPr lang="cs-CZ" b="1" u="sng" dirty="0" smtClean="0">
                <a:effectLst>
                  <a:outerShdw blurRad="38100" dist="38100" dir="2700000" algn="tl">
                    <a:srgbClr val="000000">
                      <a:alpha val="43137"/>
                    </a:srgbClr>
                  </a:outerShdw>
                </a:effectLst>
              </a:rPr>
              <a:t> </a:t>
            </a:r>
            <a:r>
              <a:rPr lang="cs-CZ" b="1" u="sng" dirty="0" err="1" smtClean="0">
                <a:effectLst>
                  <a:outerShdw blurRad="38100" dist="38100" dir="2700000" algn="tl">
                    <a:srgbClr val="000000">
                      <a:alpha val="43137"/>
                    </a:srgbClr>
                  </a:outerShdw>
                </a:effectLst>
              </a:rPr>
              <a:t>Edsona</a:t>
            </a:r>
            <a:r>
              <a:rPr lang="cs-CZ" b="1" u="sng" dirty="0" smtClean="0">
                <a:effectLst>
                  <a:outerShdw blurRad="38100" dist="38100" dir="2700000" algn="tl">
                    <a:srgbClr val="000000">
                      <a:alpha val="43137"/>
                    </a:srgbClr>
                  </a:outerShdw>
                </a:effectLst>
              </a:rPr>
              <a:t> </a:t>
            </a:r>
            <a:r>
              <a:rPr lang="cs-CZ" b="1" u="sng" dirty="0" err="1" smtClean="0">
                <a:effectLst>
                  <a:outerShdw blurRad="38100" dist="38100" dir="2700000" algn="tl">
                    <a:srgbClr val="000000">
                      <a:alpha val="43137"/>
                    </a:srgbClr>
                  </a:outerShdw>
                </a:effectLst>
              </a:rPr>
              <a:t>Watermana</a:t>
            </a:r>
            <a:r>
              <a:rPr lang="cs-CZ" b="1" u="sng" dirty="0" smtClean="0">
                <a:effectLst>
                  <a:outerShdw blurRad="38100" dist="38100" dir="2700000" algn="tl">
                    <a:srgbClr val="000000">
                      <a:alpha val="43137"/>
                    </a:srgbClr>
                  </a:outerShdw>
                </a:effectLst>
              </a:rPr>
              <a:t>, objevitele </a:t>
            </a:r>
            <a:r>
              <a:rPr lang="cs-CZ" b="1" u="sng" dirty="0" err="1" smtClean="0">
                <a:effectLst>
                  <a:outerShdw blurRad="38100" dist="38100" dir="2700000" algn="tl">
                    <a:srgbClr val="000000">
                      <a:alpha val="43137"/>
                    </a:srgbClr>
                  </a:outerShdw>
                </a:effectLst>
              </a:rPr>
              <a:t>kapilárového</a:t>
            </a:r>
            <a:r>
              <a:rPr lang="cs-CZ" b="1" u="sng" dirty="0" smtClean="0">
                <a:effectLst>
                  <a:outerShdw blurRad="38100" dist="38100" dir="2700000" algn="tl">
                    <a:srgbClr val="000000">
                      <a:alpha val="43137"/>
                    </a:srgbClr>
                  </a:outerShdw>
                </a:effectLst>
              </a:rPr>
              <a:t> systému vedení inkoustu perem a zakladatele firmy </a:t>
            </a:r>
            <a:r>
              <a:rPr lang="cs-CZ" b="1" u="sng" dirty="0" err="1" smtClean="0">
                <a:effectLst>
                  <a:outerShdw blurRad="38100" dist="38100" dir="2700000" algn="tl">
                    <a:srgbClr val="000000">
                      <a:alpha val="43137"/>
                    </a:srgbClr>
                  </a:outerShdw>
                </a:effectLst>
              </a:rPr>
              <a:t>Waterman</a:t>
            </a:r>
            <a:r>
              <a:rPr lang="cs-CZ" dirty="0" smtClean="0"/>
              <a:t>. Největší rozvoj plnicích per potom nastává na počátku 20. století a v současné době jsou častěji užívána kuličková pera.</a:t>
            </a:r>
            <a:endParaRPr lang="cs-CZ" dirty="0"/>
          </a:p>
        </p:txBody>
      </p:sp>
    </p:spTree>
    <p:extLst>
      <p:ext uri="{BB962C8B-B14F-4D97-AF65-F5344CB8AC3E}">
        <p14:creationId xmlns:p14="http://schemas.microsoft.com/office/powerpoint/2010/main" val="105694632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5" y="764704"/>
            <a:ext cx="4592635" cy="6093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1726" y="764704"/>
            <a:ext cx="4722273" cy="6093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0330496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PSACÍ STROJ</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a:bodyPr>
          <a:lstStyle/>
          <a:p>
            <a:r>
              <a:rPr lang="cs-CZ" sz="4000" dirty="0" smtClean="0"/>
              <a:t>Psací stroj je zařízení, které přenáší text, který uživatel píše na klávesnici, na papír. Může být ruční („mechanický“) nebo elektrický. Elektrické se dále člení na elektromechanické a elektronické.</a:t>
            </a:r>
            <a:endParaRPr lang="cs-CZ" sz="4000" dirty="0"/>
          </a:p>
        </p:txBody>
      </p:sp>
    </p:spTree>
    <p:extLst>
      <p:ext uri="{BB962C8B-B14F-4D97-AF65-F5344CB8AC3E}">
        <p14:creationId xmlns:p14="http://schemas.microsoft.com/office/powerpoint/2010/main" val="5381521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87661" y="0"/>
            <a:ext cx="6568679"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7738957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6264696"/>
          </a:xfrm>
        </p:spPr>
        <p:txBody>
          <a:bodyPr>
            <a:normAutofit fontScale="92500" lnSpcReduction="20000"/>
          </a:bodyPr>
          <a:lstStyle/>
          <a:p>
            <a:r>
              <a:rPr lang="cs-CZ" dirty="0" smtClean="0"/>
              <a:t>Psací stroj se skládá z klávesnice a mechanického nebo elektricky poháněného zařízení, které přenáší psaný text. Tento mechanismus může být vybaven pamětí, zařízením pro opravu psaného textu. Další součástí je výstupní zařízení, které umožňuje vytisknout text na papír. Liší se podle typu psacího stroje. Může to být typový koš, kulová hlavice, typové kolo apod.</a:t>
            </a:r>
          </a:p>
          <a:p>
            <a:r>
              <a:rPr lang="cs-CZ" dirty="0" smtClean="0"/>
              <a:t>Papír bývá posunován nejčastěji pomocí válce. Horizontální posun papíru zabezpečuje posuvný vozík. Podle typu stroje se posunuje válec s připevněným papírem po každém úhozu (vytištění jednoho znaku) o jeden krok doleva, nebo psací zařízení o jeden krok doprava. Toto neplatí v případě jedná-li se o znak umístěný na tzv. mrtvé klávese - například ´, ˇ, ¨.</a:t>
            </a:r>
            <a:endParaRPr lang="cs-CZ" dirty="0"/>
          </a:p>
        </p:txBody>
      </p:sp>
    </p:spTree>
    <p:extLst>
      <p:ext uri="{BB962C8B-B14F-4D97-AF65-F5344CB8AC3E}">
        <p14:creationId xmlns:p14="http://schemas.microsoft.com/office/powerpoint/2010/main" val="393393372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3535" y="0"/>
            <a:ext cx="853693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405495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HISTORIE</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fontScale="85000" lnSpcReduction="20000"/>
          </a:bodyPr>
          <a:lstStyle/>
          <a:p>
            <a:r>
              <a:rPr lang="cs-CZ" b="1" u="sng" dirty="0" smtClean="0">
                <a:effectLst>
                  <a:outerShdw blurRad="38100" dist="38100" dir="2700000" algn="tl">
                    <a:srgbClr val="000000">
                      <a:alpha val="43137"/>
                    </a:srgbClr>
                  </a:outerShdw>
                </a:effectLst>
              </a:rPr>
              <a:t>Historie psacího stroje sahá až do roku 1714, kdy Henry </a:t>
            </a:r>
            <a:r>
              <a:rPr lang="cs-CZ" b="1" u="sng" dirty="0" err="1" smtClean="0">
                <a:effectLst>
                  <a:outerShdw blurRad="38100" dist="38100" dir="2700000" algn="tl">
                    <a:srgbClr val="000000">
                      <a:alpha val="43137"/>
                    </a:srgbClr>
                  </a:outerShdw>
                </a:effectLst>
              </a:rPr>
              <a:t>Mill</a:t>
            </a:r>
            <a:r>
              <a:rPr lang="cs-CZ" b="1" u="sng" dirty="0" smtClean="0">
                <a:effectLst>
                  <a:outerShdw blurRad="38100" dist="38100" dir="2700000" algn="tl">
                    <a:srgbClr val="000000">
                      <a:alpha val="43137"/>
                    </a:srgbClr>
                  </a:outerShdw>
                </a:effectLst>
              </a:rPr>
              <a:t> patentoval jeho první podobu.</a:t>
            </a:r>
            <a:r>
              <a:rPr lang="cs-CZ" dirty="0" smtClean="0"/>
              <a:t> Jeho řešení se však nedochovalo, ale rozložení kláves nebylo takové, jaké se používá dnes. </a:t>
            </a:r>
            <a:r>
              <a:rPr lang="cs-CZ" b="1" u="sng" dirty="0" smtClean="0">
                <a:effectLst>
                  <a:outerShdw blurRad="38100" dist="38100" dir="2700000" algn="tl">
                    <a:srgbClr val="000000">
                      <a:alpha val="43137"/>
                    </a:srgbClr>
                  </a:outerShdw>
                </a:effectLst>
              </a:rPr>
              <a:t>Další významná událost se odehrála v roce 1874, kdy pánové Christopher </a:t>
            </a:r>
            <a:r>
              <a:rPr lang="cs-CZ" b="1" u="sng" dirty="0" err="1" smtClean="0">
                <a:effectLst>
                  <a:outerShdw blurRad="38100" dist="38100" dir="2700000" algn="tl">
                    <a:srgbClr val="000000">
                      <a:alpha val="43137"/>
                    </a:srgbClr>
                  </a:outerShdw>
                </a:effectLst>
              </a:rPr>
              <a:t>Latham</a:t>
            </a:r>
            <a:r>
              <a:rPr lang="cs-CZ" b="1" u="sng" dirty="0" smtClean="0">
                <a:effectLst>
                  <a:outerShdw blurRad="38100" dist="38100" dir="2700000" algn="tl">
                    <a:srgbClr val="000000">
                      <a:alpha val="43137"/>
                    </a:srgbClr>
                  </a:outerShdw>
                </a:effectLst>
              </a:rPr>
              <a:t> </a:t>
            </a:r>
            <a:r>
              <a:rPr lang="cs-CZ" b="1" u="sng" dirty="0" err="1" smtClean="0">
                <a:effectLst>
                  <a:outerShdw blurRad="38100" dist="38100" dir="2700000" algn="tl">
                    <a:srgbClr val="000000">
                      <a:alpha val="43137"/>
                    </a:srgbClr>
                  </a:outerShdw>
                </a:effectLst>
              </a:rPr>
              <a:t>Sholes</a:t>
            </a:r>
            <a:r>
              <a:rPr lang="cs-CZ" b="1" u="sng" dirty="0" smtClean="0">
                <a:effectLst>
                  <a:outerShdw blurRad="38100" dist="38100" dir="2700000" algn="tl">
                    <a:srgbClr val="000000">
                      <a:alpha val="43137"/>
                    </a:srgbClr>
                  </a:outerShdw>
                </a:effectLst>
              </a:rPr>
              <a:t> a Carlos </a:t>
            </a:r>
            <a:r>
              <a:rPr lang="cs-CZ" b="1" u="sng" dirty="0" err="1" smtClean="0">
                <a:effectLst>
                  <a:outerShdw blurRad="38100" dist="38100" dir="2700000" algn="tl">
                    <a:srgbClr val="000000">
                      <a:alpha val="43137"/>
                    </a:srgbClr>
                  </a:outerShdw>
                </a:effectLst>
              </a:rPr>
              <a:t>Glidden</a:t>
            </a:r>
            <a:r>
              <a:rPr lang="cs-CZ" b="1" u="sng" dirty="0" smtClean="0">
                <a:effectLst>
                  <a:outerShdw blurRad="38100" dist="38100" dir="2700000" algn="tl">
                    <a:srgbClr val="000000">
                      <a:alpha val="43137"/>
                    </a:srgbClr>
                  </a:outerShdw>
                </a:effectLst>
              </a:rPr>
              <a:t> prodali krachující zbrojovce E. Remington &amp; </a:t>
            </a:r>
            <a:r>
              <a:rPr lang="cs-CZ" b="1" u="sng" dirty="0" err="1" smtClean="0">
                <a:effectLst>
                  <a:outerShdw blurRad="38100" dist="38100" dir="2700000" algn="tl">
                    <a:srgbClr val="000000">
                      <a:alpha val="43137"/>
                    </a:srgbClr>
                  </a:outerShdw>
                </a:effectLst>
              </a:rPr>
              <a:t>Sons</a:t>
            </a:r>
            <a:r>
              <a:rPr lang="cs-CZ" b="1" u="sng" dirty="0" smtClean="0">
                <a:effectLst>
                  <a:outerShdw blurRad="38100" dist="38100" dir="2700000" algn="tl">
                    <a:srgbClr val="000000">
                      <a:alpha val="43137"/>
                    </a:srgbClr>
                  </a:outerShdw>
                </a:effectLst>
              </a:rPr>
              <a:t> psací stroj, který nazvali </a:t>
            </a:r>
            <a:r>
              <a:rPr lang="cs-CZ" b="1" u="sng" dirty="0" err="1" smtClean="0">
                <a:effectLst>
                  <a:outerShdw blurRad="38100" dist="38100" dir="2700000" algn="tl">
                    <a:srgbClr val="000000">
                      <a:alpha val="43137"/>
                    </a:srgbClr>
                  </a:outerShdw>
                </a:effectLst>
              </a:rPr>
              <a:t>Typewriter</a:t>
            </a:r>
            <a:r>
              <a:rPr lang="cs-CZ" b="1" u="sng" dirty="0" smtClean="0">
                <a:effectLst>
                  <a:outerShdw blurRad="38100" dist="38100" dir="2700000" algn="tl">
                    <a:srgbClr val="000000">
                      <a:alpha val="43137"/>
                    </a:srgbClr>
                  </a:outerShdw>
                </a:effectLst>
              </a:rPr>
              <a:t>. </a:t>
            </a:r>
            <a:r>
              <a:rPr lang="cs-CZ" dirty="0" smtClean="0"/>
              <a:t>Ten uměl psát pouze verzálky a příliš úspěšný nebyl. Za pět let se jej prodalo jen 5000 kusů. Brzy ovšem firma přišla s druhou verzí, která už obsahovala přeřaďovač (shift) a už bylo možné psát malá i velká písmena pomocí stejných kláves.</a:t>
            </a:r>
            <a:endParaRPr lang="cs-CZ" dirty="0"/>
          </a:p>
        </p:txBody>
      </p:sp>
    </p:spTree>
    <p:extLst>
      <p:ext uri="{BB962C8B-B14F-4D97-AF65-F5344CB8AC3E}">
        <p14:creationId xmlns:p14="http://schemas.microsoft.com/office/powerpoint/2010/main" val="96694557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3716" y="0"/>
            <a:ext cx="6836568"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6894693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6264696"/>
          </a:xfrm>
        </p:spPr>
        <p:txBody>
          <a:bodyPr>
            <a:normAutofit fontScale="85000" lnSpcReduction="10000"/>
          </a:bodyPr>
          <a:lstStyle/>
          <a:p>
            <a:r>
              <a:rPr lang="cs-CZ" dirty="0" smtClean="0"/>
              <a:t>Už při vývoji první verze </a:t>
            </a:r>
            <a:r>
              <a:rPr lang="cs-CZ" dirty="0" err="1" smtClean="0"/>
              <a:t>Typewriteru</a:t>
            </a:r>
            <a:r>
              <a:rPr lang="cs-CZ" dirty="0" smtClean="0"/>
              <a:t> se C. L. </a:t>
            </a:r>
            <a:r>
              <a:rPr lang="cs-CZ" dirty="0" err="1" smtClean="0"/>
              <a:t>Sholes</a:t>
            </a:r>
            <a:r>
              <a:rPr lang="cs-CZ" dirty="0" smtClean="0"/>
              <a:t> potýkal s nepříjemným problémem. Když se na stroji příliš rychle psala písmena, jejichž typové páky byly těsně vedle sebe, docházelo k jejich častému zasekávání a psaní se tak stalo velmi obtížným. Proto přišel vynálezce </a:t>
            </a:r>
            <a:r>
              <a:rPr lang="cs-CZ" dirty="0" err="1" smtClean="0"/>
              <a:t>Typewriteru</a:t>
            </a:r>
            <a:r>
              <a:rPr lang="cs-CZ" dirty="0" smtClean="0"/>
              <a:t> se zajímavou myšlenkou: typové páky s nejčastěji používanými písmeny anglické abecedy umístil dále od sebe a zároveň zvolil takové rozložení, které by pisateli umožnilo rychlý způsob psaní (mohl mačkat klávesy rychle za sebou pomocí všech deseti prstů, tehdy ještě zpaměti). Vítězství v soutěži v rychlosti a přesnosti psaní dalo přednost tomuto rozložení kláves před všemi ostatními (různé počty řad kláves atd.). </a:t>
            </a:r>
            <a:r>
              <a:rPr lang="cs-CZ" b="1" u="sng" dirty="0" smtClean="0">
                <a:effectLst>
                  <a:outerShdw blurRad="38100" dist="38100" dir="2700000" algn="tl">
                    <a:srgbClr val="000000">
                      <a:alpha val="43137"/>
                    </a:srgbClr>
                  </a:outerShdw>
                </a:effectLst>
              </a:rPr>
              <a:t>V roce 1888 bylo toto rozložení kláves přijato v Torontu v Americe na sjezdu odborníků jako standard.</a:t>
            </a:r>
            <a:endParaRPr lang="cs-CZ" b="1" u="sng"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2885870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686" y="0"/>
            <a:ext cx="9128314"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8447536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192688"/>
          </a:xfrm>
        </p:spPr>
        <p:txBody>
          <a:bodyPr>
            <a:normAutofit fontScale="92500" lnSpcReduction="20000"/>
          </a:bodyPr>
          <a:lstStyle/>
          <a:p>
            <a:r>
              <a:rPr lang="cs-CZ" dirty="0" smtClean="0"/>
              <a:t>Díky úspěchu </a:t>
            </a:r>
            <a:r>
              <a:rPr lang="cs-CZ" dirty="0" err="1" smtClean="0"/>
              <a:t>Typewriteru</a:t>
            </a:r>
            <a:r>
              <a:rPr lang="cs-CZ" dirty="0" smtClean="0"/>
              <a:t> II převzaly toto rozložení další společnosti, které ho rozšířily do celého světa. Některé národy zavedly drobné úpravy. </a:t>
            </a:r>
            <a:r>
              <a:rPr lang="cs-CZ" b="1" dirty="0" smtClean="0">
                <a:effectLst>
                  <a:outerShdw blurRad="38100" dist="38100" dir="2700000" algn="tl">
                    <a:srgbClr val="000000">
                      <a:alpha val="43137"/>
                    </a:srgbClr>
                  </a:outerShdw>
                </a:effectLst>
              </a:rPr>
              <a:t>Česká klávesnice vychází z německých psacích strojů, které se do Čech začaly dovážet koncem 19. století. Ty měly přehozené klávesy Z a Y, protože Z se v němčině používá mnohem častěji než Y.</a:t>
            </a:r>
            <a:r>
              <a:rPr lang="cs-CZ" dirty="0" smtClean="0"/>
              <a:t> Jelikož se v té době v Čechách psalo hlavně německy, zcela přirozeně bylo toto rozložení převzato. Nejen v Německu, ale i u nás je z ergonomického hlediska výhodnější umístění Z na horní písmenné řadě.</a:t>
            </a:r>
          </a:p>
          <a:p>
            <a:r>
              <a:rPr lang="cs-CZ" dirty="0" smtClean="0"/>
              <a:t>Ve Francii to je ještě komplikovanější. Používá se tam rozložení QWERTY, ale přehozením Q a W s písmeny A </a:t>
            </a:r>
            <a:r>
              <a:rPr lang="cs-CZ" dirty="0" err="1" smtClean="0"/>
              <a:t>a</a:t>
            </a:r>
            <a:r>
              <a:rPr lang="cs-CZ" dirty="0" smtClean="0"/>
              <a:t> Z se došlo ke klávesnici AZERTY. Podobných změn a úprav existuje ještě víc.</a:t>
            </a:r>
            <a:endParaRPr lang="cs-CZ" dirty="0"/>
          </a:p>
        </p:txBody>
      </p:sp>
    </p:spTree>
    <p:extLst>
      <p:ext uri="{BB962C8B-B14F-4D97-AF65-F5344CB8AC3E}">
        <p14:creationId xmlns:p14="http://schemas.microsoft.com/office/powerpoint/2010/main" val="146275075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ŠICÍ STROJ</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fontScale="92500"/>
          </a:bodyPr>
          <a:lstStyle/>
          <a:p>
            <a:r>
              <a:rPr lang="cs-CZ" sz="3600" dirty="0" smtClean="0"/>
              <a:t>Šicí stroj je textilní stroj určený ke spojování látek nebo jiných materiálů pomocí nití. Šicí stroje byly vynalezeny za první průmyslové revoluce aby se snížil podíl ručního šití v textilních manufakturách. </a:t>
            </a:r>
            <a:r>
              <a:rPr lang="cs-CZ" sz="3600" b="1" u="sng" dirty="0" smtClean="0">
                <a:effectLst>
                  <a:outerShdw blurRad="38100" dist="38100" dir="2700000" algn="tl">
                    <a:srgbClr val="000000">
                      <a:alpha val="43137"/>
                    </a:srgbClr>
                  </a:outerShdw>
                </a:effectLst>
              </a:rPr>
              <a:t>Od svého zavedení v polovině 19. století zvýšil šicí stroj dramaticky efektivnost a produktivitu oděvního průmyslu.</a:t>
            </a:r>
            <a:endParaRPr lang="cs-CZ" sz="3600" b="1" u="sng"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6972257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4791" y="0"/>
            <a:ext cx="7974418"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228556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HISTORIE</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fontScale="85000" lnSpcReduction="20000"/>
          </a:bodyPr>
          <a:lstStyle/>
          <a:p>
            <a:r>
              <a:rPr lang="cs-CZ" dirty="0" smtClean="0"/>
              <a:t>Potřeba mechanizace šití vznikla zejména v souvislosti se vznikem masových armád počátkem 19. století. </a:t>
            </a:r>
            <a:r>
              <a:rPr lang="cs-CZ" b="1" dirty="0" smtClean="0">
                <a:effectLst>
                  <a:outerShdw blurRad="38100" dist="38100" dir="2700000" algn="tl">
                    <a:srgbClr val="000000">
                      <a:alpha val="43137"/>
                    </a:srgbClr>
                  </a:outerShdw>
                </a:effectLst>
              </a:rPr>
              <a:t>První návrh šicího stroje si dal patentovat </a:t>
            </a:r>
            <a:r>
              <a:rPr lang="cs-CZ" b="1" u="sng" dirty="0" smtClean="0">
                <a:effectLst>
                  <a:outerShdw blurRad="38100" dist="38100" dir="2700000" algn="tl">
                    <a:srgbClr val="000000">
                      <a:alpha val="43137"/>
                    </a:srgbClr>
                  </a:outerShdw>
                </a:effectLst>
              </a:rPr>
              <a:t>Angličan Thomas Saint roku 1790</a:t>
            </a:r>
            <a:r>
              <a:rPr lang="cs-CZ" b="1" dirty="0" smtClean="0">
                <a:effectLst>
                  <a:outerShdw blurRad="38100" dist="38100" dir="2700000" algn="tl">
                    <a:srgbClr val="000000">
                      <a:alpha val="43137"/>
                    </a:srgbClr>
                  </a:outerShdw>
                </a:effectLst>
              </a:rPr>
              <a:t>, jeho návrh však nebyl nikdy realizován. Roku </a:t>
            </a:r>
            <a:r>
              <a:rPr lang="cs-CZ" b="1" u="sng" dirty="0" smtClean="0">
                <a:effectLst>
                  <a:outerShdw blurRad="38100" dist="38100" dir="2700000" algn="tl">
                    <a:srgbClr val="000000">
                      <a:alpha val="43137"/>
                    </a:srgbClr>
                  </a:outerShdw>
                </a:effectLst>
              </a:rPr>
              <a:t>1814</a:t>
            </a:r>
            <a:r>
              <a:rPr lang="cs-CZ" b="1" dirty="0" smtClean="0">
                <a:effectLst>
                  <a:outerShdw blurRad="38100" dist="38100" dir="2700000" algn="tl">
                    <a:srgbClr val="000000">
                      <a:alpha val="43137"/>
                    </a:srgbClr>
                  </a:outerShdw>
                </a:effectLst>
              </a:rPr>
              <a:t> představil první fungující model stroje s řetízkovým stehem a jedinou nití </a:t>
            </a:r>
            <a:r>
              <a:rPr lang="cs-CZ" b="1" u="sng" dirty="0" smtClean="0">
                <a:effectLst>
                  <a:outerShdw blurRad="38100" dist="38100" dir="2700000" algn="tl">
                    <a:srgbClr val="000000">
                      <a:alpha val="43137"/>
                    </a:srgbClr>
                  </a:outerShdw>
                </a:effectLst>
              </a:rPr>
              <a:t>rakouský vynálezce Josef </a:t>
            </a:r>
            <a:r>
              <a:rPr lang="cs-CZ" b="1" u="sng" dirty="0" err="1" smtClean="0">
                <a:effectLst>
                  <a:outerShdw blurRad="38100" dist="38100" dir="2700000" algn="tl">
                    <a:srgbClr val="000000">
                      <a:alpha val="43137"/>
                    </a:srgbClr>
                  </a:outerShdw>
                </a:effectLst>
              </a:rPr>
              <a:t>Madersperger</a:t>
            </a:r>
            <a:r>
              <a:rPr lang="cs-CZ" dirty="0" smtClean="0"/>
              <a:t>. Ani zdokonalený stroj z roku 1839 však neměl úspěch. </a:t>
            </a:r>
            <a:r>
              <a:rPr lang="cs-CZ" b="1" u="sng" dirty="0" smtClean="0">
                <a:effectLst>
                  <a:outerShdw blurRad="38100" dist="38100" dir="2700000" algn="tl">
                    <a:srgbClr val="000000">
                      <a:alpha val="43137"/>
                    </a:srgbClr>
                  </a:outerShdw>
                </a:effectLst>
              </a:rPr>
              <a:t>Roku 1830 postavil fungující stroj s řetízkovým stehem francouzský krejčí </a:t>
            </a:r>
            <a:r>
              <a:rPr lang="cs-CZ" b="1" u="sng" dirty="0" err="1" smtClean="0">
                <a:effectLst>
                  <a:outerShdw blurRad="38100" dist="38100" dir="2700000" algn="tl">
                    <a:srgbClr val="000000">
                      <a:alpha val="43137"/>
                    </a:srgbClr>
                  </a:outerShdw>
                </a:effectLst>
              </a:rPr>
              <a:t>Barthélémy</a:t>
            </a:r>
            <a:r>
              <a:rPr lang="cs-CZ" b="1" u="sng" dirty="0" smtClean="0">
                <a:effectLst>
                  <a:outerShdw blurRad="38100" dist="38100" dir="2700000" algn="tl">
                    <a:srgbClr val="000000">
                      <a:alpha val="43137"/>
                    </a:srgbClr>
                  </a:outerShdw>
                </a:effectLst>
              </a:rPr>
              <a:t> </a:t>
            </a:r>
            <a:r>
              <a:rPr lang="cs-CZ" b="1" u="sng" dirty="0" err="1" smtClean="0">
                <a:effectLst>
                  <a:outerShdw blurRad="38100" dist="38100" dir="2700000" algn="tl">
                    <a:srgbClr val="000000">
                      <a:alpha val="43137"/>
                    </a:srgbClr>
                  </a:outerShdw>
                </a:effectLst>
              </a:rPr>
              <a:t>Thimmonier</a:t>
            </a:r>
            <a:r>
              <a:rPr lang="cs-CZ" dirty="0" smtClean="0"/>
              <a:t>, který vybudoval manufakturu s 80 stroji, jež však řemeslníci nakonec zničili, protože se obávali o práci.</a:t>
            </a:r>
            <a:endParaRPr lang="cs-CZ" dirty="0"/>
          </a:p>
        </p:txBody>
      </p:sp>
    </p:spTree>
    <p:extLst>
      <p:ext uri="{BB962C8B-B14F-4D97-AF65-F5344CB8AC3E}">
        <p14:creationId xmlns:p14="http://schemas.microsoft.com/office/powerpoint/2010/main" val="8586655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8690" y="0"/>
            <a:ext cx="724662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5358412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6264696"/>
          </a:xfrm>
        </p:spPr>
        <p:txBody>
          <a:bodyPr>
            <a:normAutofit fontScale="85000" lnSpcReduction="20000"/>
          </a:bodyPr>
          <a:lstStyle/>
          <a:p>
            <a:r>
              <a:rPr lang="cs-CZ" b="1" dirty="0" smtClean="0">
                <a:effectLst>
                  <a:outerShdw blurRad="38100" dist="38100" dir="2700000" algn="tl">
                    <a:srgbClr val="000000">
                      <a:alpha val="43137"/>
                    </a:srgbClr>
                  </a:outerShdw>
                </a:effectLst>
              </a:rPr>
              <a:t>Šití vázaným stehem s dvojí nití, strojní jehlou (s očkem blízko hrotu) a člunkem vynalezl </a:t>
            </a:r>
            <a:r>
              <a:rPr lang="cs-CZ" b="1" u="sng" dirty="0" smtClean="0">
                <a:effectLst>
                  <a:outerShdw blurRad="38100" dist="38100" dir="2700000" algn="tl">
                    <a:srgbClr val="000000">
                      <a:alpha val="43137"/>
                    </a:srgbClr>
                  </a:outerShdw>
                </a:effectLst>
              </a:rPr>
              <a:t>Walter </a:t>
            </a:r>
            <a:r>
              <a:rPr lang="cs-CZ" b="1" u="sng" dirty="0" err="1" smtClean="0">
                <a:effectLst>
                  <a:outerShdw blurRad="38100" dist="38100" dir="2700000" algn="tl">
                    <a:srgbClr val="000000">
                      <a:alpha val="43137"/>
                    </a:srgbClr>
                  </a:outerShdw>
                </a:effectLst>
              </a:rPr>
              <a:t>Hunt</a:t>
            </a:r>
            <a:r>
              <a:rPr lang="cs-CZ" b="1" u="sng" dirty="0" smtClean="0">
                <a:effectLst>
                  <a:outerShdw blurRad="38100" dist="38100" dir="2700000" algn="tl">
                    <a:srgbClr val="000000">
                      <a:alpha val="43137"/>
                    </a:srgbClr>
                  </a:outerShdw>
                </a:effectLst>
              </a:rPr>
              <a:t> roku 1833</a:t>
            </a:r>
            <a:r>
              <a:rPr lang="cs-CZ" b="1" dirty="0" smtClean="0">
                <a:effectLst>
                  <a:outerShdw blurRad="38100" dist="38100" dir="2700000" algn="tl">
                    <a:srgbClr val="000000">
                      <a:alpha val="43137"/>
                    </a:srgbClr>
                  </a:outerShdw>
                </a:effectLst>
              </a:rPr>
              <a:t>. Použitelný stroj na stejném principu zkonstruoval </a:t>
            </a:r>
            <a:r>
              <a:rPr lang="cs-CZ" b="1" u="sng" dirty="0" smtClean="0">
                <a:effectLst>
                  <a:outerShdw blurRad="38100" dist="38100" dir="2700000" algn="tl">
                    <a:srgbClr val="000000">
                      <a:alpha val="43137"/>
                    </a:srgbClr>
                  </a:outerShdw>
                </a:effectLst>
              </a:rPr>
              <a:t>Američan Elias </a:t>
            </a:r>
            <a:r>
              <a:rPr lang="cs-CZ" b="1" u="sng" dirty="0" err="1" smtClean="0">
                <a:effectLst>
                  <a:outerShdw blurRad="38100" dist="38100" dir="2700000" algn="tl">
                    <a:srgbClr val="000000">
                      <a:alpha val="43137"/>
                    </a:srgbClr>
                  </a:outerShdw>
                </a:effectLst>
              </a:rPr>
              <a:t>Howe</a:t>
            </a:r>
            <a:r>
              <a:rPr lang="cs-CZ" b="1" u="sng" dirty="0" smtClean="0">
                <a:effectLst>
                  <a:outerShdw blurRad="38100" dist="38100" dir="2700000" algn="tl">
                    <a:srgbClr val="000000">
                      <a:alpha val="43137"/>
                    </a:srgbClr>
                  </a:outerShdw>
                </a:effectLst>
              </a:rPr>
              <a:t> roku 1845</a:t>
            </a:r>
            <a:r>
              <a:rPr lang="cs-CZ" b="1" dirty="0" smtClean="0">
                <a:effectLst>
                  <a:outerShdw blurRad="38100" dist="38100" dir="2700000" algn="tl">
                    <a:srgbClr val="000000">
                      <a:alpha val="43137"/>
                    </a:srgbClr>
                  </a:outerShdw>
                </a:effectLst>
              </a:rPr>
              <a:t>, který jehlu opatřil drážkou. </a:t>
            </a:r>
            <a:r>
              <a:rPr lang="cs-CZ" b="1" u="sng" dirty="0" smtClean="0">
                <a:effectLst>
                  <a:outerShdw blurRad="38100" dist="38100" dir="2700000" algn="tl">
                    <a:srgbClr val="000000">
                      <a:alpha val="43137"/>
                    </a:srgbClr>
                  </a:outerShdw>
                </a:effectLst>
              </a:rPr>
              <a:t>Inženýr Isaac </a:t>
            </a:r>
            <a:r>
              <a:rPr lang="cs-CZ" b="1" u="sng" dirty="0" err="1" smtClean="0">
                <a:effectLst>
                  <a:outerShdw blurRad="38100" dist="38100" dir="2700000" algn="tl">
                    <a:srgbClr val="000000">
                      <a:alpha val="43137"/>
                    </a:srgbClr>
                  </a:outerShdw>
                </a:effectLst>
              </a:rPr>
              <a:t>Merrit</a:t>
            </a:r>
            <a:r>
              <a:rPr lang="cs-CZ" b="1" u="sng" dirty="0" smtClean="0">
                <a:effectLst>
                  <a:outerShdw blurRad="38100" dist="38100" dir="2700000" algn="tl">
                    <a:srgbClr val="000000">
                      <a:alpha val="43137"/>
                    </a:srgbClr>
                  </a:outerShdw>
                </a:effectLst>
              </a:rPr>
              <a:t> Singer člunkový stroj zjednodušil, opatřil patkou, napínáním niti a pedálem. Zároveň zavedl leasingový prodej strojů a měl s nimi velký úspěch</a:t>
            </a:r>
            <a:r>
              <a:rPr lang="cs-CZ" dirty="0" smtClean="0"/>
              <a:t>, i když prohrál proces s </a:t>
            </a:r>
            <a:r>
              <a:rPr lang="cs-CZ" dirty="0" err="1" smtClean="0"/>
              <a:t>Howem</a:t>
            </a:r>
            <a:r>
              <a:rPr lang="cs-CZ" dirty="0" smtClean="0"/>
              <a:t> a musel mu zaplatit velké odškodné. Značka Singer pak po celém světě znamenala totéž co šicí stroj. Wilson a </a:t>
            </a:r>
            <a:r>
              <a:rPr lang="cs-CZ" dirty="0" err="1" smtClean="0"/>
              <a:t>Wheeler</a:t>
            </a:r>
            <a:r>
              <a:rPr lang="cs-CZ" dirty="0" smtClean="0"/>
              <a:t> vynalezli rotační člunek a podavač látky s vratným pohybem. Roku 1856 se čtyři největší americké firmy dohodly na patentech a všichni další výrobci jim museli platit licenční poplatky. </a:t>
            </a:r>
            <a:r>
              <a:rPr lang="cs-CZ" b="1" u="sng" dirty="0" smtClean="0">
                <a:effectLst>
                  <a:outerShdw blurRad="38100" dist="38100" dir="2700000" algn="tl">
                    <a:srgbClr val="000000">
                      <a:alpha val="43137"/>
                    </a:srgbClr>
                  </a:outerShdw>
                </a:effectLst>
              </a:rPr>
              <a:t>Roku 1877 patentoval Joseph </a:t>
            </a:r>
            <a:r>
              <a:rPr lang="cs-CZ" b="1" u="sng" dirty="0" err="1" smtClean="0">
                <a:effectLst>
                  <a:outerShdw blurRad="38100" dist="38100" dir="2700000" algn="tl">
                    <a:srgbClr val="000000">
                      <a:alpha val="43137"/>
                    </a:srgbClr>
                  </a:outerShdw>
                </a:effectLst>
              </a:rPr>
              <a:t>Merrow</a:t>
            </a:r>
            <a:r>
              <a:rPr lang="cs-CZ" b="1" u="sng" dirty="0" smtClean="0">
                <a:effectLst>
                  <a:outerShdw blurRad="38100" dist="38100" dir="2700000" algn="tl">
                    <a:srgbClr val="000000">
                      <a:alpha val="43137"/>
                    </a:srgbClr>
                  </a:outerShdw>
                </a:effectLst>
              </a:rPr>
              <a:t> první obšívací stroj (</a:t>
            </a:r>
            <a:r>
              <a:rPr lang="cs-CZ" b="1" u="sng" dirty="0" err="1" smtClean="0">
                <a:effectLst>
                  <a:outerShdw blurRad="38100" dist="38100" dir="2700000" algn="tl">
                    <a:srgbClr val="000000">
                      <a:alpha val="43137"/>
                    </a:srgbClr>
                  </a:outerShdw>
                </a:effectLst>
              </a:rPr>
              <a:t>overlock</a:t>
            </a:r>
            <a:r>
              <a:rPr lang="cs-CZ" b="1" u="sng" dirty="0" smtClean="0">
                <a:effectLst>
                  <a:outerShdw blurRad="38100" dist="38100" dir="2700000" algn="tl">
                    <a:srgbClr val="000000">
                      <a:alpha val="43137"/>
                    </a:srgbClr>
                  </a:outerShdw>
                </a:effectLst>
              </a:rPr>
              <a:t>) a roku 1889 uvedl Singer na trh stroj s elektrickým pohonem.</a:t>
            </a:r>
            <a:endParaRPr lang="cs-CZ" b="1" u="sng"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17909906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8777299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ROZHLAS – RÁDIO </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lnSpcReduction="10000"/>
          </a:bodyPr>
          <a:lstStyle/>
          <a:p>
            <a:r>
              <a:rPr lang="cs-CZ" b="1" dirty="0" smtClean="0">
                <a:effectLst>
                  <a:outerShdw blurRad="38100" dist="38100" dir="2700000" algn="tl">
                    <a:srgbClr val="000000">
                      <a:alpha val="43137"/>
                    </a:srgbClr>
                  </a:outerShdw>
                </a:effectLst>
              </a:rPr>
              <a:t>Rozhlas je telekomunikační zařízení pro jednosměrný přenos zvuku na dálku. </a:t>
            </a:r>
            <a:r>
              <a:rPr lang="cs-CZ" dirty="0" smtClean="0"/>
              <a:t>Cizím slovem, které už ale v češtině značně zdomácnělo, se také rozhlas označuje výrazem rádio. Obvykle jako přenosové médium slouží vysokofrekvenční elektromagnetické (radiové) vlny, ale používají se i metalické linky (rozhlas po drátě, místní rozhlas) a v poslední době se rozhlas šíří i pomocí internetu a vysíláním ze satelitních družic.</a:t>
            </a:r>
            <a:endParaRPr lang="cs-CZ" dirty="0"/>
          </a:p>
        </p:txBody>
      </p:sp>
    </p:spTree>
    <p:extLst>
      <p:ext uri="{BB962C8B-B14F-4D97-AF65-F5344CB8AC3E}">
        <p14:creationId xmlns:p14="http://schemas.microsoft.com/office/powerpoint/2010/main" val="120647015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1"/>
            <a:ext cx="6921083"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7425812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u="sng" dirty="0" smtClean="0">
                <a:effectLst>
                  <a:outerShdw blurRad="38100" dist="38100" dir="2700000" algn="tl">
                    <a:srgbClr val="000000">
                      <a:alpha val="43137"/>
                    </a:srgbClr>
                  </a:outerShdw>
                </a:effectLst>
              </a:rPr>
              <a:t>HISTORIE ROZHLASOVÉ TECHNOLOGIE</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457200" y="1600200"/>
            <a:ext cx="8229600" cy="4853136"/>
          </a:xfrm>
        </p:spPr>
        <p:txBody>
          <a:bodyPr>
            <a:noAutofit/>
          </a:bodyPr>
          <a:lstStyle/>
          <a:p>
            <a:r>
              <a:rPr lang="cs-CZ" sz="1800" b="1" dirty="0" smtClean="0">
                <a:effectLst>
                  <a:outerShdw blurRad="38100" dist="38100" dir="2700000" algn="tl">
                    <a:srgbClr val="000000">
                      <a:alpha val="43137"/>
                    </a:srgbClr>
                  </a:outerShdw>
                </a:effectLst>
              </a:rPr>
              <a:t>1873 - </a:t>
            </a:r>
            <a:r>
              <a:rPr lang="cs-CZ" sz="1800" b="1" u="sng" dirty="0" smtClean="0">
                <a:effectLst>
                  <a:outerShdw blurRad="38100" dist="38100" dir="2700000" algn="tl">
                    <a:srgbClr val="000000">
                      <a:alpha val="43137"/>
                    </a:srgbClr>
                  </a:outerShdw>
                </a:effectLst>
              </a:rPr>
              <a:t>James </a:t>
            </a:r>
            <a:r>
              <a:rPr lang="cs-CZ" sz="1800" b="1" u="sng" dirty="0" err="1" smtClean="0">
                <a:effectLst>
                  <a:outerShdw blurRad="38100" dist="38100" dir="2700000" algn="tl">
                    <a:srgbClr val="000000">
                      <a:alpha val="43137"/>
                    </a:srgbClr>
                  </a:outerShdw>
                </a:effectLst>
              </a:rPr>
              <a:t>Clerk</a:t>
            </a:r>
            <a:r>
              <a:rPr lang="cs-CZ" sz="1800" b="1" u="sng" dirty="0" smtClean="0">
                <a:effectLst>
                  <a:outerShdw blurRad="38100" dist="38100" dir="2700000" algn="tl">
                    <a:srgbClr val="000000">
                      <a:alpha val="43137"/>
                    </a:srgbClr>
                  </a:outerShdw>
                </a:effectLst>
              </a:rPr>
              <a:t> Maxwell </a:t>
            </a:r>
            <a:r>
              <a:rPr lang="cs-CZ" sz="1800" b="1" dirty="0" smtClean="0">
                <a:effectLst>
                  <a:outerShdw blurRad="38100" dist="38100" dir="2700000" algn="tl">
                    <a:srgbClr val="000000">
                      <a:alpha val="43137"/>
                    </a:srgbClr>
                  </a:outerShdw>
                </a:effectLst>
              </a:rPr>
              <a:t>matematicky popsal princip šíření elektromagnetických vln</a:t>
            </a:r>
          </a:p>
          <a:p>
            <a:r>
              <a:rPr lang="cs-CZ" sz="1800" b="1" dirty="0" smtClean="0">
                <a:effectLst>
                  <a:outerShdw blurRad="38100" dist="38100" dir="2700000" algn="tl">
                    <a:srgbClr val="000000">
                      <a:alpha val="43137"/>
                    </a:srgbClr>
                  </a:outerShdw>
                </a:effectLst>
              </a:rPr>
              <a:t>1876 - </a:t>
            </a:r>
            <a:r>
              <a:rPr lang="cs-CZ" sz="1800" b="1" u="sng" dirty="0" smtClean="0">
                <a:effectLst>
                  <a:outerShdw blurRad="38100" dist="38100" dir="2700000" algn="tl">
                    <a:srgbClr val="000000">
                      <a:alpha val="43137"/>
                    </a:srgbClr>
                  </a:outerShdw>
                </a:effectLst>
              </a:rPr>
              <a:t>Heinrich Rudolf Hertz</a:t>
            </a:r>
            <a:r>
              <a:rPr lang="cs-CZ" sz="1800" b="1" dirty="0" smtClean="0">
                <a:effectLst>
                  <a:outerShdw blurRad="38100" dist="38100" dir="2700000" algn="tl">
                    <a:srgbClr val="000000">
                      <a:alpha val="43137"/>
                    </a:srgbClr>
                  </a:outerShdw>
                </a:effectLst>
              </a:rPr>
              <a:t> poprvé experimentálně prokázal existenci těchto vln a zkonstruoval předchůdce dnešní dipólové antény</a:t>
            </a:r>
          </a:p>
          <a:p>
            <a:r>
              <a:rPr lang="cs-CZ" sz="1800" b="1" dirty="0" smtClean="0">
                <a:effectLst>
                  <a:outerShdw blurRad="38100" dist="38100" dir="2700000" algn="tl">
                    <a:srgbClr val="000000">
                      <a:alpha val="43137"/>
                    </a:srgbClr>
                  </a:outerShdw>
                </a:effectLst>
              </a:rPr>
              <a:t>1893 - </a:t>
            </a:r>
            <a:r>
              <a:rPr lang="cs-CZ" sz="1800" b="1" u="sng" dirty="0" smtClean="0">
                <a:effectLst>
                  <a:outerShdw blurRad="38100" dist="38100" dir="2700000" algn="tl">
                    <a:srgbClr val="000000">
                      <a:alpha val="43137"/>
                    </a:srgbClr>
                  </a:outerShdw>
                </a:effectLst>
              </a:rPr>
              <a:t>Nikola Tesla</a:t>
            </a:r>
            <a:r>
              <a:rPr lang="cs-CZ" sz="1800" b="1" dirty="0" smtClean="0">
                <a:effectLst>
                  <a:outerShdw blurRad="38100" dist="38100" dir="2700000" algn="tl">
                    <a:srgbClr val="000000">
                      <a:alpha val="43137"/>
                    </a:srgbClr>
                  </a:outerShdw>
                </a:effectLst>
              </a:rPr>
              <a:t> předvádí první veřejnou demonstraci rádia a radiového spojení</a:t>
            </a:r>
          </a:p>
          <a:p>
            <a:r>
              <a:rPr lang="cs-CZ" sz="1800" b="1" dirty="0" smtClean="0">
                <a:effectLst>
                  <a:outerShdw blurRad="38100" dist="38100" dir="2700000" algn="tl">
                    <a:srgbClr val="000000">
                      <a:alpha val="43137"/>
                    </a:srgbClr>
                  </a:outerShdw>
                </a:effectLst>
              </a:rPr>
              <a:t>1895 - </a:t>
            </a:r>
            <a:r>
              <a:rPr lang="cs-CZ" sz="1800" b="1" u="sng" dirty="0" smtClean="0">
                <a:effectLst>
                  <a:outerShdw blurRad="38100" dist="38100" dir="2700000" algn="tl">
                    <a:srgbClr val="000000">
                      <a:alpha val="43137"/>
                    </a:srgbClr>
                  </a:outerShdw>
                </a:effectLst>
              </a:rPr>
              <a:t>Alexander </a:t>
            </a:r>
            <a:r>
              <a:rPr lang="cs-CZ" sz="1800" b="1" u="sng" dirty="0" err="1" smtClean="0">
                <a:effectLst>
                  <a:outerShdw blurRad="38100" dist="38100" dir="2700000" algn="tl">
                    <a:srgbClr val="000000">
                      <a:alpha val="43137"/>
                    </a:srgbClr>
                  </a:outerShdw>
                </a:effectLst>
              </a:rPr>
              <a:t>Štěpanovič</a:t>
            </a:r>
            <a:r>
              <a:rPr lang="cs-CZ" sz="1800" b="1" u="sng" dirty="0" smtClean="0">
                <a:effectLst>
                  <a:outerShdw blurRad="38100" dist="38100" dir="2700000" algn="tl">
                    <a:srgbClr val="000000">
                      <a:alpha val="43137"/>
                    </a:srgbClr>
                  </a:outerShdw>
                </a:effectLst>
              </a:rPr>
              <a:t> </a:t>
            </a:r>
            <a:r>
              <a:rPr lang="cs-CZ" sz="1800" b="1" u="sng" dirty="0" err="1" smtClean="0">
                <a:effectLst>
                  <a:outerShdw blurRad="38100" dist="38100" dir="2700000" algn="tl">
                    <a:srgbClr val="000000">
                      <a:alpha val="43137"/>
                    </a:srgbClr>
                  </a:outerShdw>
                </a:effectLst>
              </a:rPr>
              <a:t>Popov</a:t>
            </a:r>
            <a:r>
              <a:rPr lang="cs-CZ" sz="1800" b="1" u="sng" dirty="0" smtClean="0">
                <a:effectLst>
                  <a:outerShdw blurRad="38100" dist="38100" dir="2700000" algn="tl">
                    <a:srgbClr val="000000">
                      <a:alpha val="43137"/>
                    </a:srgbClr>
                  </a:outerShdw>
                </a:effectLst>
              </a:rPr>
              <a:t> </a:t>
            </a:r>
            <a:r>
              <a:rPr lang="cs-CZ" sz="1800" b="1" dirty="0" smtClean="0">
                <a:effectLst>
                  <a:outerShdw blurRad="38100" dist="38100" dir="2700000" algn="tl">
                    <a:srgbClr val="000000">
                      <a:alpha val="43137"/>
                    </a:srgbClr>
                  </a:outerShdw>
                </a:effectLst>
              </a:rPr>
              <a:t>zkonstruoval první bezdrátovou telegrafickou stanici za využití hromosvodu coby antény</a:t>
            </a:r>
          </a:p>
          <a:p>
            <a:r>
              <a:rPr lang="cs-CZ" sz="1800" b="1" dirty="0" smtClean="0">
                <a:effectLst>
                  <a:outerShdw blurRad="38100" dist="38100" dir="2700000" algn="tl">
                    <a:srgbClr val="000000">
                      <a:alpha val="43137"/>
                    </a:srgbClr>
                  </a:outerShdw>
                </a:effectLst>
              </a:rPr>
              <a:t>1896 - </a:t>
            </a:r>
            <a:r>
              <a:rPr lang="cs-CZ" sz="1800" b="1" u="sng" dirty="0" err="1" smtClean="0">
                <a:effectLst>
                  <a:outerShdw blurRad="38100" dist="38100" dir="2700000" algn="tl">
                    <a:srgbClr val="000000">
                      <a:alpha val="43137"/>
                    </a:srgbClr>
                  </a:outerShdw>
                </a:effectLst>
              </a:rPr>
              <a:t>Guglielmo</a:t>
            </a:r>
            <a:r>
              <a:rPr lang="cs-CZ" sz="1800" b="1" u="sng" dirty="0" smtClean="0">
                <a:effectLst>
                  <a:outerShdw blurRad="38100" dist="38100" dir="2700000" algn="tl">
                    <a:srgbClr val="000000">
                      <a:alpha val="43137"/>
                    </a:srgbClr>
                  </a:outerShdw>
                </a:effectLst>
              </a:rPr>
              <a:t> </a:t>
            </a:r>
            <a:r>
              <a:rPr lang="cs-CZ" sz="1800" b="1" u="sng" dirty="0" err="1" smtClean="0">
                <a:effectLst>
                  <a:outerShdw blurRad="38100" dist="38100" dir="2700000" algn="tl">
                    <a:srgbClr val="000000">
                      <a:alpha val="43137"/>
                    </a:srgbClr>
                  </a:outerShdw>
                </a:effectLst>
              </a:rPr>
              <a:t>Marchese</a:t>
            </a:r>
            <a:r>
              <a:rPr lang="cs-CZ" sz="1800" b="1" u="sng" dirty="0" smtClean="0">
                <a:effectLst>
                  <a:outerShdw blurRad="38100" dist="38100" dir="2700000" algn="tl">
                    <a:srgbClr val="000000">
                      <a:alpha val="43137"/>
                    </a:srgbClr>
                  </a:outerShdw>
                </a:effectLst>
              </a:rPr>
              <a:t> </a:t>
            </a:r>
            <a:r>
              <a:rPr lang="cs-CZ" sz="1800" b="1" u="sng" dirty="0" err="1" smtClean="0">
                <a:effectLst>
                  <a:outerShdw blurRad="38100" dist="38100" dir="2700000" algn="tl">
                    <a:srgbClr val="000000">
                      <a:alpha val="43137"/>
                    </a:srgbClr>
                  </a:outerShdw>
                </a:effectLst>
              </a:rPr>
              <a:t>Marconi</a:t>
            </a:r>
            <a:r>
              <a:rPr lang="cs-CZ" sz="1800" b="1" dirty="0" smtClean="0">
                <a:effectLst>
                  <a:outerShdw blurRad="38100" dist="38100" dir="2700000" algn="tl">
                    <a:srgbClr val="000000">
                      <a:alpha val="43137"/>
                    </a:srgbClr>
                  </a:outerShdw>
                </a:effectLst>
              </a:rPr>
              <a:t> telegrafuje na vzdálenost přes tři kilometry za použití dodnes používaného </a:t>
            </a:r>
            <a:r>
              <a:rPr lang="cs-CZ" sz="1800" b="1" dirty="0" err="1" smtClean="0">
                <a:effectLst>
                  <a:outerShdw blurRad="38100" dist="38100" dir="2700000" algn="tl">
                    <a:srgbClr val="000000">
                      <a:alpha val="43137"/>
                    </a:srgbClr>
                  </a:outerShdw>
                </a:effectLst>
              </a:rPr>
              <a:t>čtvrtvlnného</a:t>
            </a:r>
            <a:r>
              <a:rPr lang="cs-CZ" sz="1800" b="1" dirty="0" smtClean="0">
                <a:effectLst>
                  <a:outerShdw blurRad="38100" dist="38100" dir="2700000" algn="tl">
                    <a:srgbClr val="000000">
                      <a:alpha val="43137"/>
                    </a:srgbClr>
                  </a:outerShdw>
                </a:effectLst>
              </a:rPr>
              <a:t> </a:t>
            </a:r>
            <a:r>
              <a:rPr lang="cs-CZ" sz="1800" b="1" dirty="0" err="1" smtClean="0">
                <a:effectLst>
                  <a:outerShdw blurRad="38100" dist="38100" dir="2700000" algn="tl">
                    <a:srgbClr val="000000">
                      <a:alpha val="43137"/>
                    </a:srgbClr>
                  </a:outerShdw>
                </a:effectLst>
              </a:rPr>
              <a:t>unipólu</a:t>
            </a:r>
            <a:r>
              <a:rPr lang="cs-CZ" sz="1800" b="1" dirty="0" smtClean="0">
                <a:effectLst>
                  <a:outerShdw blurRad="38100" dist="38100" dir="2700000" algn="tl">
                    <a:srgbClr val="000000">
                      <a:alpha val="43137"/>
                    </a:srgbClr>
                  </a:outerShdw>
                </a:effectLst>
              </a:rPr>
              <a:t> (využil uzemnění)</a:t>
            </a:r>
          </a:p>
          <a:p>
            <a:r>
              <a:rPr lang="cs-CZ" sz="1800" b="1" dirty="0" smtClean="0">
                <a:effectLst>
                  <a:outerShdw blurRad="38100" dist="38100" dir="2700000" algn="tl">
                    <a:srgbClr val="000000">
                      <a:alpha val="43137"/>
                    </a:srgbClr>
                  </a:outerShdw>
                </a:effectLst>
              </a:rPr>
              <a:t>1906 - </a:t>
            </a:r>
            <a:r>
              <a:rPr lang="cs-CZ" sz="1800" b="1" u="sng" dirty="0" smtClean="0">
                <a:effectLst>
                  <a:outerShdw blurRad="38100" dist="38100" dir="2700000" algn="tl">
                    <a:srgbClr val="000000">
                      <a:alpha val="43137"/>
                    </a:srgbClr>
                  </a:outerShdw>
                </a:effectLst>
              </a:rPr>
              <a:t>Valdemar </a:t>
            </a:r>
            <a:r>
              <a:rPr lang="cs-CZ" sz="1800" b="1" u="sng" dirty="0" err="1" smtClean="0">
                <a:effectLst>
                  <a:outerShdw blurRad="38100" dist="38100" dir="2700000" algn="tl">
                    <a:srgbClr val="000000">
                      <a:alpha val="43137"/>
                    </a:srgbClr>
                  </a:outerShdw>
                </a:effectLst>
              </a:rPr>
              <a:t>Poulsen</a:t>
            </a:r>
            <a:r>
              <a:rPr lang="cs-CZ" sz="1800" b="1" dirty="0" smtClean="0">
                <a:effectLst>
                  <a:outerShdw blurRad="38100" dist="38100" dir="2700000" algn="tl">
                    <a:srgbClr val="000000">
                      <a:alpha val="43137"/>
                    </a:srgbClr>
                  </a:outerShdw>
                </a:effectLst>
              </a:rPr>
              <a:t> vyvinul telegraf pomocí netlumených kmitů, který vysílal morseovku na určité frekvenci a byl již teoreticky schopen přenášet řeč</a:t>
            </a:r>
          </a:p>
          <a:p>
            <a:r>
              <a:rPr lang="cs-CZ" sz="1800" b="1" dirty="0" smtClean="0">
                <a:effectLst>
                  <a:outerShdw blurRad="38100" dist="38100" dir="2700000" algn="tl">
                    <a:srgbClr val="000000">
                      <a:alpha val="43137"/>
                    </a:srgbClr>
                  </a:outerShdw>
                </a:effectLst>
              </a:rPr>
              <a:t>1907 - </a:t>
            </a:r>
            <a:r>
              <a:rPr lang="cs-CZ" sz="1800" b="1" u="sng" dirty="0" err="1" smtClean="0">
                <a:effectLst>
                  <a:outerShdw blurRad="38100" dist="38100" dir="2700000" algn="tl">
                    <a:srgbClr val="000000">
                      <a:alpha val="43137"/>
                    </a:srgbClr>
                  </a:outerShdw>
                </a:effectLst>
              </a:rPr>
              <a:t>Quirino</a:t>
            </a:r>
            <a:r>
              <a:rPr lang="cs-CZ" sz="1800" b="1" u="sng" dirty="0" smtClean="0">
                <a:effectLst>
                  <a:outerShdw blurRad="38100" dist="38100" dir="2700000" algn="tl">
                    <a:srgbClr val="000000">
                      <a:alpha val="43137"/>
                    </a:srgbClr>
                  </a:outerShdw>
                </a:effectLst>
              </a:rPr>
              <a:t> </a:t>
            </a:r>
            <a:r>
              <a:rPr lang="cs-CZ" sz="1800" b="1" u="sng" dirty="0" err="1" smtClean="0">
                <a:effectLst>
                  <a:outerShdw blurRad="38100" dist="38100" dir="2700000" algn="tl">
                    <a:srgbClr val="000000">
                      <a:alpha val="43137"/>
                    </a:srgbClr>
                  </a:outerShdw>
                </a:effectLst>
              </a:rPr>
              <a:t>Majorana</a:t>
            </a:r>
            <a:r>
              <a:rPr lang="cs-CZ" sz="1800" b="1" dirty="0" smtClean="0">
                <a:effectLst>
                  <a:outerShdw blurRad="38100" dist="38100" dir="2700000" algn="tl">
                    <a:srgbClr val="000000">
                      <a:alpha val="43137"/>
                    </a:srgbClr>
                  </a:outerShdw>
                </a:effectLst>
              </a:rPr>
              <a:t> uskutečnil první „hovor“ (na vzdálenost 75km)</a:t>
            </a:r>
          </a:p>
          <a:p>
            <a:r>
              <a:rPr lang="cs-CZ" sz="1800" b="1" dirty="0" smtClean="0">
                <a:effectLst>
                  <a:outerShdw blurRad="38100" dist="38100" dir="2700000" algn="tl">
                    <a:srgbClr val="000000">
                      <a:alpha val="43137"/>
                    </a:srgbClr>
                  </a:outerShdw>
                </a:effectLst>
              </a:rPr>
              <a:t>1910 - </a:t>
            </a:r>
            <a:r>
              <a:rPr lang="cs-CZ" sz="1800" b="1" u="sng" dirty="0" smtClean="0">
                <a:effectLst>
                  <a:outerShdw blurRad="38100" dist="38100" dir="2700000" algn="tl">
                    <a:srgbClr val="000000">
                      <a:alpha val="43137"/>
                    </a:srgbClr>
                  </a:outerShdw>
                </a:effectLst>
              </a:rPr>
              <a:t>Lee de </a:t>
            </a:r>
            <a:r>
              <a:rPr lang="cs-CZ" sz="1800" b="1" u="sng" dirty="0" err="1" smtClean="0">
                <a:effectLst>
                  <a:outerShdw blurRad="38100" dist="38100" dir="2700000" algn="tl">
                    <a:srgbClr val="000000">
                      <a:alpha val="43137"/>
                    </a:srgbClr>
                  </a:outerShdw>
                </a:effectLst>
              </a:rPr>
              <a:t>Forest</a:t>
            </a:r>
            <a:r>
              <a:rPr lang="cs-CZ" sz="1800" b="1" u="sng" dirty="0" smtClean="0">
                <a:effectLst>
                  <a:outerShdw blurRad="38100" dist="38100" dir="2700000" algn="tl">
                    <a:srgbClr val="000000">
                      <a:alpha val="43137"/>
                    </a:srgbClr>
                  </a:outerShdw>
                </a:effectLst>
              </a:rPr>
              <a:t> </a:t>
            </a:r>
            <a:r>
              <a:rPr lang="cs-CZ" sz="1800" b="1" dirty="0" smtClean="0">
                <a:effectLst>
                  <a:outerShdw blurRad="38100" dist="38100" dir="2700000" algn="tl">
                    <a:srgbClr val="000000">
                      <a:alpha val="43137"/>
                    </a:srgbClr>
                  </a:outerShdw>
                </a:effectLst>
              </a:rPr>
              <a:t>snímá zvuk opery Carmen a přenáší jej rozhlasově</a:t>
            </a:r>
          </a:p>
          <a:p>
            <a:r>
              <a:rPr lang="cs-CZ" sz="1800" b="1" dirty="0" smtClean="0">
                <a:effectLst>
                  <a:outerShdw blurRad="38100" dist="38100" dir="2700000" algn="tl">
                    <a:srgbClr val="000000">
                      <a:alpha val="43137"/>
                    </a:srgbClr>
                  </a:outerShdw>
                </a:effectLst>
              </a:rPr>
              <a:t>20. a 30. léta - příchod elektronek, snadné zhotovení rozhlasového přijímače, tzv. krystalky, učinilo tuto technologii široce dostupnou</a:t>
            </a:r>
            <a:endParaRPr lang="cs-CZ" sz="18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0980030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56" y="-3657"/>
            <a:ext cx="9160056" cy="68638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9146970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u="sng" dirty="0" smtClean="0">
                <a:effectLst>
                  <a:outerShdw blurRad="38100" dist="38100" dir="2700000" algn="tl">
                    <a:srgbClr val="000000">
                      <a:alpha val="43137"/>
                    </a:srgbClr>
                  </a:outerShdw>
                </a:effectLst>
              </a:rPr>
              <a:t>HISTORIE ROZHLASOVÉHO VYSÍLÁNÍ VE SVĚTĚ</a:t>
            </a:r>
            <a:endParaRPr lang="cs-CZ" sz="3200"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lstStyle/>
          <a:p>
            <a:r>
              <a:rPr lang="cs-CZ" b="1" dirty="0" smtClean="0">
                <a:effectLst>
                  <a:outerShdw blurRad="38100" dist="38100" dir="2700000" algn="tl">
                    <a:srgbClr val="000000">
                      <a:alpha val="43137"/>
                    </a:srgbClr>
                  </a:outerShdw>
                </a:effectLst>
              </a:rPr>
              <a:t>1910 - první rozhlasový přenos z Metropolitní opery v New Yorku</a:t>
            </a:r>
          </a:p>
          <a:p>
            <a:r>
              <a:rPr lang="cs-CZ" b="1" dirty="0" smtClean="0">
                <a:effectLst>
                  <a:outerShdw blurRad="38100" dist="38100" dir="2700000" algn="tl">
                    <a:srgbClr val="000000">
                      <a:alpha val="43137"/>
                    </a:srgbClr>
                  </a:outerShdw>
                </a:effectLst>
              </a:rPr>
              <a:t>1920 - rozhlas vysílá výsledky amerických prezidentských voleb</a:t>
            </a:r>
          </a:p>
          <a:p>
            <a:r>
              <a:rPr lang="cs-CZ" b="1" dirty="0" smtClean="0">
                <a:effectLst>
                  <a:outerShdw blurRad="38100" dist="38100" dir="2700000" algn="tl">
                    <a:srgbClr val="000000">
                      <a:alpha val="43137"/>
                    </a:srgbClr>
                  </a:outerShdw>
                </a:effectLst>
              </a:rPr>
              <a:t>1922 - v Anglii zahájeno pravidelné rozhlasové vysílání BBC</a:t>
            </a:r>
          </a:p>
          <a:p>
            <a:r>
              <a:rPr lang="cs-CZ" b="1" dirty="0" smtClean="0">
                <a:effectLst>
                  <a:outerShdw blurRad="38100" dist="38100" dir="2700000" algn="tl">
                    <a:srgbClr val="000000">
                      <a:alpha val="43137"/>
                    </a:srgbClr>
                  </a:outerShdw>
                </a:effectLst>
              </a:rPr>
              <a:t>1923 - ve Kbelích dne 18. května začíná vysílat český rozhlas „</a:t>
            </a:r>
            <a:r>
              <a:rPr lang="cs-CZ" b="1" dirty="0" err="1" smtClean="0">
                <a:effectLst>
                  <a:outerShdw blurRad="38100" dist="38100" dir="2700000" algn="tl">
                    <a:srgbClr val="000000">
                      <a:alpha val="43137"/>
                    </a:srgbClr>
                  </a:outerShdw>
                </a:effectLst>
              </a:rPr>
              <a:t>Radiojournal</a:t>
            </a:r>
            <a:r>
              <a:rPr lang="cs-CZ" b="1" dirty="0" smtClean="0">
                <a:effectLst>
                  <a:outerShdw blurRad="38100" dist="38100" dir="2700000" algn="tl">
                    <a:srgbClr val="000000">
                      <a:alpha val="43137"/>
                    </a:srgbClr>
                  </a:outerShdw>
                </a:effectLst>
              </a:rPr>
              <a:t>“</a:t>
            </a:r>
            <a:endParaRPr lang="cs-CZ"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96997804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3704"/>
            <a:ext cx="9164635" cy="6165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6484754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GRAMOFON</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fontScale="77500" lnSpcReduction="20000"/>
          </a:bodyPr>
          <a:lstStyle/>
          <a:p>
            <a:r>
              <a:rPr lang="cs-CZ" b="1" dirty="0" smtClean="0">
                <a:effectLst>
                  <a:outerShdw blurRad="38100" dist="38100" dir="2700000" algn="tl">
                    <a:srgbClr val="000000">
                      <a:alpha val="43137"/>
                    </a:srgbClr>
                  </a:outerShdw>
                </a:effectLst>
              </a:rPr>
              <a:t>Gramofon je zařízení pro přehrávání gramofonových desek, nosičů s mechanickým analogovým záznamem zvuku. </a:t>
            </a:r>
            <a:r>
              <a:rPr lang="cs-CZ" dirty="0" smtClean="0"/>
              <a:t>Byl nejvýznamnějším přehrávačem masově šířených zvukových záznamů od počátku 20. století až do jeho 80. let.</a:t>
            </a:r>
          </a:p>
          <a:p>
            <a:r>
              <a:rPr lang="cs-CZ" b="1" dirty="0" smtClean="0">
                <a:effectLst>
                  <a:outerShdw blurRad="38100" dist="38100" dir="2700000" algn="tl">
                    <a:srgbClr val="000000">
                      <a:alpha val="43137"/>
                    </a:srgbClr>
                  </a:outerShdw>
                </a:effectLst>
              </a:rPr>
              <a:t>Gramofon se vyvinul ze dvou přístrojů: </a:t>
            </a:r>
            <a:r>
              <a:rPr lang="cs-CZ" b="1" u="sng" dirty="0" smtClean="0">
                <a:effectLst>
                  <a:outerShdw blurRad="38100" dist="38100" dir="2700000" algn="tl">
                    <a:srgbClr val="000000">
                      <a:alpha val="43137"/>
                    </a:srgbClr>
                  </a:outerShdw>
                </a:effectLst>
              </a:rPr>
              <a:t>hracích strojků se záznamem hudby na děrovaném kotouči</a:t>
            </a:r>
            <a:r>
              <a:rPr lang="cs-CZ" b="1" dirty="0" smtClean="0">
                <a:effectLst>
                  <a:outerShdw blurRad="38100" dist="38100" dir="2700000" algn="tl">
                    <a:srgbClr val="000000">
                      <a:alpha val="43137"/>
                    </a:srgbClr>
                  </a:outerShdw>
                </a:effectLst>
              </a:rPr>
              <a:t> a </a:t>
            </a:r>
            <a:r>
              <a:rPr lang="cs-CZ" b="1" u="sng" dirty="0" smtClean="0">
                <a:effectLst>
                  <a:outerShdw blurRad="38100" dist="38100" dir="2700000" algn="tl">
                    <a:srgbClr val="000000">
                      <a:alpha val="43137"/>
                    </a:srgbClr>
                  </a:outerShdw>
                </a:effectLst>
              </a:rPr>
              <a:t>fonografu zaznamenávajícího zvuk na váleček</a:t>
            </a:r>
            <a:r>
              <a:rPr lang="cs-CZ" b="1" dirty="0" smtClean="0">
                <a:effectLst>
                  <a:outerShdw blurRad="38100" dist="38100" dir="2700000" algn="tl">
                    <a:srgbClr val="000000">
                      <a:alpha val="43137"/>
                    </a:srgbClr>
                  </a:outerShdw>
                </a:effectLst>
              </a:rPr>
              <a:t>. </a:t>
            </a:r>
            <a:r>
              <a:rPr lang="cs-CZ" dirty="0" smtClean="0"/>
              <a:t>Jeho princip byl uveden už v Edisonově patentu na fonograf, podaném 19. února 1878. Edison se ale soustředil na vývoj fonografu, který považoval za technicky dokonalejší (na válci má pohyb po spirále stále stejnou rychlost, zatímco na desce se při konstantní úhlové rychlosti rychlost posuvu mění).</a:t>
            </a:r>
            <a:endParaRPr lang="cs-CZ" dirty="0"/>
          </a:p>
        </p:txBody>
      </p:sp>
    </p:spTree>
    <p:extLst>
      <p:ext uri="{BB962C8B-B14F-4D97-AF65-F5344CB8AC3E}">
        <p14:creationId xmlns:p14="http://schemas.microsoft.com/office/powerpoint/2010/main" val="40925773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479"/>
            <a:ext cx="5580112" cy="68665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2595988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6048672"/>
          </a:xfrm>
        </p:spPr>
        <p:txBody>
          <a:bodyPr>
            <a:normAutofit fontScale="92500" lnSpcReduction="20000"/>
          </a:bodyPr>
          <a:lstStyle/>
          <a:p>
            <a:r>
              <a:rPr lang="cs-CZ" dirty="0" smtClean="0"/>
              <a:t>Gramofon samotný vynalezl </a:t>
            </a:r>
            <a:r>
              <a:rPr lang="cs-CZ" b="1" u="sng" dirty="0" smtClean="0">
                <a:effectLst>
                  <a:outerShdw blurRad="38100" dist="38100" dir="2700000" algn="tl">
                    <a:srgbClr val="000000">
                      <a:alpha val="43137"/>
                    </a:srgbClr>
                  </a:outerShdw>
                </a:effectLst>
              </a:rPr>
              <a:t>Emile </a:t>
            </a:r>
            <a:r>
              <a:rPr lang="cs-CZ" b="1" u="sng" dirty="0" err="1" smtClean="0">
                <a:effectLst>
                  <a:outerShdw blurRad="38100" dist="38100" dir="2700000" algn="tl">
                    <a:srgbClr val="000000">
                      <a:alpha val="43137"/>
                    </a:srgbClr>
                  </a:outerShdw>
                </a:effectLst>
              </a:rPr>
              <a:t>Berliner</a:t>
            </a:r>
            <a:r>
              <a:rPr lang="cs-CZ" dirty="0" smtClean="0"/>
              <a:t>, který proti Edisonovu vynálezu navrhl použít namísto hloubkového záznamu záznam stranový a preferoval desky místo válců. </a:t>
            </a:r>
            <a:r>
              <a:rPr lang="cs-CZ" b="1" dirty="0" smtClean="0">
                <a:effectLst>
                  <a:outerShdw blurRad="38100" dist="38100" dir="2700000" algn="tl">
                    <a:srgbClr val="000000">
                      <a:alpha val="43137"/>
                    </a:srgbClr>
                  </a:outerShdw>
                </a:effectLst>
              </a:rPr>
              <a:t>Souboj mezi fonografem a gramofonem trval od 90. let 19. století až do 20. let 20. století, a byl ukončen zánikem Edisonovy továrny v roce 1929.</a:t>
            </a:r>
          </a:p>
          <a:p>
            <a:r>
              <a:rPr lang="cs-CZ" b="1" dirty="0" smtClean="0">
                <a:effectLst>
                  <a:outerShdw blurRad="38100" dist="38100" dir="2700000" algn="tl">
                    <a:srgbClr val="000000">
                      <a:alpha val="43137"/>
                    </a:srgbClr>
                  </a:outerShdw>
                </a:effectLst>
              </a:rPr>
              <a:t>Původní gramofony byly poháněny ručně natahovaným hodinovým mechanismem na pero a zvuk byl vytvářen mechanickým přenosem záznamu z drážky gramofonové desky na velkou ozvučnou membránu reproduktoru (tzv. gramofonová trouba).</a:t>
            </a:r>
            <a:r>
              <a:rPr lang="cs-CZ" dirty="0" smtClean="0"/>
              <a:t> S rozvojem elektrotechniky a po nástupu elektroniky byly gramofony postupně výrazně zdokonaleny o elektrický pohon a elektrické zesilování zvuku.</a:t>
            </a:r>
            <a:endParaRPr lang="cs-CZ" dirty="0"/>
          </a:p>
        </p:txBody>
      </p:sp>
    </p:spTree>
    <p:extLst>
      <p:ext uri="{BB962C8B-B14F-4D97-AF65-F5344CB8AC3E}">
        <p14:creationId xmlns:p14="http://schemas.microsoft.com/office/powerpoint/2010/main" val="46760795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32258"/>
            <a:ext cx="9187009" cy="68902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5541272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164038" cy="68853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64038" y="404664"/>
            <a:ext cx="3969617" cy="56166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413716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KINEMATOGRAF</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lnSpcReduction="10000"/>
          </a:bodyPr>
          <a:lstStyle/>
          <a:p>
            <a:r>
              <a:rPr lang="cs-CZ" dirty="0" smtClean="0"/>
              <a:t>Kinematograf je zastaralý výraz pro původní konstrukci prvních filmových promítaček. V přeneseném významu se také jednalo o původní název pro dnešní termín kino či biograf. V dnešní době se toto slovo používá jen velice zřídka, pokud ano tak jedině jakožto označení pro přenosné či pojízdné kino.</a:t>
            </a:r>
          </a:p>
          <a:p>
            <a:r>
              <a:rPr lang="cs-CZ" b="1" u="sng" dirty="0" smtClean="0">
                <a:effectLst>
                  <a:outerShdw blurRad="38100" dist="38100" dir="2700000" algn="tl">
                    <a:srgbClr val="000000">
                      <a:alpha val="43137"/>
                    </a:srgbClr>
                  </a:outerShdw>
                </a:effectLst>
              </a:rPr>
              <a:t>Kinematograf vynalezli Auguste a Louis </a:t>
            </a:r>
            <a:r>
              <a:rPr lang="cs-CZ" b="1" u="sng" dirty="0" err="1" smtClean="0">
                <a:effectLst>
                  <a:outerShdw blurRad="38100" dist="38100" dir="2700000" algn="tl">
                    <a:srgbClr val="000000">
                      <a:alpha val="43137"/>
                    </a:srgbClr>
                  </a:outerShdw>
                </a:effectLst>
              </a:rPr>
              <a:t>Lumièrové</a:t>
            </a:r>
            <a:r>
              <a:rPr lang="cs-CZ" b="1" u="sng" dirty="0" smtClean="0">
                <a:effectLst>
                  <a:outerShdw blurRad="38100" dist="38100" dir="2700000" algn="tl">
                    <a:srgbClr val="000000">
                      <a:alpha val="43137"/>
                    </a:srgbClr>
                  </a:outerShdw>
                </a:effectLst>
              </a:rPr>
              <a:t> roku 1895.</a:t>
            </a:r>
            <a:endParaRPr lang="cs-CZ" b="1" u="sng" dirty="0">
              <a:effectLst>
                <a:outerShdw blurRad="38100" dist="38100" dir="2700000" algn="tl">
                  <a:srgbClr val="000000">
                    <a:alpha val="43137"/>
                  </a:srgbClr>
                </a:outerShdw>
              </a:effectLst>
            </a:endParaRPr>
          </a:p>
        </p:txBody>
      </p:sp>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68760"/>
            <a:ext cx="9173695" cy="51678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95729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4578"/>
                                        </p:tgtEl>
                                        <p:attrNameLst>
                                          <p:attrName>style.visibility</p:attrName>
                                        </p:attrNameLst>
                                      </p:cBhvr>
                                      <p:to>
                                        <p:strVal val="visible"/>
                                      </p:to>
                                    </p:set>
                                    <p:animEffect transition="in" filter="barn(inVertical)">
                                      <p:cBhvr>
                                        <p:cTn id="7" dur="3000"/>
                                        <p:tgtEl>
                                          <p:spTgt spid="2457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xit" presetSubtype="21" fill="hold" nodeType="clickEffect">
                                  <p:stCondLst>
                                    <p:cond delay="0"/>
                                  </p:stCondLst>
                                  <p:childTnLst>
                                    <p:animEffect transition="out" filter="barn(inVertical)">
                                      <p:cBhvr>
                                        <p:cTn id="11" dur="3000"/>
                                        <p:tgtEl>
                                          <p:spTgt spid="24578"/>
                                        </p:tgtEl>
                                      </p:cBhvr>
                                    </p:animEffect>
                                    <p:set>
                                      <p:cBhvr>
                                        <p:cTn id="12" dur="1" fill="hold">
                                          <p:stCondLst>
                                            <p:cond delay="2999"/>
                                          </p:stCondLst>
                                        </p:cTn>
                                        <p:tgtEl>
                                          <p:spTgt spid="2457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4098727" cy="6858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3137" y="1268760"/>
            <a:ext cx="2722999" cy="38121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88210" y="0"/>
            <a:ext cx="345579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0448228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192688"/>
          </a:xfrm>
        </p:spPr>
        <p:txBody>
          <a:bodyPr>
            <a:normAutofit lnSpcReduction="10000"/>
          </a:bodyPr>
          <a:lstStyle/>
          <a:p>
            <a:r>
              <a:rPr lang="cs-CZ" dirty="0" smtClean="0"/>
              <a:t>O skutečném vynálezci filmu se mezi filmovými historiky vedou dlouhé spory. Faktem je, že </a:t>
            </a:r>
            <a:r>
              <a:rPr lang="cs-CZ" b="1" dirty="0" smtClean="0">
                <a:effectLst>
                  <a:outerShdw blurRad="38100" dist="38100" dir="2700000" algn="tl">
                    <a:srgbClr val="000000">
                      <a:alpha val="43137"/>
                    </a:srgbClr>
                  </a:outerShdw>
                </a:effectLst>
              </a:rPr>
              <a:t>bratři </a:t>
            </a:r>
            <a:r>
              <a:rPr lang="cs-CZ" b="1" dirty="0" err="1" smtClean="0">
                <a:effectLst>
                  <a:outerShdw blurRad="38100" dist="38100" dir="2700000" algn="tl">
                    <a:srgbClr val="000000">
                      <a:alpha val="43137"/>
                    </a:srgbClr>
                  </a:outerShdw>
                </a:effectLst>
              </a:rPr>
              <a:t>Lumiérovi</a:t>
            </a:r>
            <a:r>
              <a:rPr lang="cs-CZ" b="1" dirty="0" smtClean="0">
                <a:effectLst>
                  <a:outerShdw blurRad="38100" dist="38100" dir="2700000" algn="tl">
                    <a:srgbClr val="000000">
                      <a:alpha val="43137"/>
                    </a:srgbClr>
                  </a:outerShdw>
                </a:effectLst>
              </a:rPr>
              <a:t> by bez svých předchůdců nikdy nedokázali poskládat svůj </a:t>
            </a:r>
            <a:r>
              <a:rPr lang="cs-CZ" b="1" dirty="0" err="1" smtClean="0">
                <a:effectLst>
                  <a:outerShdw blurRad="38100" dist="38100" dir="2700000" algn="tl">
                    <a:srgbClr val="000000">
                      <a:alpha val="43137"/>
                    </a:srgbClr>
                  </a:outerShdw>
                </a:effectLst>
              </a:rPr>
              <a:t>cinématograph</a:t>
            </a:r>
            <a:r>
              <a:rPr lang="cs-CZ" b="1" dirty="0" smtClean="0">
                <a:effectLst>
                  <a:outerShdw blurRad="38100" dist="38100" dir="2700000" algn="tl">
                    <a:srgbClr val="000000">
                      <a:alpha val="43137"/>
                    </a:srgbClr>
                  </a:outerShdw>
                </a:effectLst>
              </a:rPr>
              <a:t> dohromady</a:t>
            </a:r>
            <a:r>
              <a:rPr lang="cs-CZ" dirty="0" smtClean="0"/>
              <a:t>. Už jen to, </a:t>
            </a:r>
            <a:r>
              <a:rPr lang="cs-CZ" u="sng" dirty="0" smtClean="0"/>
              <a:t>že šest let před nimi Thomas A. Edison vytvořil přístroj zvaný </a:t>
            </a:r>
            <a:r>
              <a:rPr lang="cs-CZ" u="sng" dirty="0" err="1" smtClean="0"/>
              <a:t>kinetoscope</a:t>
            </a:r>
            <a:r>
              <a:rPr lang="cs-CZ" u="sng" dirty="0" smtClean="0"/>
              <a:t>, což byla vlastně promítačka, ve které se již pohyboval 35mm filmový pás, určená ovšem pouze pro jednoho diváka</a:t>
            </a:r>
            <a:r>
              <a:rPr lang="cs-CZ" dirty="0" smtClean="0"/>
              <a:t>. </a:t>
            </a:r>
            <a:r>
              <a:rPr lang="cs-CZ" b="1" u="sng" dirty="0" err="1" smtClean="0">
                <a:effectLst>
                  <a:outerShdw blurRad="38100" dist="38100" dir="2700000" algn="tl">
                    <a:srgbClr val="000000">
                      <a:alpha val="43137"/>
                    </a:srgbClr>
                  </a:outerShdw>
                </a:effectLst>
              </a:rPr>
              <a:t>Lumiérovi</a:t>
            </a:r>
            <a:r>
              <a:rPr lang="cs-CZ" b="1" u="sng" dirty="0" smtClean="0">
                <a:effectLst>
                  <a:outerShdw blurRad="38100" dist="38100" dir="2700000" algn="tl">
                    <a:srgbClr val="000000">
                      <a:alpha val="43137"/>
                    </a:srgbClr>
                  </a:outerShdw>
                </a:effectLst>
              </a:rPr>
              <a:t> přišli ve správnou chvíli, posbírali poznatky svých předchůdců a 28. prosince 1895 promítli pohyblivé obrázky celému sálu v Grand Café v Paříži</a:t>
            </a:r>
            <a:r>
              <a:rPr lang="cs-CZ" dirty="0" smtClean="0"/>
              <a:t>.</a:t>
            </a:r>
            <a:endParaRPr lang="cs-CZ" dirty="0"/>
          </a:p>
        </p:txBody>
      </p:sp>
    </p:spTree>
    <p:extLst>
      <p:ext uri="{BB962C8B-B14F-4D97-AF65-F5344CB8AC3E}">
        <p14:creationId xmlns:p14="http://schemas.microsoft.com/office/powerpoint/2010/main" val="1451245436"/>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59" y="0"/>
            <a:ext cx="438678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8079540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Internetové zdroje pro obrázky:</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fontScale="47500" lnSpcReduction="20000"/>
          </a:bodyPr>
          <a:lstStyle/>
          <a:p>
            <a:r>
              <a:rPr lang="cs-CZ" dirty="0" smtClean="0"/>
              <a:t>http://www.neaktuality.cz/wp-content/uploads/edison-light-bulb1.jpg</a:t>
            </a:r>
          </a:p>
          <a:p>
            <a:r>
              <a:rPr lang="cs-CZ" dirty="0" smtClean="0"/>
              <a:t>http://www.profimedia.cz/fotografie/edisonovy-zarovky/profimedia-0090591717.jpg</a:t>
            </a:r>
          </a:p>
          <a:p>
            <a:r>
              <a:rPr lang="cs-CZ" dirty="0" smtClean="0"/>
              <a:t>http://img.magazin.libimseti.cz/img/img/7d3c43b39c33.jpg</a:t>
            </a:r>
          </a:p>
          <a:p>
            <a:r>
              <a:rPr lang="cs-CZ" dirty="0" smtClean="0"/>
              <a:t>http://upload.wikimedia.org/wikipedia/commons/a/a0/EdisonPhonograph.jpg</a:t>
            </a:r>
          </a:p>
          <a:p>
            <a:r>
              <a:rPr lang="cs-CZ" dirty="0" smtClean="0"/>
              <a:t>http://www.neaktuality.cz/wp-content/uploads/fonograf.png</a:t>
            </a:r>
          </a:p>
          <a:p>
            <a:r>
              <a:rPr lang="cs-CZ" dirty="0" smtClean="0"/>
              <a:t>http://www.converter.cz/fyzici/images/bell-telefon.png</a:t>
            </a:r>
          </a:p>
          <a:p>
            <a:r>
              <a:rPr lang="cs-CZ" dirty="0" smtClean="0"/>
              <a:t>http://www.uunhf.org/unitarian/famous/Alexander_Graham_Bell.jpg</a:t>
            </a:r>
          </a:p>
          <a:p>
            <a:r>
              <a:rPr lang="cs-CZ" dirty="0" smtClean="0"/>
              <a:t>http://www.paveldrabek.net/elektro/bell.jpg</a:t>
            </a:r>
          </a:p>
          <a:p>
            <a:r>
              <a:rPr lang="cs-CZ" dirty="0" smtClean="0"/>
              <a:t>http://www.antinovinky.cz/wp-content/uploads/2012/02/alexander-graham-bell.jpg</a:t>
            </a:r>
          </a:p>
          <a:p>
            <a:r>
              <a:rPr lang="cs-CZ" dirty="0" smtClean="0"/>
              <a:t>http://www.bottlebooks.com/InkCompanyHistory/inkimages/waterman1900.jpg</a:t>
            </a:r>
          </a:p>
          <a:p>
            <a:r>
              <a:rPr lang="cs-CZ" dirty="0" smtClean="0"/>
              <a:t>http://upload.wikimedia.org/wikipedia/en/9/94/Lewis_Edson_Waterman.jpg</a:t>
            </a:r>
          </a:p>
          <a:p>
            <a:r>
              <a:rPr lang="cs-CZ" dirty="0" smtClean="0"/>
              <a:t>http://perso.wanadoo.es/misplumas/ima/lewis.jpg</a:t>
            </a:r>
          </a:p>
          <a:p>
            <a:r>
              <a:rPr lang="cs-CZ" dirty="0" smtClean="0"/>
              <a:t>http://www.srandaweb.com/lukas/2010/duben/5110.jpg</a:t>
            </a:r>
          </a:p>
          <a:p>
            <a:r>
              <a:rPr lang="cs-CZ" dirty="0" smtClean="0"/>
              <a:t>http://i.iinfo.cz/urs/Typewriter-113801581973220.jpeg</a:t>
            </a:r>
          </a:p>
          <a:p>
            <a:r>
              <a:rPr lang="cs-CZ" dirty="0" smtClean="0"/>
              <a:t>http://www.srandaweb.com/lukas/2010/duben/5112.jpg</a:t>
            </a:r>
          </a:p>
          <a:p>
            <a:r>
              <a:rPr lang="cs-CZ" dirty="0" smtClean="0"/>
              <a:t>http://i.idnes.cz/12/062/cl6/REZ43c62a_IMG_0001.jpg</a:t>
            </a:r>
          </a:p>
          <a:p>
            <a:r>
              <a:rPr lang="cs-CZ" dirty="0" smtClean="0"/>
              <a:t>http://www.velvary.cz/images/muzeum/ex07/exponat-2007-04.jpg</a:t>
            </a:r>
          </a:p>
          <a:p>
            <a:r>
              <a:rPr lang="cs-CZ" dirty="0" smtClean="0"/>
              <a:t>http://www.valcha.eu/wp-content/gallery/siti/10-99.jpg?2087931505</a:t>
            </a:r>
          </a:p>
          <a:p>
            <a:r>
              <a:rPr lang="cs-CZ" dirty="0" smtClean="0"/>
              <a:t>http://i.idnes.cz/11/112/cl5/AHR3f340b_Sici_stroj_Lucznik_Radom_historie.jpg</a:t>
            </a:r>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p:txBody>
      </p:sp>
    </p:spTree>
    <p:extLst>
      <p:ext uri="{BB962C8B-B14F-4D97-AF65-F5344CB8AC3E}">
        <p14:creationId xmlns:p14="http://schemas.microsoft.com/office/powerpoint/2010/main" val="139158801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264696"/>
          </a:xfrm>
        </p:spPr>
        <p:txBody>
          <a:bodyPr>
            <a:normAutofit fontScale="62500" lnSpcReduction="20000"/>
          </a:bodyPr>
          <a:lstStyle/>
          <a:p>
            <a:r>
              <a:rPr lang="cs-CZ" dirty="0" smtClean="0"/>
              <a:t>http://upload.wikimedia.org/wikipedia/commons/7/77/Volksempfaenger_01_KMJ.jpg</a:t>
            </a:r>
          </a:p>
          <a:p>
            <a:r>
              <a:rPr lang="cs-CZ" dirty="0" smtClean="0"/>
              <a:t>http://www.radiotv.cz/wp-content/uploads/2009/07/old_radio1.jpg</a:t>
            </a:r>
          </a:p>
          <a:p>
            <a:r>
              <a:rPr lang="cs-CZ" dirty="0" smtClean="0"/>
              <a:t>http://alfaelektronky.cz/archiv/2010/prostejov/21.jpg</a:t>
            </a:r>
          </a:p>
          <a:p>
            <a:r>
              <a:rPr lang="cs-CZ" dirty="0" smtClean="0"/>
              <a:t>http://www.badabingrecords.com/wp-content/uploads/2010/09/Gramophone_19141.png</a:t>
            </a:r>
          </a:p>
          <a:p>
            <a:r>
              <a:rPr lang="cs-CZ" dirty="0" smtClean="0"/>
              <a:t>http://www.freakingnews.com/images/app_images/gramophone.jpg</a:t>
            </a:r>
          </a:p>
          <a:p>
            <a:r>
              <a:rPr lang="cs-CZ" dirty="0" smtClean="0"/>
              <a:t>http://www.bazaa.co.nz/images/Store959/%7BDCA9CD21-9881-4E1C-B410-17F449D687B6%7D.jpeg</a:t>
            </a:r>
          </a:p>
          <a:p>
            <a:r>
              <a:rPr lang="cs-CZ" dirty="0" smtClean="0"/>
              <a:t>http://imageshack.us/photo/my-images/832/gramophone0952362.jpg/sr=1</a:t>
            </a:r>
          </a:p>
          <a:p>
            <a:r>
              <a:rPr lang="cs-CZ" dirty="0" smtClean="0"/>
              <a:t>http://www.topzine.cz/wp-content/uploads/2010/02/Lumiere_600x338.jpg</a:t>
            </a:r>
          </a:p>
          <a:p>
            <a:r>
              <a:rPr lang="cs-CZ" dirty="0" smtClean="0"/>
              <a:t>http://www.ntm.cz/sites/default/files/exponat/0006129_a_1.jpg</a:t>
            </a:r>
          </a:p>
          <a:p>
            <a:r>
              <a:rPr lang="cs-CZ" dirty="0" smtClean="0"/>
              <a:t>http://upload.wikimedia.org/wikipedia/commons/thumb/7/73/CinematographeProjection.png/220px-CinematographeProjection.png</a:t>
            </a:r>
          </a:p>
          <a:p>
            <a:r>
              <a:rPr lang="cs-CZ" dirty="0" smtClean="0"/>
              <a:t>http://www.ntm.cz/sites/default/files/exponat/gssg.jpg</a:t>
            </a:r>
          </a:p>
          <a:p>
            <a:r>
              <a:rPr lang="cs-CZ" dirty="0" smtClean="0"/>
              <a:t>http://www.sme.sk/vydania/20070615/photo/9f49ff0b1b6338b6410dd8c54c219ab5.jpg</a:t>
            </a:r>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p:txBody>
      </p:sp>
    </p:spTree>
    <p:extLst>
      <p:ext uri="{BB962C8B-B14F-4D97-AF65-F5344CB8AC3E}">
        <p14:creationId xmlns:p14="http://schemas.microsoft.com/office/powerpoint/2010/main" val="3490736458"/>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Nadpis 1"/>
          <p:cNvSpPr>
            <a:spLocks noGrp="1"/>
          </p:cNvSpPr>
          <p:nvPr>
            <p:ph type="title"/>
          </p:nvPr>
        </p:nvSpPr>
        <p:spPr/>
        <p:txBody>
          <a:bodyPr/>
          <a:lstStyle/>
          <a:p>
            <a:pPr eaLnBrk="1" hangingPunct="1"/>
            <a:r>
              <a:rPr lang="cs-CZ" smtClean="0"/>
              <a:t>Použité zdroje:</a:t>
            </a:r>
          </a:p>
        </p:txBody>
      </p:sp>
      <p:sp>
        <p:nvSpPr>
          <p:cNvPr id="10243" name="Zástupný symbol pro obsah 2"/>
          <p:cNvSpPr>
            <a:spLocks noGrp="1"/>
          </p:cNvSpPr>
          <p:nvPr>
            <p:ph idx="1"/>
          </p:nvPr>
        </p:nvSpPr>
        <p:spPr/>
        <p:txBody>
          <a:bodyPr>
            <a:normAutofit lnSpcReduction="10000"/>
          </a:bodyPr>
          <a:lstStyle/>
          <a:p>
            <a:pPr eaLnBrk="1" hangingPunct="1">
              <a:defRPr/>
            </a:pPr>
            <a:r>
              <a:rPr lang="cs-CZ" sz="2400" dirty="0" smtClean="0"/>
              <a:t>Obrázky jsou z </a:t>
            </a:r>
            <a:r>
              <a:rPr lang="cs-CZ" sz="2400" dirty="0" smtClean="0">
                <a:hlinkClick r:id="rId2"/>
              </a:rPr>
              <a:t>www.google.cz</a:t>
            </a:r>
            <a:r>
              <a:rPr lang="cs-CZ" sz="2400" dirty="0" smtClean="0"/>
              <a:t> a nepodléhají žádným autorským právům.</a:t>
            </a:r>
          </a:p>
          <a:p>
            <a:pPr eaLnBrk="1" hangingPunct="1">
              <a:defRPr/>
            </a:pPr>
            <a:r>
              <a:rPr lang="cs-CZ" sz="2400" dirty="0"/>
              <a:t>Není-li uvedeno jinak je materiál dílem autorky podle učebních osnov odpovídajících ŠVP vyučovaných podle učebnic</a:t>
            </a:r>
            <a:r>
              <a:rPr lang="cs-CZ" sz="2400" dirty="0" smtClean="0"/>
              <a:t>:</a:t>
            </a:r>
          </a:p>
          <a:p>
            <a:pPr marL="0" indent="0" eaLnBrk="1" hangingPunct="1">
              <a:buFont typeface="Wingdings" pitchFamily="2" charset="2"/>
              <a:buNone/>
              <a:defRPr/>
            </a:pPr>
            <a:r>
              <a:rPr lang="cs-CZ" sz="2400" b="1" dirty="0" smtClean="0"/>
              <a:t>ČAPKA, František.</a:t>
            </a:r>
            <a:r>
              <a:rPr lang="cs-CZ" sz="2400" dirty="0" smtClean="0"/>
              <a:t>  </a:t>
            </a:r>
            <a:r>
              <a:rPr lang="cs-CZ" sz="2400" b="1" dirty="0" smtClean="0"/>
              <a:t>VYKOUPIL, Libor</a:t>
            </a:r>
            <a:r>
              <a:rPr lang="cs-CZ" sz="2400" dirty="0" smtClean="0"/>
              <a:t>. </a:t>
            </a:r>
            <a:r>
              <a:rPr lang="cs-CZ" sz="2400" b="1" i="1" dirty="0" smtClean="0"/>
              <a:t>Dějepis pro 8. ročník. NOVOVĚK</a:t>
            </a:r>
            <a:r>
              <a:rPr lang="cs-CZ" sz="2400" i="1" dirty="0" smtClean="0"/>
              <a:t>.</a:t>
            </a:r>
            <a:r>
              <a:rPr lang="cs-CZ" sz="2400" dirty="0" smtClean="0"/>
              <a:t> 1</a:t>
            </a:r>
            <a:r>
              <a:rPr lang="cs-CZ" sz="2400" dirty="0"/>
              <a:t>. vydání. </a:t>
            </a:r>
            <a:r>
              <a:rPr lang="cs-CZ" sz="2400" dirty="0" smtClean="0"/>
              <a:t>Nový Malín: Nová škola, s. </a:t>
            </a:r>
            <a:r>
              <a:rPr lang="cs-CZ" sz="2400" dirty="0"/>
              <a:t>r. o., </a:t>
            </a:r>
            <a:r>
              <a:rPr lang="cs-CZ" sz="2400" dirty="0" smtClean="0"/>
              <a:t>2009. </a:t>
            </a:r>
            <a:r>
              <a:rPr lang="cs-CZ" sz="2400" dirty="0"/>
              <a:t>učebnice </a:t>
            </a:r>
            <a:r>
              <a:rPr lang="cs-CZ" sz="2400" dirty="0" smtClean="0"/>
              <a:t>vytvořená v souladu s RVP ZV. </a:t>
            </a:r>
            <a:r>
              <a:rPr lang="cs-CZ" sz="2400" dirty="0"/>
              <a:t>ISBN </a:t>
            </a:r>
            <a:r>
              <a:rPr lang="cs-CZ" sz="2400" dirty="0" smtClean="0"/>
              <a:t>80-7289-100-6. </a:t>
            </a:r>
          </a:p>
          <a:p>
            <a:pPr marL="0" indent="0" eaLnBrk="1" hangingPunct="1">
              <a:buFont typeface="Wingdings" pitchFamily="2" charset="2"/>
              <a:buNone/>
              <a:defRPr/>
            </a:pPr>
            <a:r>
              <a:rPr lang="cs-CZ" sz="2400" dirty="0" smtClean="0"/>
              <a:t>Učebnice je vybavena doložkou: „Schválilo MŠMT čj. 1657/2009-22 dne 26. ledna 2009 k zařazení do seznamu učebnic pro základní školy jako součást ucelené řady učebnic pro vzdělávací obor Dějepis s dobou platnosti šest let.</a:t>
            </a:r>
            <a:endParaRPr lang="cs-CZ" sz="2400" dirty="0"/>
          </a:p>
          <a:p>
            <a:pPr marL="0" indent="0" eaLnBrk="1" hangingPunct="1">
              <a:buFont typeface="Wingdings" pitchFamily="2" charset="2"/>
              <a:buNone/>
              <a:defRPr/>
            </a:pPr>
            <a:endParaRPr lang="cs-CZ" sz="2400" dirty="0"/>
          </a:p>
        </p:txBody>
      </p:sp>
    </p:spTree>
    <p:extLst>
      <p:ext uri="{BB962C8B-B14F-4D97-AF65-F5344CB8AC3E}">
        <p14:creationId xmlns:p14="http://schemas.microsoft.com/office/powerpoint/2010/main" val="1350043191"/>
      </p:ext>
    </p:extLst>
  </p:cSld>
  <p:clrMapOvr>
    <a:masterClrMapping/>
  </p:clrMapOvr>
  <p:transition spd="slow"/>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376</TotalTime>
  <Words>2636</Words>
  <Application>Microsoft Office PowerPoint</Application>
  <PresentationFormat>Předvádění na obrazovce (4:3)</PresentationFormat>
  <Paragraphs>120</Paragraphs>
  <Slides>53</Slides>
  <Notes>1</Notes>
  <HiddenSlides>0</HiddenSlides>
  <MMClips>0</MMClips>
  <ScaleCrop>false</ScaleCrop>
  <HeadingPairs>
    <vt:vector size="4" baseType="variant">
      <vt:variant>
        <vt:lpstr>Motiv</vt:lpstr>
      </vt:variant>
      <vt:variant>
        <vt:i4>3</vt:i4>
      </vt:variant>
      <vt:variant>
        <vt:lpstr>Nadpisy snímků</vt:lpstr>
      </vt:variant>
      <vt:variant>
        <vt:i4>53</vt:i4>
      </vt:variant>
    </vt:vector>
  </HeadingPairs>
  <TitlesOfParts>
    <vt:vector size="56" baseType="lpstr">
      <vt:lpstr>Motiv systému Office</vt:lpstr>
      <vt:lpstr>2_Motiv sady Office</vt:lpstr>
      <vt:lpstr>Motiv sady Office</vt:lpstr>
      <vt:lpstr>Název školy: ZŠ Klášterec nad Ohří, Krátká 676 Autor: Bc. Michael RADIMERSKÝ Název materiálu: VY_32_INOVACE_19_31_ VYNÁLEZY A OBJEVY, KTERÉ ZMĚNILY SVĚT- II. FÁZE PRŮMYSLOVÉ REVOLUCE Číslo projektu: CZ.1.07/1.4.00/21.1115</vt:lpstr>
      <vt:lpstr>Vynálezy, které změnily svět</vt:lpstr>
      <vt:lpstr>ŽÁROVKA</vt:lpstr>
      <vt:lpstr>Prezentace aplikace PowerPoint</vt:lpstr>
      <vt:lpstr>Prezentace aplikace PowerPoint</vt:lpstr>
      <vt:lpstr>Prezentace aplikace PowerPoint</vt:lpstr>
      <vt:lpstr>Žárovka v českých zemích</vt:lpstr>
      <vt:lpstr>Prezentace aplikace PowerPoint</vt:lpstr>
      <vt:lpstr>FONOGRAF</vt:lpstr>
      <vt:lpstr>Prezentace aplikace PowerPoint</vt:lpstr>
      <vt:lpstr>Princip činnosti</vt:lpstr>
      <vt:lpstr>Prezentace aplikace PowerPoint</vt:lpstr>
      <vt:lpstr>TELEFON</vt:lpstr>
      <vt:lpstr>Prezentace aplikace PowerPoint</vt:lpstr>
      <vt:lpstr>Prezentace aplikace PowerPoint</vt:lpstr>
      <vt:lpstr>Prezentace aplikace PowerPoint</vt:lpstr>
      <vt:lpstr>PLNÍCÍ PERO</vt:lpstr>
      <vt:lpstr>Prezentace aplikace PowerPoint</vt:lpstr>
      <vt:lpstr>Prezentace aplikace PowerPoint</vt:lpstr>
      <vt:lpstr>Prezentace aplikace PowerPoint</vt:lpstr>
      <vt:lpstr>PSACÍ STROJ</vt:lpstr>
      <vt:lpstr>Prezentace aplikace PowerPoint</vt:lpstr>
      <vt:lpstr>Prezentace aplikace PowerPoint</vt:lpstr>
      <vt:lpstr>Prezentace aplikace PowerPoint</vt:lpstr>
      <vt:lpstr>HISTORIE</vt:lpstr>
      <vt:lpstr>Prezentace aplikace PowerPoint</vt:lpstr>
      <vt:lpstr>Prezentace aplikace PowerPoint</vt:lpstr>
      <vt:lpstr>Prezentace aplikace PowerPoint</vt:lpstr>
      <vt:lpstr>Prezentace aplikace PowerPoint</vt:lpstr>
      <vt:lpstr>ŠICÍ STROJ</vt:lpstr>
      <vt:lpstr>Prezentace aplikace PowerPoint</vt:lpstr>
      <vt:lpstr>HISTORIE</vt:lpstr>
      <vt:lpstr>Prezentace aplikace PowerPoint</vt:lpstr>
      <vt:lpstr>Prezentace aplikace PowerPoint</vt:lpstr>
      <vt:lpstr>Prezentace aplikace PowerPoint</vt:lpstr>
      <vt:lpstr>ROZHLAS – RÁDIO </vt:lpstr>
      <vt:lpstr>Prezentace aplikace PowerPoint</vt:lpstr>
      <vt:lpstr>HISTORIE ROZHLASOVÉ TECHNOLOGIE</vt:lpstr>
      <vt:lpstr>Prezentace aplikace PowerPoint</vt:lpstr>
      <vt:lpstr>HISTORIE ROZHLASOVÉHO VYSÍLÁNÍ VE SVĚTĚ</vt:lpstr>
      <vt:lpstr>Prezentace aplikace PowerPoint</vt:lpstr>
      <vt:lpstr>GRAMOFON</vt:lpstr>
      <vt:lpstr>Prezentace aplikace PowerPoint</vt:lpstr>
      <vt:lpstr>Prezentace aplikace PowerPoint</vt:lpstr>
      <vt:lpstr>Prezentace aplikace PowerPoint</vt:lpstr>
      <vt:lpstr>Prezentace aplikace PowerPoint</vt:lpstr>
      <vt:lpstr>KINEMATOGRAF</vt:lpstr>
      <vt:lpstr>Prezentace aplikace PowerPoint</vt:lpstr>
      <vt:lpstr>Prezentace aplikace PowerPoint</vt:lpstr>
      <vt:lpstr>Prezentace aplikace PowerPoint</vt:lpstr>
      <vt:lpstr>Internetové zdroje pro obrázky:</vt:lpstr>
      <vt:lpstr>Prezentace aplikace PowerPoint</vt:lpstr>
      <vt:lpstr>Použité 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Vynálezy a objevy, které změnily svět</dc:title>
  <dc:creator>Bc. Michael RADIMERSKÝ</dc:creator>
  <cp:lastModifiedBy>Bc. Michael RADIMERSKÝ</cp:lastModifiedBy>
  <cp:revision>55</cp:revision>
  <dcterms:created xsi:type="dcterms:W3CDTF">2012-06-14T07:08:02Z</dcterms:created>
  <dcterms:modified xsi:type="dcterms:W3CDTF">2012-06-15T04:29:37Z</dcterms:modified>
</cp:coreProperties>
</file>