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8"/>
  </p:notesMasterIdLst>
  <p:sldIdLst>
    <p:sldId id="27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16" autoAdjust="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2123C7-E73E-449B-995F-1A299FF53D33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AAC7B3-4AFD-45CE-B31D-19678348A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218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9B5F3-256B-4911-A9AF-0390F2E14996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128A-FE21-45C0-8013-8108B4F95F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VY_32_INOVACE_1_32_ OPAKOVACÍ TEST – DRUHÁ SVĚTOVÁ VÁLKA – I. A II. FÁZE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OPAKOVACÍ TEST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676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Opakovací test DRUHÁ SVĚTOVÁ VÁLKA – I. a II. FÁZE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1.</a:t>
            </a:r>
            <a:endParaRPr lang="cs-CZ" sz="6000" dirty="0"/>
          </a:p>
        </p:txBody>
      </p:sp>
      <p:pic>
        <p:nvPicPr>
          <p:cNvPr id="7" name="Zástupný symbol pro obsah 6" descr="photo.ph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93959" y="273050"/>
            <a:ext cx="4473931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PŘÍDĚLOVÝ SYSTÉM?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2.</a:t>
            </a:r>
            <a:endParaRPr lang="cs-CZ" sz="6000" dirty="0"/>
          </a:p>
        </p:txBody>
      </p:sp>
      <p:pic>
        <p:nvPicPr>
          <p:cNvPr id="5" name="Zástupný symbol pro obsah 4" descr="dump.ph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500174"/>
            <a:ext cx="5568950" cy="358003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to KOLABORANT?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3.</a:t>
            </a:r>
            <a:endParaRPr lang="cs-CZ" sz="6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jakou činnost nebo za jaké jednání mohl být člověk za Protektorátu Čechy a Morava odsouzen k trestu smrti (zastřelen)?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32856"/>
            <a:ext cx="5479528" cy="2751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4.</a:t>
            </a:r>
            <a:endParaRPr lang="cs-CZ" sz="6000" dirty="0"/>
          </a:p>
        </p:txBody>
      </p:sp>
      <p:pic>
        <p:nvPicPr>
          <p:cNvPr id="5" name="Zástupný symbol pro obsah 4" descr="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000496" y="0"/>
            <a:ext cx="5128962" cy="357187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 fontScale="92500" lnSpcReduction="1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byl proveden atentát na zastupujícího říšského protektora REINHARDA HEYDRICHA?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tento atentát provedl?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tento atentát dopadl?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max1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495" y="3571876"/>
            <a:ext cx="5143505" cy="32861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5.</a:t>
            </a:r>
            <a:endParaRPr lang="cs-CZ" sz="6000" dirty="0"/>
          </a:p>
        </p:txBody>
      </p:sp>
      <p:pic>
        <p:nvPicPr>
          <p:cNvPr id="5" name="Zástupný symbol pro obsah 4" descr="LID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643050"/>
            <a:ext cx="5568950" cy="334842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důsledky tento atentát přinesl pro český národ?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6.</a:t>
            </a:r>
            <a:endParaRPr lang="cs-CZ" sz="6000" dirty="0"/>
          </a:p>
        </p:txBody>
      </p:sp>
      <p:pic>
        <p:nvPicPr>
          <p:cNvPr id="5" name="Zástupný symbol pro obsah 4" descr="JAN275cde_42_167485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08480" y="0"/>
            <a:ext cx="5235520" cy="335756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rozdíl mezi KONCENTRAČNÍM a VYHLAZOVACÍM TÁBOREM?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1106646225_osvetim-bra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9059" y="3332698"/>
            <a:ext cx="5214942" cy="35253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7.</a:t>
            </a:r>
            <a:endParaRPr lang="cs-CZ" sz="6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2 VYHLAZOVACÍ TÁBORY: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DSC0178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00562" y="1"/>
            <a:ext cx="4643438" cy="3482580"/>
          </a:xfrm>
        </p:spPr>
      </p:pic>
      <p:pic>
        <p:nvPicPr>
          <p:cNvPr id="8" name="Obrázek 7" descr="DSC017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3375423"/>
            <a:ext cx="4643437" cy="348257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6021288"/>
            <a:ext cx="3624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Autor fotografií: </a:t>
            </a:r>
            <a:r>
              <a:rPr lang="cs-CZ" dirty="0" smtClean="0"/>
              <a:t>Michael Radimerský</a:t>
            </a:r>
          </a:p>
          <a:p>
            <a:r>
              <a:rPr lang="cs-CZ" dirty="0" smtClean="0"/>
              <a:t>Koncentrační tábor Osvětim, 2009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8.</a:t>
            </a:r>
            <a:endParaRPr lang="cs-CZ" sz="6000" dirty="0"/>
          </a:p>
        </p:txBody>
      </p:sp>
      <p:pic>
        <p:nvPicPr>
          <p:cNvPr id="5" name="Zástupný symbol pro obsah 4" descr="Terezin_aeropostcard_zer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428736"/>
            <a:ext cx="5568950" cy="382364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Vysvětli, co je to GHETTO?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9.</a:t>
            </a:r>
            <a:endParaRPr lang="cs-CZ" sz="6000" dirty="0"/>
          </a:p>
        </p:txBody>
      </p:sp>
      <p:pic>
        <p:nvPicPr>
          <p:cNvPr id="5" name="Zástupný symbol pro obsah 4" descr="holocaus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54148" y="500042"/>
            <a:ext cx="5689852" cy="580239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a vyjadřuje pojem HOLOCAUST?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10.</a:t>
            </a:r>
            <a:endParaRPr lang="cs-CZ" sz="6000" dirty="0"/>
          </a:p>
        </p:txBody>
      </p:sp>
      <p:pic>
        <p:nvPicPr>
          <p:cNvPr id="5" name="Zástupný symbol pro obsah 4" descr="493bd7396f29e5c9d777010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868" y="3357562"/>
            <a:ext cx="2786082" cy="208956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české a moravské městečka (vesnice) byly za Protektorátu Čechy a Morava vyhlazeny Němci?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Nápověda: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čtyři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Plošti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57950" y="3357562"/>
            <a:ext cx="2786050" cy="2089538"/>
          </a:xfrm>
          <a:prstGeom prst="rect">
            <a:avLst/>
          </a:prstGeom>
        </p:spPr>
      </p:pic>
      <p:pic>
        <p:nvPicPr>
          <p:cNvPr id="7" name="Obrázek 6" descr="Lidice_Uchytilova_pomnik_detskych_obeti_valky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868" y="1285860"/>
            <a:ext cx="2762238" cy="2071678"/>
          </a:xfrm>
          <a:prstGeom prst="rect">
            <a:avLst/>
          </a:prstGeom>
        </p:spPr>
      </p:pic>
      <p:pic>
        <p:nvPicPr>
          <p:cNvPr id="10" name="Obrázek 9" descr="historyFrom44_06 (1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13471" y="1285860"/>
            <a:ext cx="2830529" cy="2071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Opakovací test DRUHÁ SVĚTOVÁ VÁLKA – I. a II. FÁZE</a:t>
            </a: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9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sz="9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342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1.</a:t>
            </a:r>
            <a:endParaRPr lang="cs-CZ" sz="6000" dirty="0"/>
          </a:p>
        </p:txBody>
      </p:sp>
      <p:pic>
        <p:nvPicPr>
          <p:cNvPr id="7" name="Zástupný symbol pro obsah 6" descr="photo.ph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93959" y="273050"/>
            <a:ext cx="4473931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PŘÍDĚLOVÝ SYSTÉM?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052736"/>
            <a:ext cx="9144000" cy="440120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rámci válečného řízeného hospodářství v českých zemích v letech 1939-1945 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říjnu 1939 zaveden přídělový systém spotřebního zboží, především potravin. 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lístkového systému tak byla řízena a redukována osobní spotřeba 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Protektorátu.</a:t>
            </a:r>
          </a:p>
        </p:txBody>
      </p:sp>
    </p:spTree>
    <p:extLst>
      <p:ext uri="{BB962C8B-B14F-4D97-AF65-F5344CB8AC3E}">
        <p14:creationId xmlns:p14="http://schemas.microsoft.com/office/powerpoint/2010/main" val="380285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2.</a:t>
            </a:r>
            <a:endParaRPr lang="cs-CZ" sz="6000" dirty="0"/>
          </a:p>
        </p:txBody>
      </p:sp>
      <p:pic>
        <p:nvPicPr>
          <p:cNvPr id="5" name="Zástupný symbol pro obsah 4" descr="dump.ph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500174"/>
            <a:ext cx="5568950" cy="358003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to KOLABORANT?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604993"/>
            <a:ext cx="9144000" cy="440120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Člověk, který spolupracuje s nepřítelem</a:t>
            </a:r>
          </a:p>
          <a:p>
            <a:r>
              <a:rPr lang="cs-CZ" sz="4000" b="1" dirty="0" smtClean="0"/>
              <a:t>a poskytuje mu</a:t>
            </a:r>
          </a:p>
          <a:p>
            <a:r>
              <a:rPr lang="cs-CZ" sz="4000" b="1" dirty="0" smtClean="0"/>
              <a:t>Informace – většinou pro osobní zisk.</a:t>
            </a:r>
          </a:p>
          <a:p>
            <a:r>
              <a:rPr lang="cs-CZ" sz="4000" b="1" dirty="0" smtClean="0"/>
              <a:t>Za okupace Čech a Moravy byl takto </a:t>
            </a:r>
          </a:p>
          <a:p>
            <a:r>
              <a:rPr lang="cs-CZ" sz="4000" b="1" dirty="0" smtClean="0"/>
              <a:t>označován ten,</a:t>
            </a:r>
          </a:p>
          <a:p>
            <a:r>
              <a:rPr lang="cs-CZ" sz="4000" b="1" dirty="0" smtClean="0"/>
              <a:t>kdo spolupracoval s Němci </a:t>
            </a:r>
          </a:p>
          <a:p>
            <a:r>
              <a:rPr lang="cs-CZ" sz="4000" b="1" dirty="0" smtClean="0"/>
              <a:t>nebo s Gestapem.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98767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673" y="2060848"/>
            <a:ext cx="5547327" cy="278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3.</a:t>
            </a:r>
            <a:endParaRPr lang="cs-CZ" sz="6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jakou činnost nebo za jaké jednání mohl být člověk za Protektorátu Čechy a Morava odsouzen k trestu smrti (zastřelen)?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9144000" cy="378565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Například: odbojová činnost,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 partyzánům nebo odbojářům,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sabotáž, poslech zahraničního rádia, 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Ilegální politická činnost,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neoznámení činnosti nebo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chování proti Říši atd.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72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4.</a:t>
            </a:r>
            <a:endParaRPr lang="cs-CZ" sz="6000" dirty="0"/>
          </a:p>
        </p:txBody>
      </p:sp>
      <p:pic>
        <p:nvPicPr>
          <p:cNvPr id="5" name="Zástupný symbol pro obsah 4" descr="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000496" y="0"/>
            <a:ext cx="5128962" cy="357187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 fontScale="92500" lnSpcReduction="1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byl proveden atentát na zastupujícího říšského protektora REINHARDA HEYDRICHA?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tento atentát provedl?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tento atentát dopadl?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max1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495" y="3571876"/>
            <a:ext cx="5143505" cy="32861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285769"/>
            <a:ext cx="9144000" cy="618630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Atentát byl proveden</a:t>
            </a:r>
          </a:p>
          <a:p>
            <a:r>
              <a:rPr lang="cs-CZ" sz="3600" b="1" dirty="0" smtClean="0"/>
              <a:t>27. Května 1942</a:t>
            </a:r>
          </a:p>
          <a:p>
            <a:r>
              <a:rPr lang="cs-CZ" sz="3600" b="1" dirty="0" smtClean="0"/>
              <a:t>v Praze Kobylisích.</a:t>
            </a:r>
          </a:p>
          <a:p>
            <a:endParaRPr lang="cs-CZ" sz="3600" b="1" dirty="0"/>
          </a:p>
          <a:p>
            <a:r>
              <a:rPr lang="cs-CZ" sz="3600" b="1" dirty="0" smtClean="0"/>
              <a:t>Atentát provedli parašutisté</a:t>
            </a:r>
          </a:p>
          <a:p>
            <a:r>
              <a:rPr lang="cs-CZ" sz="3600" b="1" dirty="0" smtClean="0"/>
              <a:t>Jan Kubiš (Čech) a Jozef Gabčík (Slovák),</a:t>
            </a:r>
          </a:p>
          <a:p>
            <a:r>
              <a:rPr lang="cs-CZ" sz="3600" b="1" dirty="0" smtClean="0"/>
              <a:t>členové československé jednotky v Anglii.</a:t>
            </a:r>
          </a:p>
          <a:p>
            <a:endParaRPr lang="cs-CZ" sz="3600" b="1" dirty="0"/>
          </a:p>
          <a:p>
            <a:r>
              <a:rPr lang="cs-CZ" sz="3600" b="1" dirty="0" smtClean="0"/>
              <a:t>Reinhard Heydrich za několik dní </a:t>
            </a:r>
          </a:p>
          <a:p>
            <a:r>
              <a:rPr lang="cs-CZ" sz="3600" b="1" dirty="0" smtClean="0"/>
              <a:t>po atentátu na následky svých zranění</a:t>
            </a:r>
          </a:p>
          <a:p>
            <a:r>
              <a:rPr lang="cs-CZ" sz="3600" b="1" dirty="0" smtClean="0"/>
              <a:t>zemřel.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74911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5.</a:t>
            </a:r>
            <a:endParaRPr lang="cs-CZ" sz="6000" dirty="0"/>
          </a:p>
        </p:txBody>
      </p:sp>
      <p:pic>
        <p:nvPicPr>
          <p:cNvPr id="5" name="Zástupný symbol pro obsah 4" descr="LID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643050"/>
            <a:ext cx="5568950" cy="334842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důsledky tento atentát přinesl pro český národ?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9144000" cy="304698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Stanné právo.</a:t>
            </a:r>
          </a:p>
          <a:p>
            <a:r>
              <a:rPr lang="cs-CZ" sz="4800" b="1" dirty="0" smtClean="0"/>
              <a:t>Zatýkání, vězení, deportace do</a:t>
            </a:r>
          </a:p>
          <a:p>
            <a:r>
              <a:rPr lang="cs-CZ" sz="4800" b="1" dirty="0" smtClean="0"/>
              <a:t>koncentračních táborů, popravy,</a:t>
            </a:r>
          </a:p>
          <a:p>
            <a:r>
              <a:rPr lang="cs-CZ" sz="4800" b="1" dirty="0" smtClean="0"/>
              <a:t>vyhlazení  LIDIC a LEŽÁKŮ.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165031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6.</a:t>
            </a:r>
            <a:endParaRPr lang="cs-CZ" sz="6000" dirty="0"/>
          </a:p>
        </p:txBody>
      </p:sp>
      <p:pic>
        <p:nvPicPr>
          <p:cNvPr id="5" name="Zástupný symbol pro obsah 4" descr="JAN275cde_42_167485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08480" y="0"/>
            <a:ext cx="5235520" cy="335756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rozdíl mezi KONCENTRAČNÍM a VYHLAZOVACÍM TÁBOREM?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1106646225_osvetim-bra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9059" y="3332698"/>
            <a:ext cx="5214942" cy="352530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1484784"/>
            <a:ext cx="9144000" cy="418576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KONCENTRAČNÍ TÁBOR</a:t>
            </a:r>
            <a:r>
              <a:rPr lang="cs-CZ" sz="3800" b="1" dirty="0" smtClean="0"/>
              <a:t> = pracovní tábor,</a:t>
            </a:r>
          </a:p>
          <a:p>
            <a:r>
              <a:rPr lang="cs-CZ" sz="3800" b="1" dirty="0" smtClean="0"/>
              <a:t>hlavním úkolem je využití práce vězňů.</a:t>
            </a:r>
          </a:p>
          <a:p>
            <a:r>
              <a:rPr lang="cs-CZ" sz="3800" b="1" dirty="0" smtClean="0"/>
              <a:t>Pokud součástí KT plynové komory, </a:t>
            </a:r>
          </a:p>
          <a:p>
            <a:r>
              <a:rPr lang="cs-CZ" sz="3800" b="1" dirty="0" smtClean="0"/>
              <a:t>pak selekce.</a:t>
            </a:r>
          </a:p>
          <a:p>
            <a:endParaRPr lang="cs-CZ" sz="3800" b="1" dirty="0"/>
          </a:p>
          <a:p>
            <a:r>
              <a:rPr lang="cs-CZ" sz="3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VYHLAZOVACÍ TÁBOR</a:t>
            </a:r>
            <a:r>
              <a:rPr lang="cs-CZ" sz="3800" b="1" dirty="0" smtClean="0"/>
              <a:t> = až na malé výjimky</a:t>
            </a:r>
          </a:p>
          <a:p>
            <a:r>
              <a:rPr lang="cs-CZ" sz="3800" b="1" dirty="0" smtClean="0"/>
              <a:t>jsou všichni posláni do plynu a spáleni.</a:t>
            </a:r>
            <a:endParaRPr lang="cs-CZ" sz="3800" b="1" dirty="0"/>
          </a:p>
        </p:txBody>
      </p:sp>
    </p:spTree>
    <p:extLst>
      <p:ext uri="{BB962C8B-B14F-4D97-AF65-F5344CB8AC3E}">
        <p14:creationId xmlns:p14="http://schemas.microsoft.com/office/powerpoint/2010/main" val="1678904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7.</a:t>
            </a:r>
            <a:endParaRPr lang="cs-CZ" sz="6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2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VYHLAZOVACÍ TÁBORY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DSC0178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00562" y="1"/>
            <a:ext cx="4643438" cy="3482580"/>
          </a:xfrm>
        </p:spPr>
      </p:pic>
      <p:pic>
        <p:nvPicPr>
          <p:cNvPr id="8" name="Obrázek 7" descr="DSC017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3375423"/>
            <a:ext cx="4643437" cy="348257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" y="1268760"/>
            <a:ext cx="9143999" cy="452431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TREBLINKA</a:t>
            </a:r>
          </a:p>
          <a:p>
            <a:pPr algn="ctr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MAJDANEK</a:t>
            </a:r>
          </a:p>
          <a:p>
            <a:pPr algn="ctr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SOBIBOR</a:t>
            </a:r>
          </a:p>
          <a:p>
            <a:pPr algn="ctr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OSVĚTIM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8905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8.</a:t>
            </a:r>
            <a:endParaRPr lang="cs-CZ" sz="6000" dirty="0"/>
          </a:p>
        </p:txBody>
      </p:sp>
      <p:pic>
        <p:nvPicPr>
          <p:cNvPr id="5" name="Zástupný symbol pro obsah 4" descr="Terezin_aeropostcard_zer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428736"/>
            <a:ext cx="5568950" cy="382364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Vysvětli, co je to GHETTO?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052736"/>
            <a:ext cx="9144000" cy="468052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Původně:</a:t>
            </a:r>
            <a:r>
              <a:rPr lang="cs-CZ" sz="2400" dirty="0"/>
              <a:t> Ghetto je část města, kde žijí lidé stejného náboženského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národnostního </a:t>
            </a:r>
            <a:r>
              <a:rPr lang="cs-CZ" sz="2400" dirty="0"/>
              <a:t>či rasového původu ap., a to buď </a:t>
            </a:r>
            <a:r>
              <a:rPr lang="cs-CZ" sz="2400" dirty="0" smtClean="0"/>
              <a:t>dobrovolně</a:t>
            </a:r>
          </a:p>
          <a:p>
            <a:r>
              <a:rPr lang="cs-CZ" sz="2400" dirty="0" smtClean="0"/>
              <a:t>nebo </a:t>
            </a:r>
            <a:r>
              <a:rPr lang="cs-CZ" sz="2400" dirty="0"/>
              <a:t>nedobrovolně. Ghettem se označuje ta část města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ve </a:t>
            </a:r>
            <a:r>
              <a:rPr lang="cs-CZ" sz="2400" dirty="0"/>
              <a:t>které žije přes 30% těchto obyvatel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druhé světové války</a:t>
            </a:r>
            <a:r>
              <a:rPr lang="cs-CZ" sz="2400" dirty="0" smtClean="0"/>
              <a:t> se jedná o část města (Krakov)</a:t>
            </a:r>
          </a:p>
          <a:p>
            <a:r>
              <a:rPr lang="cs-CZ" sz="2400" dirty="0" smtClean="0"/>
              <a:t>nebo celé město (Terezín), kam je deportováno</a:t>
            </a:r>
          </a:p>
          <a:p>
            <a:r>
              <a:rPr lang="cs-CZ" sz="2400" dirty="0" smtClean="0"/>
              <a:t>židovské obyvatelstvo z dané země nebo z okupovaných území</a:t>
            </a:r>
          </a:p>
          <a:p>
            <a:r>
              <a:rPr lang="cs-CZ" sz="2400" dirty="0" smtClean="0"/>
              <a:t>a odtud putují transporty do koncentračních nebo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yhlazovacích táborů.</a:t>
            </a:r>
          </a:p>
          <a:p>
            <a:r>
              <a:rPr lang="cs-CZ" sz="2400" dirty="0" smtClean="0"/>
              <a:t>Jedná se vlastně o jakousi přestupní stanici před</a:t>
            </a:r>
          </a:p>
          <a:p>
            <a:r>
              <a:rPr lang="cs-CZ" sz="2400" dirty="0" smtClean="0"/>
              <a:t>uplatněním „Konečného řešení židovské otázky.“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6967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9.</a:t>
            </a:r>
            <a:endParaRPr lang="cs-CZ" sz="6000" dirty="0"/>
          </a:p>
        </p:txBody>
      </p:sp>
      <p:pic>
        <p:nvPicPr>
          <p:cNvPr id="5" name="Zástupný symbol pro obsah 4" descr="holocaus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54148" y="500042"/>
            <a:ext cx="5689852" cy="580239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a vyjadřuje pojem HOLOCAUST?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24744"/>
            <a:ext cx="9144000" cy="415498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systematické a státem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provozované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pronásledování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hromadné vyvražďování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označených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Židé prováděné nacistickým 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Německem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jeho spojenci v době druhé světové války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 holokaust byl později rozšířen i na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systematické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vyvražďování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dalších etnických,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náboženských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politických skupin. Jedná se 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Romy, Poláky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občany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Sovětského svazu, tělesně či mentálně postižených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politických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odpůrců (zejména komunistů a sociálních demokratů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homosexuálů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Svědků Jehovových.</a:t>
            </a:r>
          </a:p>
        </p:txBody>
      </p:sp>
    </p:spTree>
    <p:extLst>
      <p:ext uri="{BB962C8B-B14F-4D97-AF65-F5344CB8AC3E}">
        <p14:creationId xmlns:p14="http://schemas.microsoft.com/office/powerpoint/2010/main" val="3052246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10.</a:t>
            </a:r>
            <a:endParaRPr lang="cs-CZ" sz="6000" dirty="0"/>
          </a:p>
        </p:txBody>
      </p:sp>
      <p:pic>
        <p:nvPicPr>
          <p:cNvPr id="5" name="Zástupný symbol pro obsah 4" descr="493bd7396f29e5c9d777010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868" y="3357562"/>
            <a:ext cx="2786082" cy="208956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 anchor="ctr"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české a moravské městečka (vesnice) byly za Protektorátu Čechy a Morava vyhlazeny Němci?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Nápověda: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čtyři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Plošti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57950" y="3357562"/>
            <a:ext cx="2786050" cy="2089538"/>
          </a:xfrm>
          <a:prstGeom prst="rect">
            <a:avLst/>
          </a:prstGeom>
        </p:spPr>
      </p:pic>
      <p:pic>
        <p:nvPicPr>
          <p:cNvPr id="7" name="Obrázek 6" descr="Lidice_Uchytilova_pomnik_detskych_obeti_valky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868" y="1285860"/>
            <a:ext cx="2762238" cy="2071678"/>
          </a:xfrm>
          <a:prstGeom prst="rect">
            <a:avLst/>
          </a:prstGeom>
        </p:spPr>
      </p:pic>
      <p:pic>
        <p:nvPicPr>
          <p:cNvPr id="10" name="Obrázek 9" descr="historyFrom44_06 (1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13471" y="1285860"/>
            <a:ext cx="2830529" cy="207167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-6940" y="602962"/>
            <a:ext cx="9150940" cy="550920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LIDICE</a:t>
            </a:r>
          </a:p>
          <a:p>
            <a:pPr algn="ctr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LEŽÁKY</a:t>
            </a:r>
          </a:p>
          <a:p>
            <a:pPr algn="ctr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JAVOŘÍČKO</a:t>
            </a:r>
          </a:p>
          <a:p>
            <a:pPr algn="ctr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PLOŠTINA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511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www.kladnominule.cz/data/thumbnails/f9/fc/f9fcaedb35855e384b473b40e3de1c3a.jpg</a:t>
            </a:r>
          </a:p>
          <a:p>
            <a:r>
              <a:rPr lang="cs-CZ" dirty="0"/>
              <a:t>http://</a:t>
            </a:r>
            <a:r>
              <a:rPr lang="cs-CZ" dirty="0" smtClean="0"/>
              <a:t>www.fronta.cz/dump.php?t=poradna&amp;id=813&amp;file=kinsky2.jpg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www.mince.sbiram.cz/soubory/produkty/bankovka-protektorat-cechy-a-morava-20-korun-serie-26-g-perforovana-luxusni.jpg</a:t>
            </a:r>
          </a:p>
          <a:p>
            <a:r>
              <a:rPr lang="cs-CZ" dirty="0"/>
              <a:t>http://</a:t>
            </a:r>
            <a:r>
              <a:rPr lang="cs-CZ" dirty="0" smtClean="0"/>
              <a:t>www.militaria.cz/userfiles/Image/clanky/Heydrich.jpg</a:t>
            </a:r>
          </a:p>
          <a:p>
            <a:r>
              <a:rPr lang="cs-CZ" dirty="0"/>
              <a:t>http://</a:t>
            </a:r>
            <a:r>
              <a:rPr lang="cs-CZ" dirty="0" smtClean="0"/>
              <a:t>www.celemvzad.cz/11/images/max196.jpg</a:t>
            </a:r>
          </a:p>
          <a:p>
            <a:r>
              <a:rPr lang="cs-CZ" dirty="0"/>
              <a:t>http://</a:t>
            </a:r>
            <a:r>
              <a:rPr lang="cs-CZ" dirty="0" smtClean="0"/>
              <a:t>www.sds.cz/gifs/lidice42a.jpg</a:t>
            </a:r>
          </a:p>
          <a:p>
            <a:r>
              <a:rPr lang="cs-CZ" dirty="0"/>
              <a:t>http://</a:t>
            </a:r>
            <a:r>
              <a:rPr lang="cs-CZ" dirty="0" smtClean="0"/>
              <a:t>i3.cn.cz/14/1106646225_osvetim-brana.jpg</a:t>
            </a:r>
          </a:p>
          <a:p>
            <a:r>
              <a:rPr lang="cs-CZ" dirty="0"/>
              <a:t>http://</a:t>
            </a:r>
            <a:r>
              <a:rPr lang="cs-CZ" dirty="0" smtClean="0"/>
              <a:t>vseovinu.vachta.cz/webfiles/obrazky/terezin.jpg</a:t>
            </a:r>
          </a:p>
          <a:p>
            <a:r>
              <a:rPr lang="cs-CZ" dirty="0"/>
              <a:t>http://www.sodahead.com/united-states/holocaust-denial-widespread-among-israeli-arabs-do-you-believe-that-the-holocaust-was-real/question-385065/?link=ibaf&amp;q=&amp;imgurl=http://</a:t>
            </a:r>
            <a:r>
              <a:rPr lang="cs-CZ" dirty="0" smtClean="0"/>
              <a:t>images.sodahead.com/polls/000385065/polls_holocaust_1246_997339_answer_1_xlarge.jpeg</a:t>
            </a:r>
          </a:p>
          <a:p>
            <a:r>
              <a:rPr lang="cs-CZ" dirty="0"/>
              <a:t>http://cestykrajem.cz/dynamic/objects/photos/2010/11/lidice-pamatnik-_</a:t>
            </a:r>
            <a:r>
              <a:rPr lang="cs-CZ" dirty="0" smtClean="0"/>
              <a:t>dsc_0204.jpg</a:t>
            </a:r>
          </a:p>
          <a:p>
            <a:r>
              <a:rPr lang="cs-CZ" dirty="0"/>
              <a:t>http://</a:t>
            </a:r>
            <a:r>
              <a:rPr lang="cs-CZ" dirty="0" smtClean="0"/>
              <a:t>www.lezaky.cz/cz/pamatnik</a:t>
            </a:r>
          </a:p>
          <a:p>
            <a:r>
              <a:rPr lang="cs-CZ" dirty="0"/>
              <a:t>http://</a:t>
            </a:r>
            <a:r>
              <a:rPr lang="cs-CZ" dirty="0" smtClean="0"/>
              <a:t>www.javoricko.wz.cz/piet.html</a:t>
            </a:r>
          </a:p>
          <a:p>
            <a:r>
              <a:rPr lang="cs-CZ" dirty="0"/>
              <a:t>http://vysokepole.cz/cz/uploads/images/plostina6.jpg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36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201</TotalTime>
  <Words>868</Words>
  <Application>Microsoft Office PowerPoint</Application>
  <PresentationFormat>Předvádění na obrazovce (4:3)</PresentationFormat>
  <Paragraphs>154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sady Office</vt:lpstr>
      <vt:lpstr>Výchozí návrh</vt:lpstr>
      <vt:lpstr>Název školy: ZŠ Klášterec nad Ohří, Krátká 676 Autor: Bc. Michael RADIMERSKÝ Název materiálu: VY_32_INOVACE_1_32_ OPAKOVACÍ TEST – DRUHÁ SVĚTOVÁ VÁLKA – I. A II. FÁZE Číslo projektu: CZ.1.07/1.4.00/21.1115</vt:lpstr>
      <vt:lpstr>Opakovací test DRUHÁ SVĚTOVÁ VÁLKA – I. a II. FÁZE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Opakovací test DRUHÁ SVĚTOVÁ VÁLKA – I. a II. FÁZE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Internetové zdroje pro obrázky: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Opakovací test DRUHÁ SVĚTOVÁ VÁLKA – I. a II. FÁZE</dc:title>
  <dc:creator>MSI</dc:creator>
  <cp:lastModifiedBy>Bc. Michael RADIMERSKÝ</cp:lastModifiedBy>
  <cp:revision>45</cp:revision>
  <dcterms:created xsi:type="dcterms:W3CDTF">2010-04-15T15:44:15Z</dcterms:created>
  <dcterms:modified xsi:type="dcterms:W3CDTF">2012-06-15T04:32:10Z</dcterms:modified>
</cp:coreProperties>
</file>