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lv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0"/>
  </p:notesMasterIdLst>
  <p:sldIdLst>
    <p:sldId id="300" r:id="rId4"/>
    <p:sldId id="256" r:id="rId5"/>
    <p:sldId id="257" r:id="rId6"/>
    <p:sldId id="274" r:id="rId7"/>
    <p:sldId id="275" r:id="rId8"/>
    <p:sldId id="258" r:id="rId9"/>
    <p:sldId id="276" r:id="rId10"/>
    <p:sldId id="259" r:id="rId11"/>
    <p:sldId id="273" r:id="rId12"/>
    <p:sldId id="299" r:id="rId13"/>
    <p:sldId id="277" r:id="rId14"/>
    <p:sldId id="260" r:id="rId15"/>
    <p:sldId id="279" r:id="rId16"/>
    <p:sldId id="261" r:id="rId17"/>
    <p:sldId id="280" r:id="rId18"/>
    <p:sldId id="281" r:id="rId19"/>
    <p:sldId id="283" r:id="rId20"/>
    <p:sldId id="262" r:id="rId21"/>
    <p:sldId id="284" r:id="rId22"/>
    <p:sldId id="285" r:id="rId23"/>
    <p:sldId id="263" r:id="rId24"/>
    <p:sldId id="286" r:id="rId25"/>
    <p:sldId id="264" r:id="rId26"/>
    <p:sldId id="265" r:id="rId27"/>
    <p:sldId id="287" r:id="rId28"/>
    <p:sldId id="266" r:id="rId29"/>
    <p:sldId id="267" r:id="rId30"/>
    <p:sldId id="290" r:id="rId31"/>
    <p:sldId id="268" r:id="rId32"/>
    <p:sldId id="289" r:id="rId33"/>
    <p:sldId id="291" r:id="rId34"/>
    <p:sldId id="292" r:id="rId35"/>
    <p:sldId id="293" r:id="rId36"/>
    <p:sldId id="294" r:id="rId37"/>
    <p:sldId id="295" r:id="rId38"/>
    <p:sldId id="269" r:id="rId39"/>
    <p:sldId id="296" r:id="rId40"/>
    <p:sldId id="297" r:id="rId41"/>
    <p:sldId id="298" r:id="rId42"/>
    <p:sldId id="270" r:id="rId43"/>
    <p:sldId id="271" r:id="rId44"/>
    <p:sldId id="272" r:id="rId45"/>
    <p:sldId id="278" r:id="rId46"/>
    <p:sldId id="282" r:id="rId47"/>
    <p:sldId id="288" r:id="rId48"/>
    <p:sldId id="301" r:id="rId4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94024-05DB-48A4-92DC-987FD337E88A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29CD1-96CB-41F5-9956-920C47AED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101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423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546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34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371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12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482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8553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065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283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5092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34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120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413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837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513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7253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7501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9906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4365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013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028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7781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3501B-3030-4E8C-BAA0-4375BC6C851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560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AC2EC-2929-4B2B-BD4F-01A657EE546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86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2D55E-5861-4A26-B741-D7FE7DB3A72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967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5E38A-2256-47E0-87B0-3C660CF12B6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1761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44A0C-54BB-43E7-874C-5805AD16B8C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411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AE9A1-1F61-4419-9C96-61BC4AB5372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5283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CDE27-B8A8-4305-9D47-D6BC74CB91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799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BFC3-C4D9-4421-A47A-5D4F185D33C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4173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3BA14-DB39-436E-A3C1-8D837C37EDA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8557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5161E-7EA4-480A-A132-1495B6F788B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5778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F94B4-4FBB-48DE-81AA-FE56A0083D1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6807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498EE-6503-480E-85BD-E07F6B7EF1F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85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598D-F356-4070-BF58-16FC21CBCE54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E28C3-2769-4041-A80C-D8355C85C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1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079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02675C-6D1B-436C-891D-18BDA4760EC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58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flv"/><Relationship Id="rId1" Type="http://schemas.microsoft.com/office/2007/relationships/media" Target="../media/media1.flv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yden.cz/obrazek/4a28c65123897/valka-normandie-4a28daedf41c3.png" TargetMode="External"/><Relationship Id="rId2" Type="http://schemas.openxmlformats.org/officeDocument/2006/relationships/hyperlink" Target="http://www.artalk.cz/wp-content/uploads/2011/11/dobyti-berlin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vojsko.net/photo/konflikty/ww2/dday_01.jpg" TargetMode="Externa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czblog.cz/wp-content/uploads/2010/05/Hitleruv-bunkr-fuhrerbunker.jpg" TargetMode="External"/><Relationship Id="rId3" Type="http://schemas.openxmlformats.org/officeDocument/2006/relationships/hyperlink" Target="http://www.krvavavojna.ic.cz/images/lod.JPG" TargetMode="External"/><Relationship Id="rId7" Type="http://schemas.openxmlformats.org/officeDocument/2006/relationships/hyperlink" Target="http://wehrmachtheeer.wz.cz/Wehrmacht/mp3/Historie/ardeny.jpg" TargetMode="External"/><Relationship Id="rId12" Type="http://schemas.openxmlformats.org/officeDocument/2006/relationships/hyperlink" Target="http://farm4.static.flickr.com/3048/2447772809_ca301da5a9.jpg" TargetMode="External"/><Relationship Id="rId2" Type="http://schemas.openxmlformats.org/officeDocument/2006/relationships/hyperlink" Target="http://druha.svetova.cz/images/obrazky/Den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uhavalkakonec.euweb.cz/images/bulge1.jpg" TargetMode="External"/><Relationship Id="rId11" Type="http://schemas.openxmlformats.org/officeDocument/2006/relationships/hyperlink" Target="http://upload.wikimedia.org/wikipedia/commons/9/9c/Place_Of_Hitler_Bunker_2007.jpg" TargetMode="External"/><Relationship Id="rId5" Type="http://schemas.openxmlformats.org/officeDocument/2006/relationships/hyperlink" Target="http://druhavalkakonec.euweb.cz/images/ardeny.jpg" TargetMode="External"/><Relationship Id="rId10" Type="http://schemas.openxmlformats.org/officeDocument/2006/relationships/hyperlink" Target="http://hitler-adolf.wz.cz/img/fotogalerie/pic1.jpeg" TargetMode="External"/><Relationship Id="rId4" Type="http://schemas.openxmlformats.org/officeDocument/2006/relationships/hyperlink" Target="http://nd01.jxs.cz/404/420/20cee6265a_31680352_o2.jpg" TargetMode="External"/><Relationship Id="rId9" Type="http://schemas.openxmlformats.org/officeDocument/2006/relationships/hyperlink" Target="http://czblog.cz/wp-content/uploads/2010/05/Fuhrerbunker-1.jpg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img3.ct24.cz/multimedia/images/17/1623/big/162237.jpg" TargetMode="External"/><Relationship Id="rId3" Type="http://schemas.openxmlformats.org/officeDocument/2006/relationships/hyperlink" Target="http://www.lovecpokladu.cz/img/2008/viky/viky20080611-2.jpg" TargetMode="External"/><Relationship Id="rId7" Type="http://schemas.openxmlformats.org/officeDocument/2006/relationships/hyperlink" Target="http://www.aic.cz/osvobozeni/wordpress/wp-content/uploads/16_linie1.gif" TargetMode="External"/><Relationship Id="rId2" Type="http://schemas.openxmlformats.org/officeDocument/2006/relationships/hyperlink" Target="http://druhavalkakonec.euweb.cz/images/berlin1945-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4/4f/Dukla_Pass_battle_monument.jpg/350px-Dukla_Pass_battle_monument.jpg" TargetMode="External"/><Relationship Id="rId11" Type="http://schemas.openxmlformats.org/officeDocument/2006/relationships/hyperlink" Target="http://www.kcprymarov.estranky.cz/img/picture/991/osvobozen%C3%AD-Prahy.jpg" TargetMode="External"/><Relationship Id="rId5" Type="http://schemas.openxmlformats.org/officeDocument/2006/relationships/hyperlink" Target="http://www.lovecpokladu.cz/img/2008/viky/viky20080611-3.jpg" TargetMode="External"/><Relationship Id="rId10" Type="http://schemas.openxmlformats.org/officeDocument/2006/relationships/hyperlink" Target="http://svornost.com/wp-content/uploads/boj_o_rohlas.jpg" TargetMode="External"/><Relationship Id="rId4" Type="http://schemas.openxmlformats.org/officeDocument/2006/relationships/hyperlink" Target="http://img9.ct24.cz/cache/900x507/article/12/1198/119727.jpg" TargetMode="External"/><Relationship Id="rId9" Type="http://schemas.openxmlformats.org/officeDocument/2006/relationships/hyperlink" Target="http://druhavalkakonec.euweb.cz/images/praha5.jpg" TargetMode="Externa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Fat_man.jpg" TargetMode="External"/><Relationship Id="rId3" Type="http://schemas.openxmlformats.org/officeDocument/2006/relationships/hyperlink" Target="http://cs.wikipedia.org/wiki/Soubor:B-29_Enola_Gay_w_Crews.jpg" TargetMode="External"/><Relationship Id="rId7" Type="http://schemas.openxmlformats.org/officeDocument/2006/relationships/hyperlink" Target="http://cs.wikipedia.org/wiki/Soubor:Bocks-Car-enlisted-flight-crew.png" TargetMode="External"/><Relationship Id="rId12" Type="http://schemas.openxmlformats.org/officeDocument/2006/relationships/hyperlink" Target="http://www.history.navy.mil/photos/images/g330000/g332701.jpg" TargetMode="External"/><Relationship Id="rId2" Type="http://schemas.openxmlformats.org/officeDocument/2006/relationships/hyperlink" Target="http://cs.wikipedia.org/wiki/Soubor:Japan_map_hiroshima_nagasaki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tomicEffects-p7b.jpg" TargetMode="External"/><Relationship Id="rId11" Type="http://schemas.openxmlformats.org/officeDocument/2006/relationships/hyperlink" Target="http://www.history.navy.mil/photos/images/ac00001/ac02719.jpg" TargetMode="External"/><Relationship Id="rId5" Type="http://schemas.openxmlformats.org/officeDocument/2006/relationships/hyperlink" Target="http://cs.wikipedia.org/wiki/Soubor:AtomicEffects-p7a.jpg" TargetMode="External"/><Relationship Id="rId10" Type="http://schemas.openxmlformats.org/officeDocument/2006/relationships/hyperlink" Target="http://druhavalkavychod.euweb.cz/images/mcarthur.jpg" TargetMode="External"/><Relationship Id="rId4" Type="http://schemas.openxmlformats.org/officeDocument/2006/relationships/hyperlink" Target="http://www.shrineofsaintjude.net/Little%20Boy.jpg" TargetMode="External"/><Relationship Id="rId9" Type="http://schemas.openxmlformats.org/officeDocument/2006/relationships/hyperlink" Target="http://cs.wikipedia.org/wiki/Soubor:Nagasaki_1945_-_Before_and_after_(adjusted).jpg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" y="1124744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2412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VY_32_INOVACE_5_32_ POSLEDNÍ ROKY DRUHÉ SVĚTOVÉ VÁLKY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výkladu</a:t>
            </a: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48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" y="836712"/>
            <a:ext cx="9168341" cy="515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03796" y="849823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u="db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POSLEDNÍ ROKY VÁLKY</a:t>
            </a:r>
            <a:endParaRPr lang="cs-CZ" sz="6000" b="1" u="db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89596" y="4241304"/>
            <a:ext cx="6400800" cy="1752600"/>
          </a:xfrm>
        </p:spPr>
        <p:txBody>
          <a:bodyPr>
            <a:normAutofit fontScale="92500" lnSpcReduction="10000"/>
          </a:bodyPr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OTEVŘENÍ DRUHÉ FRONTY, KONEC VÁLKY V EVROPĚ, OSVOBOZENÍ ČESKOSLOVENSKA, KONEC VÁLKY VE SVĚTĚ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928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SITUACE V ITÁLII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Po kapitulaci německých a italských jednotek v severní Africe –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1943</a:t>
            </a:r>
            <a:r>
              <a:rPr lang="cs-CZ" dirty="0" smtClean="0"/>
              <a:t> –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dochází k vylodění britsko-amerických vojsk v jižní Itálii a na italském ostrově Sicílie.</a:t>
            </a:r>
          </a:p>
          <a:p>
            <a:r>
              <a:rPr lang="cs-CZ" dirty="0" smtClean="0"/>
              <a:t>Britsko-americká vojska postupují na sever Itálie.</a:t>
            </a:r>
          </a:p>
          <a:p>
            <a:r>
              <a:rPr lang="cs-CZ" dirty="0" smtClean="0"/>
              <a:t>V Itálii došlo ke státnímu převratu, Mussolini byl zajat a uvězněn, později popraven.</a:t>
            </a:r>
          </a:p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Nová italská vláda se přidává na stranu Spojenců a vyhlásila Německu válku.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83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7" y="10375"/>
            <a:ext cx="5706354" cy="684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745" y="2084914"/>
            <a:ext cx="3425255" cy="269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036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66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4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OTEVŘENÍ „DRUHÉ FRONTY“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Požadavek na otevření „druhé fronty“ formuloval Stalin již v roce 1942 – cílem pomoc Rudé armádě, protože by Němci museli část svých jednotek stáhnout ze Sovětského svazu na západní frontu.</a:t>
            </a:r>
          </a:p>
          <a:p>
            <a:r>
              <a:rPr lang="cs-CZ" dirty="0" smtClean="0"/>
              <a:t>Avšak příprava otevření „druhé fronty“  neboli západní fronty byla stále oddalována, díky složité a zdlouhavé přípravě.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679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82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„DEN D“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 otevření „druhé fronty“ došlo nakonec             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června 1944 na plážích severozápadního pobřeží FRANCIE (oblast zvaná NORMANDIE)</a:t>
            </a:r>
            <a:r>
              <a:rPr lang="cs-CZ" dirty="0" smtClean="0"/>
              <a:t> – došlo zde k vylodění spojeneckého vojska –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krycí název „DEN D“</a:t>
            </a:r>
            <a:r>
              <a:rPr lang="cs-CZ" dirty="0" smtClean="0"/>
              <a:t>.</a:t>
            </a:r>
          </a:p>
          <a:p>
            <a:r>
              <a:rPr lang="cs-CZ" dirty="0" smtClean="0"/>
              <a:t>Zásadním krokem pro úspěšné otevření této západní fronty bylo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vylodění vojska v Normandii – krycí název operace OVERLORD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přes počáteční obrovské ztráty se Spojencům nakonec podařilo pláže Normandie dobýt a začít postup na Německo.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234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284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RON MAIDEN - The trooper - Saving private Ryan.fl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412"/>
            <a:ext cx="9144000" cy="685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852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1" y="0"/>
            <a:ext cx="4566081" cy="26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133" y="3573016"/>
            <a:ext cx="5506834" cy="3283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3" y="3590350"/>
            <a:ext cx="3571875" cy="288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657" y="0"/>
            <a:ext cx="4633755" cy="357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538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Spojenci začali osvobozovat Francii, Belgii a Nizozemsko a postupovali k hranicím Německa.</a:t>
            </a:r>
          </a:p>
          <a:p>
            <a:r>
              <a:rPr lang="cs-CZ" dirty="0" smtClean="0"/>
              <a:t>Zároveň Spojenci začali intenzivně bombardovat průmyslové závody v německých městech a podnikali nálety na Berlín.</a:t>
            </a:r>
          </a:p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Koncem roku 1944 podnikly německé jednotky útok proti Spojencům v pohoří Ardeny</a:t>
            </a:r>
            <a:r>
              <a:rPr lang="cs-CZ" dirty="0" smtClean="0"/>
              <a:t>. To byl poslední pokus Němců zvrátit průběh války. Spojenci však protiofenzívu zastavili a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počátkem roku 1945 německou armádu u Arden definitivně porazili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376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03668" cy="6889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668" y="23873"/>
            <a:ext cx="4240332" cy="3117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668" y="4134004"/>
            <a:ext cx="4257456" cy="269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74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 VÁLKY V EVROPĚ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Německo v sevření dvou front</a:t>
            </a:r>
            <a:r>
              <a:rPr lang="cs-CZ" dirty="0" smtClean="0"/>
              <a:t> – od západu postupují spojenci do německého vnitrozemí, od východu osvobozovala Evropu Rudá armáda a mířila k hranicím Německa.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Polovina dubna 1945 – sovětská vojska zahájila útok na Berlín. </a:t>
            </a:r>
          </a:p>
          <a:p>
            <a:r>
              <a:rPr lang="cs-CZ" dirty="0" smtClean="0"/>
              <a:t>Poslední dubnový den –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 dubna 1945 spáchal Adolf Hitler ve svém bunkru v Berlíně sebevraždu</a:t>
            </a:r>
            <a:r>
              <a:rPr lang="cs-CZ" dirty="0" smtClean="0"/>
              <a:t>.</a:t>
            </a:r>
          </a:p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května 1945 podepsali velitelé německých vojsk ve francouzském městě REMEŠI bezpodmínečnou kapitulaci, v platnost vstoupila o půlnoci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8. května 1945 – KONEC DRUHÉ SVĚTOVÉ VÁLKY V EVROPĚ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132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89"/>
            <a:ext cx="9144000" cy="6842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74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"/>
            <a:ext cx="460006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065" y="9525"/>
            <a:ext cx="4543935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 descr="http://upload.wikimedia.org/wikipedia/commons/9/9c/Place_Of_Hitler_Bunker_20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49635"/>
            <a:ext cx="4600065" cy="380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420" y="3437560"/>
            <a:ext cx="4543580" cy="3407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579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509" y="0"/>
            <a:ext cx="627582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291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OSVOBOZENÍ ČESKOSLOVENSKA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Osvobozování začalo od východu a trvalo zhruba 7 měsíců.</a:t>
            </a:r>
          </a:p>
          <a:p>
            <a:r>
              <a:rPr lang="cs-CZ" dirty="0" smtClean="0"/>
              <a:t>Začalo v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září 1944 KARPATSKO-DUKELSKOU OPERACÍ </a:t>
            </a:r>
            <a:r>
              <a:rPr lang="cs-CZ" dirty="0" smtClean="0"/>
              <a:t>ve které se musela Rudá armáda s Československým armádním sborem probíjet přes průsmyky v Karpatech.</a:t>
            </a:r>
          </a:p>
          <a:p>
            <a:r>
              <a:rPr lang="cs-CZ" dirty="0" smtClean="0"/>
              <a:t>Jako podpůrná akce pro tuto operaci vypuklo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29. srpna 1944 SLOVENSKÉ NÁRODNÍ POVSTÁNÍ</a:t>
            </a:r>
            <a:r>
              <a:rPr lang="cs-CZ" dirty="0" smtClean="0"/>
              <a:t> (SNP) s centrem v Báňské Bystrici.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71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50" y="1268760"/>
            <a:ext cx="9271970" cy="4293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30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232150" cy="463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72" y="4505372"/>
            <a:ext cx="4067944" cy="2328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150" y="-1"/>
            <a:ext cx="2911850" cy="4109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70721"/>
            <a:ext cx="3620131" cy="2720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01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Přestože bylo SNP Němci poraženo, v říjnu 1944 vstoupili českoslovenští vojáci  Rudá armáda na slovenské území a do dubna 1945 bylo celé území Slovenska osvobozeno.</a:t>
            </a:r>
          </a:p>
          <a:p>
            <a:r>
              <a:rPr lang="cs-CZ" dirty="0" smtClean="0"/>
              <a:t>Začali boje na Moravě a v Čechách.</a:t>
            </a:r>
          </a:p>
          <a:p>
            <a:r>
              <a:rPr lang="cs-CZ" dirty="0" smtClean="0"/>
              <a:t>Od západu postupovala americká armáda. U Aše překročila naše hranice a osvobodila celé západní Čechy.</a:t>
            </a:r>
          </a:p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však nemohla pokračovat, díky dohodě s velením Rudé armády, západní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 se museli zastavit na linii (DEMARKAČNÍ ČÁŘE)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měst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Budějovice – Plzeň – Karlovy Vary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614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71" y="-744"/>
            <a:ext cx="9157368" cy="6858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417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PRAŽSKÉ KVĚTNOVÉ POVSTÁNÍ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Blížící se osvobození vyvolalo v několika místech Čech a Moravy ozbrojený odpor obyvatel proti okupantům.</a:t>
            </a:r>
          </a:p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května 1945 vypuklo v Praze povstání.</a:t>
            </a:r>
          </a:p>
          <a:p>
            <a:r>
              <a:rPr lang="cs-CZ" dirty="0" smtClean="0"/>
              <a:t>Lidé odzbrojovali německé vojáky a stavěli v ulicích barikády, které měly zastavit německé tanky vjíždějící do města.</a:t>
            </a:r>
          </a:p>
          <a:p>
            <a:r>
              <a:rPr lang="cs-CZ" dirty="0" smtClean="0"/>
              <a:t>Situace v Praze se každým dnem zhoršovala.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112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/>
          <a:lstStyle/>
          <a:p>
            <a:r>
              <a:rPr lang="cs-CZ" i="1" dirty="0" smtClean="0"/>
              <a:t>Pražský rozhlas volal o pomoc. Nejblíže byli Američané. Jejich pomoc však sovětské velení odmítlo s odůvodněním, že by se obě armády promíchaly, a to by údajně způsobilo zmatek. Skutečný důvod byl ten, že Rusové nechtěli připustit, aby měl na osvobození Prahy zásluhu někdo jiný. A tak se na pomoc Praze vydala až od Drážďan sovětská vojska.</a:t>
            </a:r>
          </a:p>
          <a:p>
            <a:r>
              <a:rPr lang="cs-CZ" dirty="0" smtClean="0"/>
              <a:t>(</a:t>
            </a:r>
            <a:r>
              <a:rPr lang="cs-CZ" b="1" dirty="0" smtClean="0"/>
              <a:t>ČAPKA, František</a:t>
            </a:r>
            <a:r>
              <a:rPr lang="cs-CZ" dirty="0" smtClean="0"/>
              <a:t>. </a:t>
            </a:r>
            <a:r>
              <a:rPr lang="cs-CZ" i="1" dirty="0" smtClean="0"/>
              <a:t>Dějepis – Novověk, moderní dějiny</a:t>
            </a:r>
            <a:r>
              <a:rPr lang="cs-CZ" dirty="0" smtClean="0"/>
              <a:t>. Nakladatelství Nová škola. Brno, 2010. ISBN 978-80-7289-185-6, strana 69)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355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62500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7474"/>
            <a:ext cx="4762500" cy="418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 descr="http://svornost.com/wp-content/uploads/boj_o_rohla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325" y="16202"/>
            <a:ext cx="4408675" cy="378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http://www.kcprymarov.estranky.cz/img/picture/991/osvobozen%C3%AD-Prah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3778266"/>
            <a:ext cx="4381500" cy="306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81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května 1945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přistoupili povstalci na dohodu s německým velením o zastavení boje a odchodu německých vojáků do amerického zajetí.</a:t>
            </a:r>
          </a:p>
          <a:p>
            <a:r>
              <a:rPr lang="cs-CZ" b="1" u="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května 1945</a:t>
            </a:r>
            <a:r>
              <a:rPr lang="cs-CZ" dirty="0" smtClean="0"/>
              <a:t> si připomínáme jako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 vítězství nad fašismem (nacismem)</a:t>
            </a:r>
            <a:r>
              <a:rPr lang="cs-CZ" dirty="0" smtClean="0"/>
              <a:t>. Zároveň je tento den označen jako </a:t>
            </a:r>
            <a:r>
              <a:rPr lang="cs-CZ" b="1" u="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 druhé světové války v Evropě</a:t>
            </a:r>
            <a:r>
              <a:rPr lang="cs-CZ" dirty="0" smtClean="0"/>
              <a:t>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května 1945</a:t>
            </a:r>
            <a:r>
              <a:rPr lang="cs-CZ" dirty="0" smtClean="0"/>
              <a:t> v časných ranních hodinách dorazily do Prahy sovětské tankové jednotky, které se střetly s německými jednotkami, které nestačily Prahu opustit.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436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 DRUHÉ SVĚTOVÉ VÁLKY VE SVĚTĚ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 skončení války v Evropě se Spojenci soustředili na porážku Japonska.</a:t>
            </a:r>
          </a:p>
          <a:p>
            <a:r>
              <a:rPr lang="cs-CZ" dirty="0" smtClean="0"/>
              <a:t>Na jaře 1945 začali bombardovat japonská města a zničili jejich námořní flotilu. Přesto Japonsko odmítlo výzvu ke kapitulaci.</a:t>
            </a:r>
          </a:p>
          <a:p>
            <a:r>
              <a:rPr lang="cs-CZ" dirty="0" smtClean="0"/>
              <a:t>Američané se obávali, že válka s Japonskem bude trvat ještě dlouho a proto se rozhodli pro použití nového druhu zbraně –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ATOMOVÉ BOMBY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609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oubor:Japan map hiroshima nagasak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47"/>
            <a:ext cx="5795943" cy="684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78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10000"/>
          </a:bodyPr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srpna 1945 svrhli první atomovou bombu na japonské přístavní město HIROŠIMU </a:t>
            </a:r>
            <a:r>
              <a:rPr lang="cs-CZ" dirty="0" smtClean="0"/>
              <a:t>(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Letadlo ENOLA GAY, velitel PAUL TIBBETS, bomba LITTLE BOY – Malý chlapec, 70-80 tisíc lidí zahynulo okamžitě, 70 tisíc podlehlo svým zraněním, 69% budov zničeno</a:t>
            </a:r>
            <a:r>
              <a:rPr lang="cs-CZ" dirty="0" smtClean="0"/>
              <a:t>).</a:t>
            </a:r>
          </a:p>
          <a:p>
            <a:r>
              <a:rPr lang="cs-CZ" dirty="0" smtClean="0"/>
              <a:t>I přesto se Japonci nechtěli s porážkou smířit a byli odhodlání bojovat dál.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Válku jim také na základě dohody s USA vyhlásil Sovětský svaz.</a:t>
            </a:r>
          </a:p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srpna 1945 Američané svrhli druhou atomovou bombu na japonské město NAGASAKI</a:t>
            </a:r>
            <a:r>
              <a:rPr lang="cs-CZ" dirty="0" smtClean="0"/>
              <a:t> (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Letadlo BOCKSCAR, velitel CHARLES W. SWEENEY, bomba FAT MAN – Tlouštík, 40-75 tisíc lidí zahynulo okamžitě, celkový počet mrtvých 80 tisíc</a:t>
            </a:r>
            <a:r>
              <a:rPr lang="cs-CZ" dirty="0" smtClean="0"/>
              <a:t>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667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730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shrineofsaintjude.net/Little%20Bo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9" y="823926"/>
            <a:ext cx="9144000" cy="602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52730" y="305094"/>
            <a:ext cx="702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ATOMOVÁ BOMBA – LITTLE BOY – MALÝ CHLAPEČEK (HIROŠIMA)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903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73" y="1143000"/>
            <a:ext cx="45148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2" y="1143000"/>
            <a:ext cx="4638675" cy="573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83475" y="404664"/>
            <a:ext cx="29219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HIROŠIMA PŘED VÝBUCHEM</a:t>
            </a:r>
          </a:p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ATOMOVÉ BOMBY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77532" y="393692"/>
            <a:ext cx="25260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HIROŠIMA PO VÝBUCHU</a:t>
            </a:r>
          </a:p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ATOMOVÉ BOMBY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592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6215"/>
            <a:ext cx="7861952" cy="6876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38975"/>
            <a:ext cx="23591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POSÁDKA LETADLA </a:t>
            </a:r>
          </a:p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BOCKSCAR, KTERÁ </a:t>
            </a:r>
          </a:p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SVRHLA ATOMOVOU</a:t>
            </a:r>
          </a:p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BOMBU NA NAGASAKI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569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9711"/>
            <a:ext cx="9144001" cy="6093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52762" y="147990"/>
            <a:ext cx="5438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ATOMOVÁ BOMBA – FAT MAN – TLOUŠTÍK (NAGASAKI)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245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305" y="0"/>
            <a:ext cx="626264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1340768"/>
            <a:ext cx="20859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NAGASAKI PŘED </a:t>
            </a:r>
          </a:p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VÝBUCHEM BOMBY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64755" y="4293095"/>
            <a:ext cx="19224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NAGASAKI PO </a:t>
            </a:r>
          </a:p>
          <a:p>
            <a:pPr algn="ctr"/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VÝBUCHU BOMBY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920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/>
          <a:lstStyle/>
          <a:p>
            <a:r>
              <a:rPr lang="cs-CZ" dirty="0" smtClean="0"/>
              <a:t>Teprve až po tomto druhém útoku se rozhodl japonský císař vzdát.</a:t>
            </a:r>
          </a:p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Kapitulace byla podepsána 2. září 1945 na palubě americké válečné lodi Missouri kotvící v Tokijském zálivu.</a:t>
            </a:r>
          </a:p>
          <a:p>
            <a:pPr algn="ctr"/>
            <a:r>
              <a:rPr lang="cs-CZ" b="1" u="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DRUHÁ SVĚTOVÁ VÁLKA DNEM 2. ZÁŘÍ 1945 DEFINITIVNĚ SKONČILA.</a:t>
            </a:r>
            <a:endParaRPr lang="cs-CZ" b="1" u="db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002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druhavalkavychod.euweb.cz/images/mcarth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23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38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history.navy.mil/photos/images/ac00001/ac027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87" y="0"/>
            <a:ext cx="8319540" cy="688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51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history.navy.mil/photos/images/g330000/g3327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407"/>
            <a:ext cx="8259381" cy="686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25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SHRNUTÍ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Druhá světová válka byla zatím nejničivější a největší válka v dějinách lidstva.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třech světadílech (Evropa, Afrika, Asie) a ve světových oceánech bojovali Spojenci (Velká Británie, Sovětský svaz a USA) proti Německu, Itálii a Japonsku.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války se zapojilo 61 států a 110 miliónů vojáků.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Zahynulo přibližně 50-060 miliónů lidí.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239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 válčící seskupení používala veškerou moderní vojenskou techniku.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Válečné náklady se pohybovaly přibližně okolo 950 miliard dolarů (v tehdejší měně).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Škody nejvíce postihly Evropu, kde probíhaly hlavní boje.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315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obrázků: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http://www.artalk.cz/wp-content/uploads/2011/11/dobyti-berlina.jpg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http://upload.wikimedia.org/wikipedia/commons/thumb/c/c2/Invasionofitaly1943.jpg/500px-Invasionofitaly1943.jpg</a:t>
            </a:r>
          </a:p>
          <a:p>
            <a:r>
              <a:rPr lang="cs-CZ" dirty="0" smtClean="0">
                <a:hlinkClick r:id="rId3"/>
              </a:rPr>
              <a:t>http://cs.wikipedia.org/wiki/Soubor:ItalySalernoInvasion1943.jpg</a:t>
            </a:r>
          </a:p>
          <a:p>
            <a:r>
              <a:rPr lang="cs-CZ" dirty="0" smtClean="0">
                <a:hlinkClick r:id="rId3"/>
              </a:rPr>
              <a:t>http://i.lidovky.cz/09/113/lngal/NOM2f45c4_MUSSOLINIHO_SMRT.jpg</a:t>
            </a:r>
          </a:p>
          <a:p>
            <a:r>
              <a:rPr lang="cs-CZ" dirty="0" smtClean="0">
                <a:hlinkClick r:id="rId3"/>
              </a:rPr>
              <a:t>http://nd01.jxs.cz/781/061/286d311bab_8479756_o2.jpg</a:t>
            </a:r>
          </a:p>
          <a:p>
            <a:r>
              <a:rPr lang="cs-CZ" dirty="0" smtClean="0">
                <a:hlinkClick r:id="rId3"/>
              </a:rPr>
              <a:t>http://www.tyden.cz/obrazek/4a28c65123897/valka-normandie-4a28daedf41c3.png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http://www.vojsko.net/photo/konflikty/ww2/dday_01.jpg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761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http://druha.svetova.cz/images/obrazky/DenD.jpg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http://www.krvavavojna.ic.cz/images/lod.JPG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http://nd01.jxs.cz/404/420/20cee6265a_31680352_o2.jpg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http://druhavalkakonec.euweb.cz/images/ardeny.jpg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http://druhavalkakonec.euweb.cz/images/bulge1.jpg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http://wehrmachtheeer.wz.cz/Wehrmacht/mp3/Historie/ardeny.jpg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http://czblog.cz/wp-content/uploads/2010/05/Hitleruv-bunkr-fuhrerbunker.jpg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http://czblog.cz/wp-content/uploads/2010/05/Fuhrerbunker-1.jpg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http://hitler-adolf.wz.cz/img/fotogalerie/pic1.jpeg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http://upload.wikimedia.org/wikipedia/commons/9/9c/Place_Of_Hitler_Bunker_2007.jpg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http://farm4.static.flickr.com/3048/2447772809_ca301da5a9.jpg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37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http://druhavalkakonec.euweb.cz/images/berlin1945-a.jpg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http://www.lovecpokladu.cz/img/2008/viky/viky20080611-2.jpg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http://img9.ct24.cz/cache/900x507/article/12/1198/119727.jpg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http://www.lovecpokladu.cz/img/2008/viky/viky20080611-3.jpg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http://upload.wikimedia.org/wikipedia/commons/thumb/4/4f/Dukla_Pass_battle_monument.jpg/350px-Dukla_Pass_battle_monument.jpg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http://www.aic.cz/osvobozeni/wordpress/wp-content/uploads/16_linie1.gif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http://img3.ct24.cz/multimedia/images/17/1623/big/162237.jpg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http://druhavalkakonec.euweb.cz/images/praha5.jpg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http://svornost.com/wp-content/uploads/boj_o_rohlas.jpg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http://www.kcprymarov.estranky.cz/img/picture/991/osvobozen%C3%AD-Prahy.jpg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281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http://cs.wikipedia.org/wiki/Soubor:Japan_map_hiroshima_nagasaki.png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http://cs.wikipedia.org/wiki/Soubor:B-29_Enola_Gay_w_Crews.jpg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http://www.shrineofsaintjude.net/Little%20Boy.jpg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http://cs.wikipedia.org/wiki/Soubor:AtomicEffects-p7a.jpg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http://cs.wikipedia.org/wiki/Soubor:AtomicEffects-p7b.jpg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http://cs.wikipedia.org/wiki/Soubor:Bocks-Car-enlisted-flight-crew.png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http://cs.wikipedia.org/wiki/Soubor:Fat_man.jpg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http://cs.wikipedia.org/wiki/Soubor:Nagasaki_1945_-_Before_and_after_(adjusted).jpg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http://druhavalkavychod.euweb.cz/images/mcarthur.jpg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http://www.history.navy.mil/photos/images/ac00001/ac02719.jpg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http://www.history.navy.mil/photos/images/g330000/g332701.jpg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50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05056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1367</Words>
  <Application>Microsoft Office PowerPoint</Application>
  <PresentationFormat>Předvádění na obrazovce (4:3)</PresentationFormat>
  <Paragraphs>136</Paragraphs>
  <Slides>46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46</vt:i4>
      </vt:variant>
    </vt:vector>
  </HeadingPairs>
  <TitlesOfParts>
    <vt:vector size="49" baseType="lpstr">
      <vt:lpstr>Motiv systému Office</vt:lpstr>
      <vt:lpstr>Motiv sady Office</vt:lpstr>
      <vt:lpstr>Výchozí návrh</vt:lpstr>
      <vt:lpstr>Název školy: ZŠ Klášterec nad Ohří, Krátká 676 Autor: Bc. Michael RADIMERSKÝ Název materiálu: VY_32_INOVACE_5_32_ POSLEDNÍ ROKY DRUHÉ SVĚTOVÉ VÁLKY Číslo projektu: CZ.1.07/1.4.00/21.1115</vt:lpstr>
      <vt:lpstr>POSLEDNÍ ROKY VÁLKY</vt:lpstr>
      <vt:lpstr>SITUACE V ITÁLII</vt:lpstr>
      <vt:lpstr>Prezentace aplikace PowerPoint</vt:lpstr>
      <vt:lpstr>Prezentace aplikace PowerPoint</vt:lpstr>
      <vt:lpstr>OTEVŘENÍ „DRUHÉ FRONTY“</vt:lpstr>
      <vt:lpstr>Prezentace aplikace PowerPoint</vt:lpstr>
      <vt:lpstr>„DEN D“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KONEC VÁLKY V EVROPĚ</vt:lpstr>
      <vt:lpstr>Prezentace aplikace PowerPoint</vt:lpstr>
      <vt:lpstr>Prezentace aplikace PowerPoint</vt:lpstr>
      <vt:lpstr>Prezentace aplikace PowerPoint</vt:lpstr>
      <vt:lpstr>OSVOBOZENÍ ČESKOSLOVENSKA</vt:lpstr>
      <vt:lpstr>Prezentace aplikace PowerPoint</vt:lpstr>
      <vt:lpstr>Prezentace aplikace PowerPoint</vt:lpstr>
      <vt:lpstr>Prezentace aplikace PowerPoint</vt:lpstr>
      <vt:lpstr>Prezentace aplikace PowerPoint</vt:lpstr>
      <vt:lpstr>PRAŽSKÉ KVĚTNOVÉ POVSTÁNÍ</vt:lpstr>
      <vt:lpstr>Prezentace aplikace PowerPoint</vt:lpstr>
      <vt:lpstr>Prezentace aplikace PowerPoint</vt:lpstr>
      <vt:lpstr>Prezentace aplikace PowerPoint</vt:lpstr>
      <vt:lpstr>KONEC DRUHÉ SVĚTOVÉ VÁLKY VE SVĚTĚ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SHRNUTÍ</vt:lpstr>
      <vt:lpstr>Prezentace aplikace PowerPoint</vt:lpstr>
      <vt:lpstr>Zdroje obrázků:</vt:lpstr>
      <vt:lpstr>Prezentace aplikace PowerPoint</vt:lpstr>
      <vt:lpstr>Prezentace aplikace PowerPoint</vt:lpstr>
      <vt:lpstr>Prezentace aplikace PowerPoint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POSLEDNÍ ROKY VÁLKY</dc:title>
  <dc:creator>Bc. Michael RADIMERSKÝ</dc:creator>
  <cp:lastModifiedBy>Bc. Michael RADIMERSKÝ</cp:lastModifiedBy>
  <cp:revision>103</cp:revision>
  <dcterms:created xsi:type="dcterms:W3CDTF">2012-03-13T11:21:17Z</dcterms:created>
  <dcterms:modified xsi:type="dcterms:W3CDTF">2012-06-15T04:37:47Z</dcterms:modified>
</cp:coreProperties>
</file>