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6"/>
  </p:notesMasterIdLst>
  <p:sldIdLst>
    <p:sldId id="287" r:id="rId3"/>
    <p:sldId id="256" r:id="rId4"/>
    <p:sldId id="257" r:id="rId5"/>
    <p:sldId id="269" r:id="rId6"/>
    <p:sldId id="278" r:id="rId7"/>
    <p:sldId id="259" r:id="rId8"/>
    <p:sldId id="258" r:id="rId9"/>
    <p:sldId id="260" r:id="rId10"/>
    <p:sldId id="283" r:id="rId11"/>
    <p:sldId id="282" r:id="rId12"/>
    <p:sldId id="261" r:id="rId13"/>
    <p:sldId id="262" r:id="rId14"/>
    <p:sldId id="285" r:id="rId15"/>
    <p:sldId id="263" r:id="rId16"/>
    <p:sldId id="279" r:id="rId17"/>
    <p:sldId id="264" r:id="rId18"/>
    <p:sldId id="265" r:id="rId19"/>
    <p:sldId id="280" r:id="rId20"/>
    <p:sldId id="266" r:id="rId21"/>
    <p:sldId id="267" r:id="rId22"/>
    <p:sldId id="284" r:id="rId23"/>
    <p:sldId id="268" r:id="rId24"/>
    <p:sldId id="281" r:id="rId25"/>
    <p:sldId id="273" r:id="rId26"/>
    <p:sldId id="270" r:id="rId27"/>
    <p:sldId id="271" r:id="rId28"/>
    <p:sldId id="272" r:id="rId29"/>
    <p:sldId id="274" r:id="rId30"/>
    <p:sldId id="275" r:id="rId31"/>
    <p:sldId id="276" r:id="rId32"/>
    <p:sldId id="277" r:id="rId33"/>
    <p:sldId id="286" r:id="rId34"/>
    <p:sldId id="288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DEF45D-C642-40FF-A0E6-816486AFBB81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E68086-D8F2-4CD7-A395-3FEDCFE38B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197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2A92F-A183-4EA5-B1E3-38A3B082880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BCA89-F7E0-459E-B1C3-ECEBD4BB0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2A92F-A183-4EA5-B1E3-38A3B082880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BCA89-F7E0-459E-B1C3-ECEBD4BB0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2A92F-A183-4EA5-B1E3-38A3B082880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BCA89-F7E0-459E-B1C3-ECEBD4BB0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2A92F-A183-4EA5-B1E3-38A3B082880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BCA89-F7E0-459E-B1C3-ECEBD4BB0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2A92F-A183-4EA5-B1E3-38A3B082880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BCA89-F7E0-459E-B1C3-ECEBD4BB0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2A92F-A183-4EA5-B1E3-38A3B082880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BCA89-F7E0-459E-B1C3-ECEBD4BB0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2A92F-A183-4EA5-B1E3-38A3B082880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BCA89-F7E0-459E-B1C3-ECEBD4BB0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2A92F-A183-4EA5-B1E3-38A3B082880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BCA89-F7E0-459E-B1C3-ECEBD4BB0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2A92F-A183-4EA5-B1E3-38A3B082880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BCA89-F7E0-459E-B1C3-ECEBD4BB0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2A92F-A183-4EA5-B1E3-38A3B082880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BCA89-F7E0-459E-B1C3-ECEBD4BB0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2A92F-A183-4EA5-B1E3-38A3B082880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BCA89-F7E0-459E-B1C3-ECEBD4BB09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D3501B-3030-4E8C-BAA0-4375BC6C85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2560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AC2EC-2929-4B2B-BD4F-01A657EE546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686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C2D55E-5861-4A26-B741-D7FE7DB3A72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2967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85E38A-2256-47E0-87B0-3C660CF12B6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1761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244A0C-54BB-43E7-874C-5805AD16B8C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441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1AE9A1-1F61-4419-9C96-61BC4AB5372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5283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3CDE27-B8A8-4305-9D47-D6BC74CB914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799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7BFC3-C4D9-4421-A47A-5D4F185D33C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4173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03BA14-DB39-436E-A3C1-8D837C37EDA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8557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95161E-7EA4-480A-A132-1495B6F788B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5778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F94B4-4FBB-48DE-81AA-FE56A0083D1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68075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5498EE-6503-480E-85BD-E07F6B7EF1F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854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22A92F-A183-4EA5-B1E3-38A3B082880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3BCA89-F7E0-459E-B1C3-ECEBD4BB09B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A02675C-6D1B-436C-891D-18BDA4760ECE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589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4/4f/Dukla_Pass_battle_monument.jp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VY_32_INOVACE_6_32_ KARPATSKO-DUKELSKÁ OPERACE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výkladu</a:t>
            </a: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4868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oubor:Dukla Pass battle monumen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Karpatsko-dukelská operace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Karpatsko-dukelská operace</a:t>
            </a:r>
            <a:r>
              <a:rPr lang="cs-CZ" dirty="0" smtClean="0"/>
              <a:t> byla útočná operace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sovětských</a:t>
            </a:r>
            <a:r>
              <a:rPr lang="cs-CZ" dirty="0" smtClean="0"/>
              <a:t> 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československých vojsk</a:t>
            </a:r>
            <a:r>
              <a:rPr lang="cs-CZ" dirty="0" smtClean="0"/>
              <a:t> na severovýchodním Slovensku na podzim roku 1944, která měla spojit povstalecké síly Slovenského národního povstání se sovětskými armádami. </a:t>
            </a:r>
          </a:p>
          <a:p>
            <a:r>
              <a:rPr lang="cs-CZ" dirty="0" smtClean="0"/>
              <a:t>Po potlačení povstání německými jednotkami a přechodu povstaleckých jednotek na partyzánský způsob boje ztratila svoje opodstatnění a byla ukončena.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6" y="1486923"/>
            <a:ext cx="9143999" cy="5400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99985" y="285769"/>
            <a:ext cx="6095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Nepřátelská obrana Karpat v úseku 4. UF na začátku září 1944.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arpatsko-dukelska-opera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025247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Trvání:</a:t>
            </a:r>
            <a:r>
              <a:rPr lang="cs-CZ" dirty="0" smtClean="0"/>
              <a:t> 		8. září - 28. říjen, 1944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Místo:</a:t>
            </a:r>
            <a:r>
              <a:rPr lang="cs-CZ" dirty="0" smtClean="0"/>
              <a:t> 		jihovýchod Polska a 					severovýchodní Slovensko</a:t>
            </a: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Výsledek:</a:t>
            </a:r>
            <a:r>
              <a:rPr lang="cs-CZ" dirty="0" smtClean="0"/>
              <a:t> 	Taktické vítězství SSSR a 				Československa, neúspěch při 			spojení povstaleckých vojsk s 			Rudou armádou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Rozložení sil: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Sovětský svaz</a:t>
            </a:r>
          </a:p>
          <a:p>
            <a:r>
              <a:rPr lang="cs-CZ" dirty="0" smtClean="0"/>
              <a:t>1. československý armádní sbor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Třetí říše – Německo</a:t>
            </a:r>
          </a:p>
          <a:p>
            <a:r>
              <a:rPr lang="cs-CZ" dirty="0" smtClean="0"/>
              <a:t>Maďarsko</a:t>
            </a:r>
            <a:endParaRPr lang="cs-CZ" dirty="0"/>
          </a:p>
        </p:txBody>
      </p:sp>
      <p:pic>
        <p:nvPicPr>
          <p:cNvPr id="11" name="Obrázek 10" descr="800px-Flag_of_the_Soviet_Union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3284984"/>
            <a:ext cx="2297832" cy="114891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Obrázek 11" descr="800px-Flag_of_Czechoslovakia_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4869160"/>
            <a:ext cx="2297832" cy="153093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Obrázek 12" descr="800px-Flag_of_Nazi_Germany_(1933-1945)_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3212976"/>
            <a:ext cx="2376263" cy="14257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Obrázek 13" descr="800px-Flag_of_Hungary_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860032" y="5081972"/>
            <a:ext cx="2448272" cy="12241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Velitelé: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Ivan Stěpanovič Koněv </a:t>
            </a:r>
            <a:r>
              <a:rPr lang="cs-CZ" dirty="0" smtClean="0"/>
              <a:t>(SSSR)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Andrej Grečko</a:t>
            </a:r>
            <a:r>
              <a:rPr lang="cs-CZ" dirty="0" smtClean="0"/>
              <a:t> (SSSR)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Kiril Moskalenko</a:t>
            </a:r>
            <a:r>
              <a:rPr lang="cs-CZ" dirty="0" smtClean="0"/>
              <a:t> (SSSR)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Kratochvíl</a:t>
            </a:r>
            <a:r>
              <a:rPr lang="cs-CZ" dirty="0" smtClean="0"/>
              <a:t> - do 10. září (1. čs. Armádní sbor)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Ludvík Svoboda</a:t>
            </a:r>
            <a:r>
              <a:rPr lang="cs-CZ" dirty="0" smtClean="0"/>
              <a:t> (1. čs. Armádní sbor)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Gotthard Heinrici</a:t>
            </a:r>
            <a:r>
              <a:rPr lang="cs-CZ" dirty="0" smtClean="0"/>
              <a:t> (Německo)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Generál JAN KRATOCHVÍL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 descr="01_krat2_v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555510"/>
            <a:ext cx="3456384" cy="5058123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Generál LUDVÍK SVOBODA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 descr="ludvik_svoboda2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552200"/>
            <a:ext cx="3599784" cy="5045152"/>
          </a:xfrm>
        </p:spPr>
      </p:pic>
      <p:pic>
        <p:nvPicPr>
          <p:cNvPr id="6" name="Zástupný symbol pro obsah 5" descr="podpis1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22969" y="2708920"/>
            <a:ext cx="4464145" cy="252028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Vojenská síla: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SSSR + 1. čs. armádní sbor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150 000 vojáků Rudé armády</a:t>
            </a:r>
          </a:p>
          <a:p>
            <a:r>
              <a:rPr lang="cs-CZ" dirty="0" smtClean="0"/>
              <a:t>16 700 československých vojáků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 + Maďarsko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asi 100 000 německých a maďarských vojáků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Ztráty: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SSSR + 1. čs. armádní sbor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asi 64 000 zraněných, 21 000 mrtvých z toho 1800 Čechoslováků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 + Maďarsko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asi 10 000 mrtvých, 40 000 zraněných nebo zajatých, 800 děl a minometů, do 185 tanků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Útočná operace sovětských jednotek, jejímž cílem bylo poskytnout pomoc Slovenskému národnímu povstání (SNP), začala již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září 1944</a:t>
            </a:r>
            <a:r>
              <a:rPr lang="cs-CZ" dirty="0" smtClean="0"/>
              <a:t>. </a:t>
            </a:r>
            <a:r>
              <a:rPr lang="cs-CZ" dirty="0"/>
              <a:t>Proti německé armádě se tehdy postavila 38. armáda, kterou posílil 1. československý armádní sbor pod velením Ludvíka Svobody. Krvavé boje vrcholily </a:t>
            </a:r>
            <a:r>
              <a:rPr lang="cs-CZ" dirty="0" smtClean="0"/>
              <a:t> 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října 1944</a:t>
            </a:r>
            <a:r>
              <a:rPr lang="cs-CZ" dirty="0"/>
              <a:t>, kdy právě Čechoslováci překročili Dukelský průsmyk a podíleli se tak na osvobození části východního Slovenska.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den byl později prohlášen za Den československé armády. </a:t>
            </a:r>
            <a:r>
              <a:rPr lang="cs-CZ" dirty="0"/>
              <a:t>Účast Svobodových jednotek v karpatsko-dukelské operaci byla největším bojovým vystoupením československého zahraničního vojska v průběhu 2. světové války.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iky20080611-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" y="25400"/>
            <a:ext cx="9178119" cy="6832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Původní plán nevyšel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Plán předpokládal rychlé zničení nepřátelského uskupení v předhůří Karpat a rozvinutí útoku přes horské hřebeny. Hlavní úder byl veden ve směru na město Dukla, nedaleko východoslovenského Prešova, do tzv. Dukelského průsmyku. Útoku sovětských vojsk měly pomoci úderem z týlu dvě slovenské pěší divize a partyzánské oddíly. Slovenští vojáci rozmístění v prostoru Karpat a zapojení do příprav SNP byly však pro nerozhodnost jejich velení hned v prvních dnech povstání nacisty odzbrojeni.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/>
              <a:t>Nepřítel využil nedostupný horský terén a vytvořil v Karpatech silnou obranu do hloubky až 50 km. Během prvého dne operace prolomila sovětská vojska hlavní pásmo německé obrany a poté se do bojů postupně zapojovaly rychlé svazky a 1. československý armádní sbor. Německé velení s cílem zastavit postup vojsk na území Slovenska přesunulo do kritické oblasti pěší a tankové svazky z jiných směrů a samostatné útvary ze Slovenska, které byly nasazeny proti povstalcům.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iky20080610-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03084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678091"/>
          </a:xfrm>
        </p:spPr>
        <p:txBody>
          <a:bodyPr>
            <a:normAutofit/>
          </a:bodyPr>
          <a:lstStyle/>
          <a:p>
            <a:r>
              <a:rPr lang="cs-CZ" sz="3600" dirty="0"/>
              <a:t>Nacistům se díky tomuto manévru podařilo zastavit postup československých a sovětských jednotek. Ti na to zareagovali nasazením tankových jednotek, které obranu Německa prolomily a dne 20. září bylo obsazeno město Dukla. Poté byly osvobozeny další obce a počátkem října se na vlastní území se dostali i českoslovenští vojáci.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dirty="0"/>
              <a:t>Československý armádní sbor ovládl Dukelský průsmyk 6. října. Podařilo se mu to v součinnosti s 67. střeleckým sborem a 31. tankovým sborem. Vojska pokračovala v útoku a během dvou týdnů postoupila o 15–20 km na západ a jihozápad od průsmyku. Útok byl zastaven až na přístupech k údolí řeky Ondavy. Při bojích v úzkém Dukelském průsmyku přišlo o život či zdraví 85 000 sovětských, 6 500 československých a 52 000 německých vojáků.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764704"/>
            <a:ext cx="9144000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Výsledek: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Karpatsko-dukelská operace jednoznačně neskončila úspěchem. Odehrávala se v krajně nepříznivých podmínkách, ale byla do značné míry plýtváním lidských a materiálních sil SSSR. Od začátku neměla velké vyhlídky na úspěch, ale byla spíše politickým gestem náklonnosti Sovětského svazu k Československu.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Avšak vázala velký počet vojsk (20 divizí), které nemohlo německé velení nasadit proti povstalcům a tak byla největší vojenskou pomocí, kterou povstání poskytla.</a:t>
            </a:r>
            <a:r>
              <a:rPr lang="cs-CZ" dirty="0" smtClean="0"/>
              <a:t> Útočné úsilí sovětských a československých vojsk bylo nesmírné, což je pozorovatelné na jejich částečném postupu neprůchodným a tvrdě bráněným horským terénem. Přitom zatlačily nepřítele do hloubky Východních Karpat a způsobily mu značné ztráty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Památník na DUKLE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dukla-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-3517"/>
            <a:ext cx="9139316" cy="68615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dukla-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0" y="404664"/>
            <a:ext cx="4299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Památník padlých československých vojáků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803887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844361" y="188640"/>
            <a:ext cx="4299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Památník padlých československých vojáků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ukla-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563888" y="3933056"/>
            <a:ext cx="4426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Symbolický hřbitov československých vojáků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ukla-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6488668"/>
            <a:ext cx="49309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Klid našich vojáků střeží pod kopcem tato T-34/85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ukla-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6021288"/>
            <a:ext cx="8353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„Létající tank“ aneb „černá smrt“ aneb sovětský bitevní letoun Iljušin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-2 „Šturmovik“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ukla-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260648"/>
            <a:ext cx="41494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Protiletecký kanon ve Vyšném Komárniku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ukla-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6237312"/>
            <a:ext cx="6178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Precizně udržovaný německý vojenský hřbitov v obci Hunkovce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Internetové zdroje pro obrázky: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upload.wikimedia.org/wikipedia/commons/thumb/4/4f/Dukla_Pass_battle_monument.jpg/350px-Dukla_Pass_battle_monument.jpg</a:t>
            </a:r>
          </a:p>
          <a:p>
            <a:r>
              <a:rPr lang="cs-CZ" dirty="0"/>
              <a:t>http://</a:t>
            </a:r>
            <a:r>
              <a:rPr lang="cs-CZ" dirty="0" smtClean="0"/>
              <a:t>www.fronta.cz/pics/clanky/honza/karpaty44.gif</a:t>
            </a:r>
          </a:p>
          <a:p>
            <a:r>
              <a:rPr lang="cs-CZ" dirty="0"/>
              <a:t>http://</a:t>
            </a:r>
            <a:r>
              <a:rPr lang="cs-CZ" dirty="0" smtClean="0"/>
              <a:t>www.svornost.com/wp-content/uploads/karpatsko-dukelska-operace.jpg</a:t>
            </a:r>
          </a:p>
          <a:p>
            <a:r>
              <a:rPr lang="cs-CZ" dirty="0"/>
              <a:t>http://</a:t>
            </a:r>
            <a:r>
              <a:rPr lang="cs-CZ" dirty="0" smtClean="0"/>
              <a:t>www.palba.cz/forumfoto/albums/userpics/12045/normal_Gener%C3%A1l_Jan_Kratochv%C3%ADl.jpg</a:t>
            </a:r>
          </a:p>
          <a:p>
            <a:r>
              <a:rPr lang="cs-CZ" dirty="0"/>
              <a:t>http://forum.valka.cz/attachments/12593/1306_38_04_1_.</a:t>
            </a:r>
            <a:r>
              <a:rPr lang="cs-CZ" dirty="0" smtClean="0"/>
              <a:t>jpg</a:t>
            </a:r>
          </a:p>
          <a:p>
            <a:r>
              <a:rPr lang="cs-CZ" dirty="0"/>
              <a:t>http://</a:t>
            </a:r>
            <a:r>
              <a:rPr lang="cs-CZ" dirty="0" smtClean="0"/>
              <a:t>www.ludviksvoboda.cz/design/podpis1.JPG</a:t>
            </a:r>
          </a:p>
          <a:p>
            <a:r>
              <a:rPr lang="cs-CZ" dirty="0"/>
              <a:t>http://</a:t>
            </a:r>
            <a:r>
              <a:rPr lang="cs-CZ" dirty="0" smtClean="0"/>
              <a:t>www.kcprymarov.estranky.cz/img/mid/2484/svoboda-na-slovensku.jpg</a:t>
            </a:r>
          </a:p>
          <a:p>
            <a:r>
              <a:rPr lang="cs-CZ" dirty="0"/>
              <a:t>http://</a:t>
            </a:r>
            <a:r>
              <a:rPr lang="cs-CZ" dirty="0" smtClean="0"/>
              <a:t>www.lovecpokladu.cz/img/2008/viky/viky20080611-2.jpg</a:t>
            </a:r>
          </a:p>
          <a:p>
            <a:r>
              <a:rPr lang="cs-CZ" dirty="0"/>
              <a:t>http://</a:t>
            </a:r>
            <a:r>
              <a:rPr lang="cs-CZ" dirty="0" smtClean="0"/>
              <a:t>www.lovecpokladu.cz/img/2008/viky/viky20080610-5.jpg</a:t>
            </a:r>
          </a:p>
          <a:p>
            <a:r>
              <a:rPr lang="cs-CZ" dirty="0"/>
              <a:t>http://</a:t>
            </a:r>
            <a:r>
              <a:rPr lang="cs-CZ" dirty="0" smtClean="0"/>
              <a:t>img7.ct24.cz/cache/900x507/article/12/1198/119726.jpg</a:t>
            </a:r>
          </a:p>
          <a:p>
            <a:r>
              <a:rPr lang="cs-CZ" dirty="0"/>
              <a:t>http://postrehy.havlas.eu/cestovani/dukelsky-prusmyk</a:t>
            </a:r>
            <a:r>
              <a:rPr lang="cs-CZ" dirty="0" smtClean="0"/>
              <a:t>/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5273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105056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937</Words>
  <Application>Microsoft Office PowerPoint</Application>
  <PresentationFormat>Předvádění na obrazovce (4:3)</PresentationFormat>
  <Paragraphs>75</Paragraphs>
  <Slides>33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33</vt:i4>
      </vt:variant>
    </vt:vector>
  </HeadingPairs>
  <TitlesOfParts>
    <vt:vector size="35" baseType="lpstr">
      <vt:lpstr>Motiv sady Office</vt:lpstr>
      <vt:lpstr>Výchozí návrh</vt:lpstr>
      <vt:lpstr>Název školy: ZŠ Klášterec nad Ohří, Krátká 676 Autor: Bc. Michael RADIMERSKÝ Název materiálu: VY_32_INOVACE_6_32_ KARPATSKO-DUKELSKÁ OPERACE Číslo projektu: CZ.1.07/1.4.00/21.1115</vt:lpstr>
      <vt:lpstr>Karpatsko-dukelská operace </vt:lpstr>
      <vt:lpstr>Prezentace aplikace PowerPoint</vt:lpstr>
      <vt:lpstr>Prezentace aplikace PowerPoint</vt:lpstr>
      <vt:lpstr>Prezentace aplikace PowerPoint</vt:lpstr>
      <vt:lpstr>Prezentace aplikace PowerPoint</vt:lpstr>
      <vt:lpstr>Rozložení sil:</vt:lpstr>
      <vt:lpstr>Velitelé:</vt:lpstr>
      <vt:lpstr>Generál JAN KRATOCHVÍL</vt:lpstr>
      <vt:lpstr>Generál LUDVÍK SVOBODA</vt:lpstr>
      <vt:lpstr>Vojenská síla:</vt:lpstr>
      <vt:lpstr>Ztráty:</vt:lpstr>
      <vt:lpstr>Prezentace aplikace PowerPoint</vt:lpstr>
      <vt:lpstr>Prezentace aplikace PowerPoint</vt:lpstr>
      <vt:lpstr>Prezentace aplikace PowerPoint</vt:lpstr>
      <vt:lpstr>Původní plán nevyšel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Výsledek: </vt:lpstr>
      <vt:lpstr>Památník na DUKLE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Internetové zdroje pro obrázky: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Karpatsko-dukelská operace</dc:title>
  <dc:creator>MSI</dc:creator>
  <cp:lastModifiedBy>Bc. Michael RADIMERSKÝ</cp:lastModifiedBy>
  <cp:revision>31</cp:revision>
  <dcterms:created xsi:type="dcterms:W3CDTF">2011-01-09T16:07:58Z</dcterms:created>
  <dcterms:modified xsi:type="dcterms:W3CDTF">2012-06-15T06:17:25Z</dcterms:modified>
</cp:coreProperties>
</file>