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34"/>
  </p:notesMasterIdLst>
  <p:sldIdLst>
    <p:sldId id="284" r:id="rId4"/>
    <p:sldId id="256" r:id="rId5"/>
    <p:sldId id="257" r:id="rId6"/>
    <p:sldId id="271" r:id="rId7"/>
    <p:sldId id="272" r:id="rId8"/>
    <p:sldId id="258" r:id="rId9"/>
    <p:sldId id="273" r:id="rId10"/>
    <p:sldId id="274" r:id="rId11"/>
    <p:sldId id="259" r:id="rId12"/>
    <p:sldId id="275" r:id="rId13"/>
    <p:sldId id="276" r:id="rId14"/>
    <p:sldId id="260" r:id="rId15"/>
    <p:sldId id="261" r:id="rId16"/>
    <p:sldId id="277" r:id="rId17"/>
    <p:sldId id="278" r:id="rId18"/>
    <p:sldId id="262" r:id="rId19"/>
    <p:sldId id="279" r:id="rId20"/>
    <p:sldId id="263" r:id="rId21"/>
    <p:sldId id="281" r:id="rId22"/>
    <p:sldId id="282" r:id="rId23"/>
    <p:sldId id="283" r:id="rId24"/>
    <p:sldId id="264" r:id="rId25"/>
    <p:sldId id="265" r:id="rId26"/>
    <p:sldId id="268" r:id="rId27"/>
    <p:sldId id="270" r:id="rId28"/>
    <p:sldId id="266" r:id="rId29"/>
    <p:sldId id="267" r:id="rId30"/>
    <p:sldId id="269" r:id="rId31"/>
    <p:sldId id="280" r:id="rId32"/>
    <p:sldId id="285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A8C742-DB17-4627-AAE0-86D613B770C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6563FA-70E1-43FD-8C99-D96CAD35CE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449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7785A-8779-4075-8C18-B9EF4B6CC7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E21C8-A0AF-4A64-958A-BF1D127951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616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7785A-8779-4075-8C18-B9EF4B6CC7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E21C8-A0AF-4A64-958A-BF1D127951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752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7785A-8779-4075-8C18-B9EF4B6CC7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E21C8-A0AF-4A64-958A-BF1D127951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351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7785A-8779-4075-8C18-B9EF4B6CC7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E21C8-A0AF-4A64-958A-BF1D127951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063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7785A-8779-4075-8C18-B9EF4B6CC7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E21C8-A0AF-4A64-958A-BF1D127951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4446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7785A-8779-4075-8C18-B9EF4B6CC7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E21C8-A0AF-4A64-958A-BF1D127951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186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7785A-8779-4075-8C18-B9EF4B6CC7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E21C8-A0AF-4A64-958A-BF1D127951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066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7785A-8779-4075-8C18-B9EF4B6CC7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E21C8-A0AF-4A64-958A-BF1D127951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833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7785A-8779-4075-8C18-B9EF4B6CC7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E21C8-A0AF-4A64-958A-BF1D127951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383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7785A-8779-4075-8C18-B9EF4B6CC7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E21C8-A0AF-4A64-958A-BF1D127951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952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7785A-8779-4075-8C18-B9EF4B6CC7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E21C8-A0AF-4A64-958A-BF1D127951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9506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61206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413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8375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513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7253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87501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9906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4365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0134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0287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7781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3501B-3030-4E8C-BAA0-4375BC6C85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2560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AC2EC-2929-4B2B-BD4F-01A657EE54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686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C2D55E-5861-4A26-B741-D7FE7DB3A72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2967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85E38A-2256-47E0-87B0-3C660CF12B6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1761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44A0C-54BB-43E7-874C-5805AD16B8C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4411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AE9A1-1F61-4419-9C96-61BC4AB5372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52838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CDE27-B8A8-4305-9D47-D6BC74CB914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799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7BFC3-C4D9-4421-A47A-5D4F185D33C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41732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03BA14-DB39-436E-A3C1-8D837C37EDA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8557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95161E-7EA4-480A-A132-1495B6F788B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5778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F94B4-4FBB-48DE-81AA-FE56A0083D1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68075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5498EE-6503-480E-85BD-E07F6B7EF1F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854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67785A-8779-4075-8C18-B9EF4B6CC7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3E21C8-A0AF-4A64-958A-BF1D127951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871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079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02675C-6D1B-436C-891D-18BDA4760E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58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7/Bln11_divided.jpg" TargetMode="External"/><Relationship Id="rId13" Type="http://schemas.openxmlformats.org/officeDocument/2006/relationships/hyperlink" Target="http://global.networldalliance.com/new/images/article/covers/Hands_Holding_Earth.150.jpg" TargetMode="External"/><Relationship Id="rId3" Type="http://schemas.openxmlformats.org/officeDocument/2006/relationships/hyperlink" Target="http://www.stiefel-eurocart.cz/tovar/53.jpg" TargetMode="External"/><Relationship Id="rId7" Type="http://schemas.openxmlformats.org/officeDocument/2006/relationships/hyperlink" Target="http://nd01.jxs.cz/330/968/986f5a824c_10051049_o2.jpg" TargetMode="External"/><Relationship Id="rId12" Type="http://schemas.openxmlformats.org/officeDocument/2006/relationships/hyperlink" Target="http://www.novespravy.sk/public/media/articles/zahranicie/krimi/un-logo.jpg" TargetMode="External"/><Relationship Id="rId2" Type="http://schemas.openxmlformats.org/officeDocument/2006/relationships/hyperlink" Target="http://is.muni.cz/do/1499/el/estud/praf/js09/dejiny/web/img/mapy/hq/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3.bp.blogspot.com/-qB2XGXYQDQ4/TWPrFPjdqcI/AAAAAAAAG48/kTza-D5qBgU/s1600/KonferencePotsdam.jpg" TargetMode="External"/><Relationship Id="rId11" Type="http://schemas.openxmlformats.org/officeDocument/2006/relationships/hyperlink" Target="http://i.idnes.cz/10/093/gal/IPL3600d9_UN_General_Assembly_NYHA101.jpg" TargetMode="External"/><Relationship Id="rId5" Type="http://schemas.openxmlformats.org/officeDocument/2006/relationships/hyperlink" Target="http://1.bp.blogspot.com/-yTOG5w8HJL4/TWPrR94MysI/AAAAAAAAG5E/qBIfA1GiSnw/s1600/potsdam2.jpg" TargetMode="External"/><Relationship Id="rId10" Type="http://schemas.openxmlformats.org/officeDocument/2006/relationships/hyperlink" Target="http://denikreferendum.cz/assets/pictures/7648/hp_main/osn.jpg?1284546689" TargetMode="External"/><Relationship Id="rId4" Type="http://schemas.openxmlformats.org/officeDocument/2006/relationships/hyperlink" Target="http://www.vyukovematerialy.cz/dejepis/rocnik9/foto/valka/teheran.jpg" TargetMode="External"/><Relationship Id="rId9" Type="http://schemas.openxmlformats.org/officeDocument/2006/relationships/hyperlink" Target="http://www.evropa2045.cz/hra/klara/napoveda/html/obr/osn.jpg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ron-curtain.info/iron-curtain-history/images/iron_curtain_1946.jpg" TargetMode="External"/><Relationship Id="rId2" Type="http://schemas.openxmlformats.org/officeDocument/2006/relationships/hyperlink" Target="http://www.kr-karlovarsky.cz/NR/rdonlyres/B25C612D-A83E-48A9-A464-2616484B425B/0/signalk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kolist.cz/velkeobrazky/zzbytek/zelezna_opona02_z.jpg" TargetMode="External"/><Relationship Id="rId5" Type="http://schemas.openxmlformats.org/officeDocument/2006/relationships/hyperlink" Target="http://www.iron-curtain.info/images/ironcurtainproject/mapa.jpg" TargetMode="External"/><Relationship Id="rId4" Type="http://schemas.openxmlformats.org/officeDocument/2006/relationships/hyperlink" Target="http://www.nppodyji.cz/uploads/AZD/04_l__vka_lipina_jaro_90_josef_vlasak.jpg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VY_32_INOVACE_11_32_ ROZDĚLENÁ EVROPA – EVROPA PO DRUHÉ SVĚTOVÉ VÁLCE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486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ROZDĚLENÁ EVROPA</a:t>
            </a:r>
            <a:endParaRPr lang="cs-CZ" sz="66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EVROPA PO DRUHÉ SVĚTOVÉ VÁLCE</a:t>
            </a:r>
            <a:endParaRPr lang="cs-CZ" b="1" u="sng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79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POVÁLEČNÉ USPOŘÁDÁNÍ EVROPY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 poválečném uspořádání Evropy a světa se několikrát jednalo již v průběhu druhé světové války.</a:t>
            </a: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1943 v TEHERÁNU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Únor 1945 v JALTĚ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Červenec 1945 v POSTUPIMI</a:t>
            </a:r>
            <a:r>
              <a:rPr lang="cs-CZ" dirty="0" smtClean="0"/>
              <a:t> (městečko nedaleko Berlína).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1304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6" y="764704"/>
            <a:ext cx="9139944" cy="6093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7175" y="222880"/>
            <a:ext cx="1611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TEHERÁN 1943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549414"/>
            <a:ext cx="16891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49413"/>
            <a:ext cx="1785937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49414"/>
            <a:ext cx="1322387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0054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566"/>
            <a:ext cx="9144000" cy="6858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50760" y="147990"/>
            <a:ext cx="20424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JALTA – ÚNOR 1945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372200" y="3428717"/>
            <a:ext cx="11866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J.V. STALIN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26097" y="3435362"/>
            <a:ext cx="1658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Harry TRUMAN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3428717"/>
            <a:ext cx="1559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W. CHURCHILL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720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POSTUPIMSKÁ KONFERENCE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Červenec 1945</a:t>
            </a:r>
            <a:r>
              <a:rPr lang="cs-CZ" dirty="0" smtClean="0"/>
              <a:t> – setkání tzv.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„VELKÉ TROJKY“</a:t>
            </a:r>
            <a:r>
              <a:rPr lang="cs-CZ" dirty="0" smtClean="0"/>
              <a:t> – za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SSSR J.V. STALIN</a:t>
            </a:r>
            <a:r>
              <a:rPr lang="cs-CZ" dirty="0" smtClean="0"/>
              <a:t>, za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 prezident Harry TRUMAN</a:t>
            </a:r>
            <a:r>
              <a:rPr lang="cs-CZ" dirty="0" smtClean="0"/>
              <a:t>, za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Velkou Británii nejdříve W. CHURCHILL</a:t>
            </a:r>
            <a:r>
              <a:rPr lang="cs-CZ" dirty="0" smtClean="0"/>
              <a:t>, toho vystřídal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nový premiér C. ATTLEE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Jednání se týkala hlavně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USPOŘÁDÁNÍ EVROPA a SAMOTNÉHO NĚMECKA a NOVÝCH POVÁLEČNÝCH HRANIC V EVROPĚ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042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9319"/>
            <a:ext cx="9144000" cy="5548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18310" y="404664"/>
            <a:ext cx="4707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POSTUPIMSKÁ KONFERENCE – ČERVENEC 1945 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5241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44759" y="195171"/>
            <a:ext cx="4654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POSTUPIMSKÁ KONFERENCE – ČERVENEC 1945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6948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Výsledky jednání: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</a:t>
            </a:r>
            <a:r>
              <a:rPr lang="cs-CZ" dirty="0" smtClean="0"/>
              <a:t> a jeho hlavní město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BERLÍN</a:t>
            </a:r>
            <a:r>
              <a:rPr lang="cs-CZ" dirty="0" smtClean="0"/>
              <a:t> byly rozděleny na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ČTYŘI OKUPAČNÍ PÁSMA</a:t>
            </a:r>
            <a:r>
              <a:rPr lang="cs-CZ" dirty="0" smtClean="0"/>
              <a:t>, která přešla pod kontrolu a správu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USA, SSSR, VELKÉ BRITÁNIE a FRANCIE</a:t>
            </a:r>
            <a:r>
              <a:rPr lang="cs-CZ" dirty="0" smtClean="0"/>
              <a:t>.</a:t>
            </a:r>
          </a:p>
          <a:p>
            <a:r>
              <a:rPr lang="cs-CZ" dirty="0" smtClean="0"/>
              <a:t>Byla stanovena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NOVÁ HRANICE MEZI NĚMECKEM A POLSKEM</a:t>
            </a:r>
            <a:r>
              <a:rPr lang="cs-CZ" dirty="0" smtClean="0"/>
              <a:t> – tu tvořila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linie řek ODRA-NISA</a:t>
            </a:r>
            <a:r>
              <a:rPr lang="cs-CZ" dirty="0" smtClean="0"/>
              <a:t>. Německo ztratilo část území, které získalo Polsko.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SOVĚTSKÝ SVAZ</a:t>
            </a:r>
            <a:r>
              <a:rPr lang="cs-CZ" dirty="0" smtClean="0"/>
              <a:t> získal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POBALTSKÉ REPUBLIKY a VÝCHODNÍ ČÁST POLSKA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Byl schválen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ODSUN NĚMECKÝCH OBYVATEL Z ČESKOSLOVENSKA, POLSKA a MAĎARSKA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!!!!!!!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762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0"/>
            <a:ext cx="5796136" cy="6869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2834582"/>
            <a:ext cx="30493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Německa na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okupační zóny – americkou, 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Francouzskou, anglickou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sovětskou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643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228" y="0"/>
            <a:ext cx="9188361" cy="6871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7358" y="476672"/>
            <a:ext cx="2390775" cy="203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275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/>
          <a:lstStyle/>
          <a:p>
            <a:r>
              <a:rPr lang="cs-CZ" dirty="0" smtClean="0"/>
              <a:t>Byl schválen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„PROGRAM ČTYŘ D“</a:t>
            </a:r>
            <a:r>
              <a:rPr lang="cs-CZ" dirty="0" smtClean="0"/>
              <a:t>, který se týkal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NĚMECKA</a:t>
            </a:r>
            <a:r>
              <a:rPr lang="cs-CZ" dirty="0" smtClean="0"/>
              <a:t>. Program zahrnoval: 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DEMILITARIZACI</a:t>
            </a:r>
            <a:r>
              <a:rPr lang="cs-CZ" dirty="0" smtClean="0"/>
              <a:t> = rozpuštění armády.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DENACIFIKACI</a:t>
            </a:r>
            <a:r>
              <a:rPr lang="cs-CZ" dirty="0" smtClean="0"/>
              <a:t> = odvolání nacistů ze státní správy a zákaz nacistické strany –NSDAP.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DEMOKRATIZACI</a:t>
            </a:r>
            <a:r>
              <a:rPr lang="cs-CZ" dirty="0" smtClean="0"/>
              <a:t> = výchovu Němců k dodržování demokratických zásad ve společnosti.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DEKARTELIZACI</a:t>
            </a:r>
            <a:r>
              <a:rPr lang="cs-CZ" dirty="0" smtClean="0"/>
              <a:t> (demonopolizaci) = zavření velkých továren, které se nejvíce podílely na zbrojení.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580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ZALOŽENÍ OSN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Státy protinacistické koalice již během války uvažovaly o založení organizace, která bude řešit konflikty mezi státy za pomocí JEDNÁNÍ a tím zabránit dalším válkám.</a:t>
            </a:r>
          </a:p>
          <a:p>
            <a:r>
              <a:rPr lang="cs-CZ" dirty="0" smtClean="0"/>
              <a:t>V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dubnu 1945</a:t>
            </a:r>
            <a:r>
              <a:rPr lang="cs-CZ" dirty="0" smtClean="0"/>
              <a:t> byla v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americkém městě SAN FRANCISKU</a:t>
            </a:r>
            <a:r>
              <a:rPr lang="cs-CZ" dirty="0" smtClean="0"/>
              <a:t> založena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ORGANIZACE SPOJENÝCH NÁRODŮ = OSN</a:t>
            </a:r>
            <a:r>
              <a:rPr lang="cs-CZ" dirty="0" smtClean="0"/>
              <a:t>.</a:t>
            </a:r>
          </a:p>
          <a:p>
            <a:r>
              <a:rPr lang="cs-CZ" dirty="0" smtClean="0"/>
              <a:t>K zakládajícím 51 státům patřilo i Československo.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181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95358"/>
            <a:ext cx="9144000" cy="6093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4532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4764021" cy="3573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9557" y="3573016"/>
            <a:ext cx="4977763" cy="3300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73016"/>
            <a:ext cx="4179557" cy="3300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020" y="0"/>
            <a:ext cx="4379980" cy="3573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833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PROCESY S VÁLEČNÝMI ZLOČINCI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Poprvé v dějinách světa bylo rozpoutání války uznáno jako ZLOČIN a bylo rozhodnuto o POTRESTÁNÍ VÁLEČNÝCH ZLOČINCŮ.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listopadu 1945 do října 1946 zasedal v německém městě NORIMBERK mezinárodní vojenský soud složený z žalobců a soudců vítězných států.</a:t>
            </a:r>
          </a:p>
          <a:p>
            <a:r>
              <a:rPr lang="cs-CZ" dirty="0" smtClean="0"/>
              <a:t>Ze zločinů proti lidskosti a míru bylo obžalováno 24 vysokých německých důstojníků a členů vlády. 12 z nich bylo odsouzeno k trestu smrti.</a:t>
            </a:r>
          </a:p>
          <a:p>
            <a:r>
              <a:rPr lang="cs-CZ" dirty="0" smtClean="0"/>
              <a:t>Podobné procesy probíhaly i v jiných evropských zemích a v Japonsku.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3070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2" y="0"/>
            <a:ext cx="915916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3590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„ŽELEZNÁ OPONA“ ROZDĚLUJE SVĚT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Již během jednání v Postupimi se mezi SSSR a západními spojenci objevily rozdílné názory na poválečné uspořádání světa.</a:t>
            </a:r>
          </a:p>
          <a:p>
            <a:r>
              <a:rPr lang="cs-CZ" dirty="0" smtClean="0"/>
              <a:t>USA předpokládaly, že se všechny evropské státy vrátí k demokratickému zřízení a tím bude vytvořena jednotná a silná Evropa.</a:t>
            </a:r>
          </a:p>
          <a:p>
            <a:r>
              <a:rPr lang="cs-CZ" dirty="0" smtClean="0"/>
              <a:t>SSSR však v zemích, které osvobodil, propagoval komunismus. I díky jeho přispění se v těchto zemích dostali k moci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KOMUNISTÉ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446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292" y="26786"/>
            <a:ext cx="9149292" cy="6831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3659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83"/>
            <a:ext cx="3535572" cy="3304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692" y="7284"/>
            <a:ext cx="4800600" cy="606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12275"/>
            <a:ext cx="5004048" cy="3545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306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164" y="548680"/>
            <a:ext cx="9125099" cy="5623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0022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Komunistické vlády přesvědčovaly lidi, že pouze komunistická či socialistická společnost je nejspravedlivější, proto je třeba komunismus rozšířit do celého světa a kapitalismus zničit.</a:t>
            </a:r>
          </a:p>
          <a:p>
            <a:r>
              <a:rPr lang="cs-CZ" dirty="0" smtClean="0"/>
              <a:t>Tyto myšlenky pak vyvolávaly veliké obavy mezi západoevropskými státy, kde se po válce obnovovala demokracie.</a:t>
            </a:r>
          </a:p>
          <a:p>
            <a:r>
              <a:rPr lang="cs-CZ" dirty="0" smtClean="0"/>
              <a:t>Evropa a svět se tak v druhé polovině 40. let rozdělily do dvou odlišných bloků –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VÝCHODNÍHO</a:t>
            </a:r>
            <a:r>
              <a:rPr lang="cs-CZ" dirty="0" smtClean="0"/>
              <a:t> a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ZÁPADNÍHO</a:t>
            </a:r>
            <a:r>
              <a:rPr lang="cs-CZ" dirty="0" smtClean="0"/>
              <a:t> (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</a:t>
            </a:r>
            <a:r>
              <a:rPr lang="cs-CZ" dirty="0" smtClean="0"/>
              <a:t>).</a:t>
            </a:r>
          </a:p>
          <a:p>
            <a:r>
              <a:rPr lang="cs-CZ" dirty="0" smtClean="0"/>
              <a:t>Díky tomu se objevuje nový pojem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„ŽELEZNÁ OPONA“</a:t>
            </a:r>
            <a:r>
              <a:rPr lang="cs-CZ" dirty="0" smtClean="0"/>
              <a:t> =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označení pro neprostupnou hranici mezi západním a východním blokem v době studené války. Nacházela se na západní hranici NDR, Československa, Maďarska, ale i Rumunska a Bulharska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Označení železná opona je odvozené od pojmu z oblasti divadla, kde se železnou oponou rozumí ohnivzdorná stěna mezi hledištěm a scénou.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4583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Evropy a světa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BLOK</a:t>
            </a:r>
            <a:endParaRPr lang="cs-CZ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Státy s demokratickým zřízením a tržním hospodářstvím.</a:t>
            </a:r>
          </a:p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 + státy západní Evropy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 BLOK</a:t>
            </a:r>
            <a:endParaRPr lang="cs-CZ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062437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Státy s nedemokratickým zřízením a zestátněným hospodářstvím.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SSSR + státy střední a jihovýchodní Evropy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56492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5855"/>
            <a:ext cx="9168797" cy="6179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709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66" y="15846"/>
            <a:ext cx="9219650" cy="6842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9091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STUDENÁ VÁLKA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Rozdíly mezi státy Východu a Západu se prohloubily v roce 1947.</a:t>
            </a:r>
          </a:p>
          <a:p>
            <a:r>
              <a:rPr lang="cs-CZ" dirty="0" smtClean="0"/>
              <a:t>USA přicházejí s tzv.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MARSHALLOVÝM PLÁNEM</a:t>
            </a:r>
            <a:r>
              <a:rPr lang="cs-CZ" dirty="0" smtClean="0"/>
              <a:t> – plán ministra zahraničí USA George Marshalla = plán na materiální a finanční pomoc evropským zemím, které mají hospodářské problémy.</a:t>
            </a:r>
          </a:p>
          <a:p>
            <a:r>
              <a:rPr lang="cs-CZ" dirty="0" smtClean="0"/>
              <a:t>Tento plán přijalo 16 evropských zemí. SSSR nabízenou pomoc odmítl a přinutil k tomu i ostatní státy východního bloku (i ČSR).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218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/>
          <a:lstStyle/>
          <a:p>
            <a:r>
              <a:rPr lang="cs-CZ" dirty="0" smtClean="0"/>
              <a:t>Sovětský svaz toto zdůvodnil tím, že USA chtějí zasahovat do vnitřních záležitostí evropských států a snaží se rozšířit protisovětský blok.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Největšími soupeři USA a SSSR</a:t>
            </a:r>
            <a:r>
              <a:rPr lang="cs-CZ" dirty="0" smtClean="0"/>
              <a:t>, jsou označovány jako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supervelmoci</a:t>
            </a:r>
            <a:r>
              <a:rPr lang="cs-CZ" dirty="0" smtClean="0"/>
              <a:t> – Evropa ztratila svou vedoucí úlohu ve světové politice.</a:t>
            </a:r>
          </a:p>
          <a:p>
            <a:r>
              <a:rPr lang="cs-CZ" dirty="0" smtClean="0"/>
              <a:t>Období mezinárodního napětí mezi komunistickými a demokratickými státy v letech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1947 – 1991</a:t>
            </a:r>
            <a:r>
              <a:rPr lang="cs-CZ" dirty="0" smtClean="0"/>
              <a:t> nazýváme </a:t>
            </a:r>
            <a:r>
              <a:rPr lang="cs-CZ" b="1" dirty="0" smtClean="0">
                <a:solidFill>
                  <a:srgbClr val="FF0000"/>
                </a:solidFill>
              </a:rPr>
              <a:t>STUDENOU VÁLKOU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254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http://is.muni.cz/do/1499/el/estud/praf/js09/dejiny/web/img/mapy/hq/02.jpg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http://www.stiefel-eurocart.cz/tovar/53.jpg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http://www.vyukovematerialy.cz/dejepis/rocnik9/foto/valka/teheran.jpg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http://1.bp.blogspot.com/-yTOG5w8HJL4/TWPrR94MysI/AAAAAAAAG5E/qBIfA1GiSnw/s1600/potsdam2.jpg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http://3.bp.blogspot.com/-qB2XGXYQDQ4/TWPrFPjdqcI/AAAAAAAAG48/kTza-D5qBgU/s1600/KonferencePotsdam.jpg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http://nd01.jxs.cz/330/968/986f5a824c_10051049_o2.jpg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http://upload.wikimedia.org/wikipedia/commons/2/27/Bln11_divided.jpg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http://www.evropa2045.cz/hra/klara/napoveda/html/obr/osn.jpg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http://denikreferendum.cz/assets/pictures/7648/hp_main/osn.jpg?1284546689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http://i.idnes.cz/10/093/gal/IPL3600d9_UN_General_Assembly_NYHA101.jpg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http://www.novespravy.sk/public/media/articles/zahranicie/krimi/un-logo.jpg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http://global.networldalliance.com/new/images/article/covers/Hands_Holding_Earth.150.jpg</a:t>
            </a:r>
            <a:endParaRPr lang="cs-CZ" dirty="0" smtClean="0"/>
          </a:p>
          <a:p>
            <a:r>
              <a:rPr lang="cs-CZ" dirty="0" smtClean="0"/>
              <a:t>http://reasonradionetwork.com/images/2011/11/nuremberg-trial.jpg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296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http://www.kr-karlovarsky.cz/NR/rdonlyres/B25C612D-A83E-48A9-A464-2616484B425B/0/signalka.jpg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http://www.iron-curtain.info/iron-curtain-history/images/iron_curtain_1946.jpg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http://www.nppodyji.cz/uploads/AZD/04_l__vka_lipina_jaro_90_josef_vlasak.jpg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http://www.iron-curtain.info/images/ironcurtainproject/mapa.jpg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http://ekolist.cz/velkeobrazky/zzbytek/zelezna_opona02_z.jpg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75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105056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506</TotalTime>
  <Words>972</Words>
  <Application>Microsoft Office PowerPoint</Application>
  <PresentationFormat>Předvádění na obrazovce (4:3)</PresentationFormat>
  <Paragraphs>95</Paragraphs>
  <Slides>30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30</vt:i4>
      </vt:variant>
    </vt:vector>
  </HeadingPairs>
  <TitlesOfParts>
    <vt:vector size="33" baseType="lpstr">
      <vt:lpstr>Motiv systému Office</vt:lpstr>
      <vt:lpstr>Motiv sady Office</vt:lpstr>
      <vt:lpstr>Výchozí návrh</vt:lpstr>
      <vt:lpstr>Název školy: ZŠ Klášterec nad Ohří, Krátká 676 Autor: Bc. Michael RADIMERSKÝ Název materiálu: VY_32_INOVACE_11_32_ ROZDĚLENÁ EVROPA – EVROPA PO DRUHÉ SVĚTOVÉ VÁLCE Číslo projektu: CZ.1.07/1.4.00/21.1115</vt:lpstr>
      <vt:lpstr>ROZDĚLENÁ EVROPA</vt:lpstr>
      <vt:lpstr>POVÁLEČNÉ USPOŘÁDÁNÍ EVROPY</vt:lpstr>
      <vt:lpstr>Prezentace aplikace PowerPoint</vt:lpstr>
      <vt:lpstr>Prezentace aplikace PowerPoint</vt:lpstr>
      <vt:lpstr>POSTUPIMSKÁ KONFERENCE</vt:lpstr>
      <vt:lpstr>Prezentace aplikace PowerPoint</vt:lpstr>
      <vt:lpstr>Prezentace aplikace PowerPoint</vt:lpstr>
      <vt:lpstr>Výsledky jednání:</vt:lpstr>
      <vt:lpstr>Prezentace aplikace PowerPoint</vt:lpstr>
      <vt:lpstr>Prezentace aplikace PowerPoint</vt:lpstr>
      <vt:lpstr>Prezentace aplikace PowerPoint</vt:lpstr>
      <vt:lpstr>ZALOŽENÍ OSN</vt:lpstr>
      <vt:lpstr>Prezentace aplikace PowerPoint</vt:lpstr>
      <vt:lpstr>Prezentace aplikace PowerPoint</vt:lpstr>
      <vt:lpstr>PROCESY S VÁLEČNÝMI ZLOČINCI</vt:lpstr>
      <vt:lpstr>Prezentace aplikace PowerPoint</vt:lpstr>
      <vt:lpstr>„ŽELEZNÁ OPONA“ ROZDĚLUJE SVĚT</vt:lpstr>
      <vt:lpstr>Prezentace aplikace PowerPoint</vt:lpstr>
      <vt:lpstr>Prezentace aplikace PowerPoint</vt:lpstr>
      <vt:lpstr>Prezentace aplikace PowerPoint</vt:lpstr>
      <vt:lpstr>Prezentace aplikace PowerPoint</vt:lpstr>
      <vt:lpstr>Rozdělení Evropy a světa </vt:lpstr>
      <vt:lpstr>Prezentace aplikace PowerPoint</vt:lpstr>
      <vt:lpstr>Prezentace aplikace PowerPoint</vt:lpstr>
      <vt:lpstr>STUDENÁ VÁLKA</vt:lpstr>
      <vt:lpstr>Prezentace aplikace PowerPoint</vt:lpstr>
      <vt:lpstr>Zdroje:</vt:lpstr>
      <vt:lpstr>Prezentace aplikace PowerPoint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ROZDĚLENÁ EVROPA</dc:title>
  <dc:creator>Bc. Michael RADIMERSKÝ</dc:creator>
  <cp:lastModifiedBy>Bc. Michael RADIMERSKÝ</cp:lastModifiedBy>
  <cp:revision>66</cp:revision>
  <dcterms:created xsi:type="dcterms:W3CDTF">2012-04-10T10:50:20Z</dcterms:created>
  <dcterms:modified xsi:type="dcterms:W3CDTF">2012-06-15T04:39:39Z</dcterms:modified>
</cp:coreProperties>
</file>