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57"/>
  </p:notesMasterIdLst>
  <p:sldIdLst>
    <p:sldId id="310" r:id="rId3"/>
    <p:sldId id="256" r:id="rId4"/>
    <p:sldId id="305" r:id="rId5"/>
    <p:sldId id="280" r:id="rId6"/>
    <p:sldId id="257" r:id="rId7"/>
    <p:sldId id="258" r:id="rId8"/>
    <p:sldId id="259" r:id="rId9"/>
    <p:sldId id="260" r:id="rId10"/>
    <p:sldId id="261" r:id="rId11"/>
    <p:sldId id="281" r:id="rId12"/>
    <p:sldId id="262" r:id="rId13"/>
    <p:sldId id="263" r:id="rId14"/>
    <p:sldId id="283" r:id="rId15"/>
    <p:sldId id="284" r:id="rId16"/>
    <p:sldId id="282" r:id="rId17"/>
    <p:sldId id="303" r:id="rId18"/>
    <p:sldId id="304" r:id="rId19"/>
    <p:sldId id="264" r:id="rId20"/>
    <p:sldId id="298" r:id="rId21"/>
    <p:sldId id="265" r:id="rId22"/>
    <p:sldId id="266" r:id="rId23"/>
    <p:sldId id="285" r:id="rId24"/>
    <p:sldId id="286" r:id="rId25"/>
    <p:sldId id="267" r:id="rId26"/>
    <p:sldId id="268" r:id="rId27"/>
    <p:sldId id="269" r:id="rId28"/>
    <p:sldId id="270" r:id="rId29"/>
    <p:sldId id="297" r:id="rId30"/>
    <p:sldId id="271" r:id="rId31"/>
    <p:sldId id="308" r:id="rId32"/>
    <p:sldId id="287" r:id="rId33"/>
    <p:sldId id="288" r:id="rId34"/>
    <p:sldId id="289" r:id="rId35"/>
    <p:sldId id="272" r:id="rId36"/>
    <p:sldId id="273" r:id="rId37"/>
    <p:sldId id="274" r:id="rId38"/>
    <p:sldId id="290" r:id="rId39"/>
    <p:sldId id="291" r:id="rId40"/>
    <p:sldId id="309" r:id="rId41"/>
    <p:sldId id="293" r:id="rId42"/>
    <p:sldId id="299" r:id="rId43"/>
    <p:sldId id="275" r:id="rId44"/>
    <p:sldId id="294" r:id="rId45"/>
    <p:sldId id="295" r:id="rId46"/>
    <p:sldId id="296" r:id="rId47"/>
    <p:sldId id="300" r:id="rId48"/>
    <p:sldId id="276" r:id="rId49"/>
    <p:sldId id="277" r:id="rId50"/>
    <p:sldId id="278" r:id="rId51"/>
    <p:sldId id="279" r:id="rId52"/>
    <p:sldId id="302" r:id="rId53"/>
    <p:sldId id="306" r:id="rId54"/>
    <p:sldId id="307" r:id="rId55"/>
    <p:sldId id="311" r:id="rId5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77" autoAdjust="0"/>
    <p:restoredTop sz="94660"/>
  </p:normalViewPr>
  <p:slideViewPr>
    <p:cSldViewPr>
      <p:cViewPr varScale="1">
        <p:scale>
          <a:sx n="69" d="100"/>
          <a:sy n="69" d="100"/>
        </p:scale>
        <p:origin x="-138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notesMaster" Target="notesMasters/notesMaster1.xml"/><Relationship Id="rId61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150841-52C7-48D0-A729-CB1AB3A3088C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DAD0C5-1D90-44ED-92EB-50275BA9933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77103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CD3501B-3030-4E8C-BAA0-4375BC6C851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725602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B5AC2EC-2929-4B2B-BD4F-01A657EE546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1686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BC2D55E-5861-4A26-B741-D7FE7DB3A72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72967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85E38A-2256-47E0-87B0-3C660CF12B6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17617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244A0C-54BB-43E7-874C-5805AD16B8CE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544114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41AE9A1-1F61-4419-9C96-61BC4AB53726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5283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3CDE27-B8A8-4305-9D47-D6BC74CB914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37995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07BFC3-C4D9-4421-A47A-5D4F185D33C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241732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C03BA14-DB39-436E-A3C1-8D837C37EDA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18557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95161E-7EA4-480A-A132-1495B6F788B4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557785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6F94B4-4FBB-48DE-81AA-FE56A0083D1B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168075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 preserve="1">
  <p:cSld name="Nadpis, text a klip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klipart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5498EE-6503-480E-85BD-E07F6B7EF1F2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2854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4FB9CB-4BC8-4687-B0EC-89BE50666B10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EB6035-608F-41A9-BBEE-D9EF7DEECC82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A02675C-6D1B-436C-891D-18BDA4760ECE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589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slideLayout" Target="../slideLayouts/slideLayout2.xml"/><Relationship Id="rId1" Type="http://schemas.openxmlformats.org/officeDocument/2006/relationships/audio" Target="file:///C:\Program%20Files%20(x86)\Obrazy%20z%20&#269;esk&#253;ch%20d&#283;jin%201914-2004\audiotracks\klement_gottwald_prave_se_vracim_z_hradu_1948_96.wma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VY_32_INOVACE_15_32_ ÚNOR 1948 – KOMUNISTICKÝ PUČ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K výkladu</a:t>
            </a: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486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 1948</a:t>
            </a:r>
            <a:endParaRPr lang="cs-CZ" sz="8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Komunistický puč (Vítězný únor)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LocationCzechoslovakia.pn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85786" y="0"/>
            <a:ext cx="74869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19px-Czechoslovakia_COA_1961-1989_svg.png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2195736" y="0"/>
            <a:ext cx="4789488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 1948</a:t>
            </a:r>
            <a:r>
              <a:rPr lang="cs-CZ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-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Vítězný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</a:t>
            </a:r>
            <a:r>
              <a:rPr lang="cs-CZ" dirty="0"/>
              <a:t>, což je termín používaný komunisty a jejich příznivci hlavně v časech předlistopadového </a:t>
            </a:r>
            <a:r>
              <a:rPr lang="cs-CZ" dirty="0" smtClean="0"/>
              <a:t>režimu. </a:t>
            </a:r>
            <a:r>
              <a:rPr lang="cs-CZ" dirty="0" err="1" smtClean="0"/>
              <a:t>J+e</a:t>
            </a:r>
            <a:r>
              <a:rPr lang="cs-CZ" dirty="0" smtClean="0"/>
              <a:t> </a:t>
            </a:r>
            <a:r>
              <a:rPr lang="cs-CZ" dirty="0"/>
              <a:t>pojmenování komunistického převratu v Československu, který proběhl mezi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a 25. únorem v roce 1948.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Nastalo násilné potlačení svobodné plurality stran a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od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demokracie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totalitě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(oficiálně socialistické společnosti) pod vedením KSČ usměrňované z SSSR. Její členové se hlásili navenek k sovětskému mocenskému bloku, avšak prosazovali místně své osobní zájmy. Demonstrace české inteligence v Praze byla krvavě potlačena, byli popraveni někteří legionářští důstojníci, mnoho lidí bylo zatčeno, mnoho studentů a učitelů muselo opustit školy a další působení na školách jim bylo znemožněno.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Nastalo období lží a klamů, počátek útlaku obyvatelstva, myšlenkového, kulturního a později i ekonomického úpadku. </a:t>
            </a:r>
            <a:r>
              <a:rPr lang="cs-CZ" dirty="0"/>
              <a:t>V době totality byl 25. únor oficiálními sdělovacími prostředky prezentován jako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Vítězství československého pracujícího lidu (1948) – významný den Československé socialistické republiky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“. </a:t>
            </a:r>
            <a:r>
              <a:rPr lang="cs-CZ" dirty="0"/>
              <a:t>Dnes je tento den každoročně připomínán (nejen) Konfederací politických vězňů, legionáři a bývalými členy Pomocných technických praporů jako památka obětem komunistického puče.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Historie a následky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Někteří komunisté se dlouhodobě, už během druhé světové války, připravovali na převzetí moci v zemi, a to i cestou násilí (viz Krčmaňská aféra - pokus o atentát na tři nekomunistické ministry; připravován s vědomím Pražského vedení KSČ; při vyšetřování byly objeveny tajné komunistické sklady těžkých kulometů, automatických i obyčejných pušek a ručních granátů). Získávali do svých řad občany žijících v tristních materiálních podmínkách, ti byli snadno motivovatelní k „cestě k lepším zítřkům“ na které měly padat hlavy bohatých a inteligentních. Do řad KSČ za války pronikali lidé z jiných stran, (například henleinovci) ve snaze rozrušit toto uskupení. Po válce tito vetřelci v KSČ zůstali jako v úkrytu, vstupovali do ní další lidé ze stran, kterým po roce 1945 hrozilo postižení ve smyslu Benešových dekretů, například z úřednicky zaměřené Vlajky. Tak se složení této strany stalo velmi pestré. Převládl v něm úřednicky zaměřený proud brojící zejména proti tzv. novým pořádkům první republiky a proti sedlákům.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Násilné prosazování osobních zájmů na lokální úrovni, nízké právní povědomí a úpadek lidské morálky měly pak za následek popravy, zmanipulované veřejné soudy, lidé se ocitali i bez soudů v novodobých táborech nucených prací. </a:t>
            </a:r>
            <a:r>
              <a:rPr lang="cs-CZ" dirty="0"/>
              <a:t>Režim se také často zbavoval odpovědnosti za své skutky byrokratizací, kde každé rozhodnutí prošlo velkým počtem rukou a přitom nemělo jasného autora (kolektivní vina).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Osobní zájmy, bezpráví a jednání odporující jak tehdejší, tak pozdější Ústavě byla schovávána za údajné vyšší zájmy, za údajné pokyny od ústředí, od Moskvy a od stalinistického Sovětského svazu. Klam a neúcta k pravdě se stala prostředkem k nastolení totalitní moci KSČ a k jejímu udržování.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Pluralitní činnost politických stran a svobodné volby byly nahrazeny diktátem a řídící činností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akčních výborů Národní fronty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složených z členů KSČ. </a:t>
            </a:r>
            <a:r>
              <a:rPr lang="cs-CZ" dirty="0"/>
              <a:t>Postupně se podařilo komunistům ovládnout četnictvo, policii (Bezpečnost), armádu i dělnické organizace.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července 1946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tehdejší předseda Komunistické strany Československa (KSČ) a pozdější prezident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Klement Gottwald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stal předsedou vlády. Komunisté využívali poválečného chaosu a radikalismu obyvatelstva, a „postmnichovského zklamání“ i nerozhodnosti nemocného prezidenta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Edvarda Beneše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01_01.jpg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-30301" y="-3044"/>
            <a:ext cx="4343804" cy="6075250"/>
          </a:xfrm>
        </p:spPr>
      </p:pic>
      <p:pic>
        <p:nvPicPr>
          <p:cNvPr id="8" name="Zástupný symbol pro obsah 7" descr="benes_edvard__2.jpg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357686" y="-1"/>
            <a:ext cx="4786314" cy="5945731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V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únoru 1948</a:t>
            </a:r>
            <a:r>
              <a:rPr lang="cs-CZ" dirty="0"/>
              <a:t>, kdy nastala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vládní krize </a:t>
            </a:r>
            <a:r>
              <a:rPr lang="cs-CZ" dirty="0"/>
              <a:t>kolem usnesení o Bezpečnosti z 13. února 1948, došlo k sérii událostí, které vedly k úplnému převzetí moci ve státě.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Tyto události byly završeny 25. února, kdy prezident přijal demisi nekomunistických ministrů a doplnil vládu kandidáty navrženými komunisty. </a:t>
            </a:r>
            <a:r>
              <a:rPr lang="cs-CZ" dirty="0"/>
              <a:t>Na místních národních výborech a okresních národních výborech došlo k výměně členů a dosazení zástupců z řad KSČ. Jim pak podléhalo místní četnictvo, které bylo personálně přetvořené na SNB, podřízené KSČ.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Následně byla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března 1948</a:t>
            </a:r>
            <a:r>
              <a:rPr lang="cs-CZ" dirty="0"/>
              <a:t>, jeden den po </a:t>
            </a:r>
            <a:r>
              <a:rPr lang="cs-CZ" dirty="0" smtClean="0"/>
              <a:t>dosud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nevysvětleném úmrtí ministra zahraničí </a:t>
            </a:r>
            <a:r>
              <a:rPr 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Jana Masaryka</a:t>
            </a:r>
            <a:r>
              <a:rPr lang="cs-CZ" dirty="0" smtClean="0"/>
              <a:t>, </a:t>
            </a:r>
            <a:r>
              <a:rPr lang="cs-CZ" dirty="0"/>
              <a:t>potvrzena nová komunistická </a:t>
            </a:r>
            <a:r>
              <a:rPr lang="cs-CZ" dirty="0" smtClean="0"/>
              <a:t>vláda</a:t>
            </a:r>
            <a:r>
              <a:rPr lang="cs-CZ" dirty="0"/>
              <a:t>,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května přijata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nová ústava vyhlašující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lidově demokratickou republiku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30. května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proběhly volby s vynucenou účastí a s možností volit jen z jednotného seznamu kandidátů komunisty ovládané Národní fronty.</a:t>
            </a:r>
            <a:r>
              <a:rPr lang="cs-CZ" dirty="0"/>
              <a:t>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června ze zdravotních důvodů odstoupil prezident Beneš </a:t>
            </a:r>
            <a:r>
              <a:rPr lang="cs-CZ" dirty="0"/>
              <a:t>a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června byl jeho nástupcem zvolen předseda KSČ a dosavadní premiér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Klement Gottwald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Vznikla nová vláda, jejíž předsedou byl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Zápotocký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JanMasaryk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43108" y="0"/>
            <a:ext cx="488113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masaryk_jan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1"/>
            <a:ext cx="9144000" cy="6864631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6_30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28662" y="0"/>
            <a:ext cx="723519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antonin_zapotocky_foto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8794" y="0"/>
            <a:ext cx="5143500" cy="6858000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oto_zapotocky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28860" y="0"/>
            <a:ext cx="4214553" cy="6858000"/>
          </a:xfr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sz="3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Přechod moci do rukou komunistů vedl k závislosti vnitřní i vnější politiky státu na rozhodnutích Gottwalda a jeho představách o přáních reprezentace Sovětského svazu, k politickým soudním procesům, k nedůvodnému uvězňování, k nuceným emigracím a k jinému pronásledování oponentů.</a:t>
            </a:r>
            <a:r>
              <a:rPr lang="cs-CZ" sz="3300" dirty="0"/>
              <a:t> </a:t>
            </a:r>
            <a:r>
              <a:rPr lang="cs-CZ" sz="33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Soudnictví bylo podřízeno sekretariátu KSČ a bylo svěřeno soudcům, kteří měli velmi nízké právní a ústavní povědomí. Prokuratura sloužila diktátu funkcionářů KSČ. </a:t>
            </a:r>
            <a:r>
              <a:rPr lang="cs-CZ" sz="33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Nemalou roli sehrálo i prezidentské holdování alkoholu ve špičkách KSČ. Ve všech podnicích a na všech školách byly zřízeny kádrovací útvary z příslušníků KSČ, kteří podle svého osobního uvážení určovali, kdo je vnitřní nepřítel, kdo je dobrý a kdo špatný, a měli obrovskou moc nad osobními osudy lidí kolem s minimální vlastní odpovědností. </a:t>
            </a:r>
            <a:r>
              <a:rPr lang="cs-CZ" sz="33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Totalitní režim trval následujících 41 let.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95" y="1340768"/>
            <a:ext cx="9104006" cy="4176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Časový sled událostí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tehdejší vládě zasedalo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 ministrů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 komunistických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 sociální demokraté,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 tzv. „nekomunistických“ nebo „buržoazních“ – příslušníků dalších stran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nestraníci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dirty="0"/>
              <a:t>Už v roce 1947 bylo ve vládě mnoho sporů na hranici vládní krize, k nimž přispívala také rostoucí nejistota komunistů ohledně vítězství v příštích volbách které měly být v květnu 1948 a převládnutí antikomunistického křídla v sociální demokracii. Od počátku roku 1948 napětí ještě dále vzrůstalo. Nejprve v diskusích o zákonu „O trvalé úpravě vlastnictví zemědělské půdy“ a také o zvýšení platů státních a veřejných zaměstnanců.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další vývoj událostí byly důležitým bodem sporu změny ve velitelství tehdejší policie –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Sboru národní bezpečnosti (SNB)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Ty byly reakcí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komunistického ministra vnitra Václava Noska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 požadavky nekomunistů, aby byly vyšetřeny politicky motivované případy (Krčmaňská aféra, Mostecká aféra).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února 1948 vláda proti vůli komunistů přijala usnesení, které mělo těmto změnám zabránit.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února (úterý)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Začátek vládní krize. Vláda má projednávat zprávu ministra spravedlnosti o zneužívání Bezpečnosti komunisty, která souvisela s usnesením vlády z 13. února 1948, ale předseda vlády Gottwald to odmítá z důvodu nepřítomnosti ministra vnitra.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Ministři za národně socialistickou stranu, lidovou stranu a demokratickou stranu (tři nekomunistické vládní strany) plánují v případě, že usnesení vlády nebude splněno podat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demisi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/>
              <a:t> Spoléhají na podporu sociálních demokratů a na značné pravomoci prezidenta. Ten mohl jmenovat úřednickou vládu a vypsat předčasné volby, případně demisi odmítnout.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Gottwald informuje Beneše o úmyslu nekomunistických stran ustavit úřednickou vládu, Beneš to odmítá a prohlašuje, že v případné nové vládě budou představitelé všech stran. Ústřední výbor KSČ vyzývá pracující lid k „ostražitosti a připravenosti zasáhnout proti reakci“ a vyhlašuje pohotovost v Pražské Státní bezpečnosti, zpravodajských odborech a u několika pohraničních vojenských pluků.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0194"/>
            <a:ext cx="9144000" cy="68828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1116_49_09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546" y="0"/>
            <a:ext cx="4714907" cy="6858000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února (středa)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Na zasedání užší komise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fronty </a:t>
            </a:r>
            <a:r>
              <a:rPr lang="cs-CZ" dirty="0"/>
              <a:t>odmítá Gottwald, jako její předseda jednat o vnitřních poměrech této organizace a situaci ve vládě.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Tři nekomunistické strany se rozhodují bojkotovat schůze vlády, dokud nebude provedeno usnesení vlády z 13. února. Sociálně demokratická strana je pro smír a zachování Národní fronty. Prezident jednal s národními socialisty a podle jejich vyjádření podpořil vyžadování provedení vládního usnesení z 13. února. </a:t>
            </a:r>
            <a:r>
              <a:rPr lang="cs-CZ" dirty="0"/>
              <a:t>Dále byl údajně informován o plánované demisi, ale to později popírá.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února (čtvrtek)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00634"/>
          </a:xfrm>
        </p:spPr>
        <p:txBody>
          <a:bodyPr>
            <a:noAutofit/>
          </a:bodyPr>
          <a:lstStyle/>
          <a:p>
            <a:r>
              <a:rPr lang="cs-CZ" sz="2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nekomunistických vládních stranách probíhají mnohá jednání, z kterých vyplývá stále jednoznačnější rozhodnutí podat demisi svých ministrů. Komunisté se snaží přesvědčit sociální demokraty ke změně postoje k usnesení o Bezpečnosti a ke společnému vytvoření většinové levicové vlády, ti však odmítají. Nekomunističtí ministři hodlají znovu vyžadovat na vládě splnění sporného usnesení a v případě, že se tak nestane, ihned podat demisi. </a:t>
            </a:r>
            <a:r>
              <a:rPr lang="cs-CZ" sz="21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Zpráva o tomto rozhodnutí je tajně doručena Gottwaldovi. Gottwald informuje prezidenta, že nekomunističtí ministři chtějí rozbít vládu. Beneš odmítá úřednickou vládu a slibuje, že v případné nové vládě bude předsedou opět Gottwald.</a:t>
            </a:r>
            <a:r>
              <a:rPr lang="cs-CZ" sz="2100" dirty="0"/>
              <a:t> </a:t>
            </a:r>
            <a:r>
              <a:rPr lang="cs-CZ" sz="2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Československá vládní krize začíná budit pozornost v zahraničí. Do Prahy přilétá </a:t>
            </a:r>
            <a:r>
              <a:rPr lang="cs-CZ" sz="21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náměstek sovětského ministra zahraničí Valerian Zorin</a:t>
            </a:r>
            <a:r>
              <a:rPr lang="cs-CZ" sz="2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sz="21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americký velvyslanec Lawrence Steinhardt </a:t>
            </a:r>
            <a:r>
              <a:rPr lang="cs-CZ" sz="21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přerušuje svůj léčebný pobyt a vrací se do funkce.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února (pátek)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Autofit/>
          </a:bodyPr>
          <a:lstStyle/>
          <a:p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plánovanou schůzi vlády se dostavili pouze komunisté a sociální demokraté. </a:t>
            </a:r>
            <a:r>
              <a:rPr lang="cs-CZ" sz="2200" dirty="0"/>
              <a:t>Místo přítomnosti ostatních ministrů dostal předseda vlády Gottwald od ministrů za Československou stranu národně socialistickou dva formální písemné dotazy na splnění vládního usnesení. Na první z nich rovněž písemně odpověděl, že o záležitosti se bude teprve jednat. </a:t>
            </a:r>
            <a:r>
              <a:rPr lang="cs-CZ" sz="2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Ministři tří nekomunistických vládních stran podávají demisi a informují o tom ministra zahraničí Jana Masaryka. Ten ji odmítá. </a:t>
            </a:r>
            <a:r>
              <a:rPr lang="cs-CZ" sz="2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Sociální demokraté trvají na tom, že nepodají demisi ani se nepřipojí ke komunistům. </a:t>
            </a:r>
            <a:r>
              <a:rPr lang="cs-CZ" sz="22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 republiky tedy dostává zprávu jen o demisi ministrů tří stran. Gottwald jedná s prezidentem a navrhuje mu přijetí demise a následné doplnění vlády podle komunistického návrhu. KSČ na svou podporu plánuje svolat velkou demonstraci na Staroměstském náměstí.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21. února (sobota)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Autofit/>
          </a:bodyPr>
          <a:lstStyle/>
          <a:p>
            <a:r>
              <a:rPr lang="cs-CZ" sz="23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Proběhla komunistická demonstrace na Staroměstském náměstí. Komunisté vyzývají k vyřešení krize a k doplnění vlády Gottwaldovými kandidáty. </a:t>
            </a:r>
            <a:r>
              <a:rPr lang="cs-CZ" sz="2300" dirty="0"/>
              <a:t>Souběžně proběhlo několik o mnoho menších demonstrací ostatních stran, avšak jejich představitelé se snažili svoje členy spíše uklidnit. </a:t>
            </a:r>
            <a:r>
              <a:rPr lang="cs-CZ" sz="23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Prezident republiky byl vystaven nátlaku představitelů dělnického hnutí, kteří na něm písemně vyžadovali splnění Gottwaldových návrhů a přijal také delegaci odborářů z demonstrace, kteří mu sdělili, že se musí podrobit vůli lidu</a:t>
            </a:r>
            <a:r>
              <a:rPr lang="cs-CZ" sz="2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Komunisté začínají vytvářet </a:t>
            </a:r>
            <a:r>
              <a:rPr lang="cs-CZ" sz="23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vlastní ozbrojené složky – Lidové milice</a:t>
            </a:r>
            <a:r>
              <a:rPr lang="cs-CZ" sz="2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Budují se také </a:t>
            </a:r>
            <a:r>
              <a:rPr lang="cs-CZ" sz="23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Akční výbory Národní fronty</a:t>
            </a:r>
            <a:r>
              <a:rPr lang="cs-CZ" sz="2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jejichž členové nejsou voleni, ale jmenováni. Jejich činnost směřující k „očistě veřejného života od nekomunistů“ bude později zlegalizována zvláštním zákonem.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2_02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14546" y="0"/>
            <a:ext cx="460629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22. února (neděle)</a:t>
            </a:r>
            <a:r>
              <a:rPr lang="cs-CZ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/>
              <a:t>Konal se </a:t>
            </a:r>
            <a:r>
              <a:rPr lang="cs-CZ" sz="22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sjezd závodních rad</a:t>
            </a:r>
            <a:r>
              <a:rPr lang="cs-CZ" sz="2200" dirty="0"/>
              <a:t>, kde všechnu iniciativu převzali komunisté. </a:t>
            </a:r>
            <a:r>
              <a:rPr lang="cs-CZ" sz="22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Výsledná rezoluce vyslovila podporu Gottwaldovi, požadovala další znárodňování a schválila vyhlášení jednohodinové generální stávky na 24. února. </a:t>
            </a:r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Komunisté se stále snaží přimět sociální demokracii ke společnému vstupu do nové vlády. Prezident oznamuje, že je připraven demisi ministrů přijmout. </a:t>
            </a:r>
            <a:r>
              <a:rPr lang="cs-CZ" sz="22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základě smyšlené zprávy o údajném nebezpečí ozbrojeného puče </a:t>
            </a:r>
            <a:r>
              <a:rPr lang="cs-CZ" sz="22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zatýkáni političtí odpůrci KSČ, ozbrojují se Lidové milice a konají se prohlídky ve stranických sekretariátech. Na příkaz ministra vnitra jsou v Praze hlídány mosty, strategické budovy a rozhlas a přijíždějí vojenské síly z pohraničních oblastí. </a:t>
            </a:r>
            <a:r>
              <a:rPr lang="cs-CZ" sz="2200" dirty="0"/>
              <a:t>Sovětské komunistické noviny Pravda uveřejňují text podporující československé komunisty v jejich úsilí.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"/>
            <a:ext cx="6202324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284524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932"/>
            <a:ext cx="9144000" cy="6845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424" y="-2"/>
            <a:ext cx="7956376" cy="681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73" y="1052736"/>
            <a:ext cx="9165383" cy="4399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23. února (pondělí)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/>
              <a:t>Státní bezpečnost (policie) zatýká příslušníky stran, jejichž ministři podali demisi. Lidové milice se dále vyzbrojují, probíhají akce směřující k omezení činnosti nekomunistických stran. Akční výbory vyzývají nekomunistické ministry k odchodu z ministerstev. Sociální demokraté se odmítají vyjádřit ke své účasti ve vládě, ale podporují znárodňování. Provádějí se domovní prohlídky. </a:t>
            </a:r>
            <a:r>
              <a:rPr lang="cs-CZ" sz="2200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nekomunistických stran stále prohlašují, že věří ve smírné vyřešení krize s pomocí prezidenta Beneše. Prezident se snaží přimět Gottwalda k udržení staré Národní fronty, ten však odmítá. Beneš trvá na svém stanovisku a informuje ministry národně socialistické strany, že komunistickému nátlaku neustoupí. Prezidenta podpořil průvod více než deseti tisíc národně socialistických vysokoškoláků a jejich příznivců, kteří se vydali na Pražský hrad.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24. února (úterý)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86320"/>
          </a:xfrm>
        </p:spPr>
        <p:txBody>
          <a:bodyPr>
            <a:noAutofit/>
          </a:bodyPr>
          <a:lstStyle/>
          <a:p>
            <a:r>
              <a:rPr lang="cs-CZ" sz="2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12 hodin začala </a:t>
            </a:r>
            <a:r>
              <a:rPr lang="cs-CZ" sz="23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generální stávka</a:t>
            </a:r>
            <a:r>
              <a:rPr lang="cs-CZ" sz="2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které se zúčastnilo 2,5 milionů pracujících. Měla pomoci prosadit sociální a ekonomické požadavky. </a:t>
            </a:r>
            <a:r>
              <a:rPr lang="cs-CZ" sz="23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Byli zatčeni další funkcionáři národně socialistické strany, která odmítla vytvoření akčního výboru a přestaly vycházet stranické noviny „Svobodné slovo“. V lidové straně byl akční výbor vytvořen a převzal kontrolu nad deníkem „Lidová demokracie“. Lidové milice obsadily budovu sekretariátu sociální demokracie a následně Lidový dům. </a:t>
            </a:r>
            <a:r>
              <a:rPr lang="cs-CZ" sz="23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tímto nátlakem se strana rozhodla k účasti v budoucí Gottwaldově vládě. Když potlačili odpor politických stran, soustředili komunisté svůj nátlak na prezidenta. V dělnickém hnutí organizovali podepisování rezolucí požadujících přijetí demise ministrů a vyhrožovali další generální stávkou.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25. února (středa)</a:t>
            </a:r>
            <a:r>
              <a:rPr lang="cs-CZ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Komunisté činí další kroky k nahrazení Národní fronty, ustavuje se Ústřední akční výbor Národní fronty. Účastní se také sociální demokraté, významné osobnosti, odbory.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Představitelé národních socialistů chtějí jednat s prezidentem, ale ten je nepřijímá.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 komunistů dostává listinu nové vlády a slibuje učinit rychlé rozhodnutí. Komunisté pokračují v nátlaku a od rána připravují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velkou demonstraci na Václavském náměstí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která se má v případě prezidentova odporu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přesunout na Hradčany.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pohotovosti je 6 tisíc ozbrojených členů Lidových milicí. </a:t>
            </a:r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16:30 odpoledne prezident krátce jedná s Gottwaldem. Oznamuje, že přijímá demisi ministrů a souhlasí s doplněním vlády podle Gottwaldova návrhu. Gottwald uvědomuje vedení KSČ a odjíždí oznámit událost davu na Václavském náměstí. Ve večerních hodinách proběhla přehlídka Lidových milicí a útvarů pohraniční stráže. </a:t>
            </a:r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Jediným viditelným odporem proti komunistickému postupu byla demonstrace - pochod asi pěti tisíc vysokoškoláků, učitelů a novinářů. Přes odpor Lidových milicí se jim podařilo projít na Pražský hrad. Mnoho jich bylo pozatýkáno, uvězněno, mnozí pak museli opustit školy. Prezident je nepřijal.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2_07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5984" y="0"/>
            <a:ext cx="445770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Zástupný symbol pro obsah 5" descr="02_08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642918"/>
            <a:ext cx="9163815" cy="55721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" y="0"/>
            <a:ext cx="9135482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95142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2_13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5984" y="0"/>
            <a:ext cx="4354830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pomnik_praha_007_0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852" y="-30108"/>
            <a:ext cx="9126148" cy="68881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Projev Klementa Gottwalda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Citace z projevu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Klementa Gottwalda na Václavském náměstí 25. února 1948:</a:t>
            </a:r>
          </a:p>
          <a:p>
            <a:r>
              <a:rPr lang="cs-CZ" i="1" dirty="0"/>
              <a:t>„</a:t>
            </a:r>
            <a:r>
              <a:rPr lang="cs-CZ" b="1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Právě se vracím z Hradu od prezidenta republiky. Dnes ráno jsem panu prezidentu republiky podal návrh na přijetí demise ministrů, kteří odstoupili 20. února tohoto roku. A současně jsem panu prezidentu navrhl seznam osob, kterými má býti vláda doplněna a rekonstruována.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Mohu vám sdělit, že pan prezident všechny mé návrhy, přesně tak jak byly podány, přijal.</a:t>
            </a:r>
            <a:r>
              <a:rPr lang="cs-CZ" i="1" dirty="0"/>
              <a:t>“</a:t>
            </a:r>
            <a:endParaRPr lang="cs-CZ" dirty="0"/>
          </a:p>
          <a:p>
            <a:endParaRPr lang="cs-CZ" dirty="0"/>
          </a:p>
        </p:txBody>
      </p:sp>
      <p:pic>
        <p:nvPicPr>
          <p:cNvPr id="4" name="klement_gottwald_prave_se_vracim_z_hradu_1948_96.wma">
            <a:hlinkClick r:id="" action="ppaction://media"/>
          </p:cNvPr>
          <p:cNvPicPr>
            <a:picLocks noRot="1" noChangeAspect="1"/>
          </p:cNvPicPr>
          <p:nvPr>
            <a:audioFile r:link="rId1"/>
          </p:nvPr>
        </p:nvPicPr>
        <p:blipFill>
          <a:blip r:embed="rId3"/>
          <a:stretch>
            <a:fillRect/>
          </a:stretch>
        </p:blipFill>
        <p:spPr>
          <a:xfrm>
            <a:off x="7858148" y="4572008"/>
            <a:ext cx="304800" cy="304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7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2_14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85984" y="6630"/>
            <a:ext cx="4441972" cy="685137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2_15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57356" y="0"/>
            <a:ext cx="5486400" cy="6858000"/>
          </a:xfrm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02_16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85852" y="0"/>
            <a:ext cx="6435213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untitled.bmp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28794" y="0"/>
            <a:ext cx="5182466" cy="6858000"/>
          </a:xfrm>
        </p:spPr>
      </p:pic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Různé názory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Existuje více různých názorů na Vítězný únor i na jednotlivé události února 1948. Některé z nich: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Zneužití moci: </a:t>
            </a:r>
            <a:r>
              <a:rPr lang="cs-CZ" dirty="0"/>
              <a:t>Mnozí komunisté jednali protizákonně, v rozporu s ústavou, za použití klamů, hrozby zásahu ozbrojených sil, manipulovali veřejným míněním k prosazení svých osobních zájmů. V souladu se zákonem bylo nalezeno jen východisko z vládní krize, prezident Beneš přijal demisi ministrů pod nátlakem.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Legální proces v mezích tehdejších zákonů:</a:t>
            </a:r>
            <a:r>
              <a:rPr lang="cs-CZ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/>
              <a:t>Převzetí moci nebylo převratem, ale dílem obratného jednání komunistů v rámci platných zákonů, přičemž mocenské struktury státu zůstaly zachovány. Podpora armády, policie a dělníků byla výrazem jejich svobodné vůle.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Jen formální akt:</a:t>
            </a:r>
            <a:r>
              <a:rPr lang="cs-CZ" dirty="0"/>
              <a:t> Ve skutečnosti se nejednalo o státní převrat, ale jen o formální završení dlouhodobého procesu, řízeného z větší části ze Sovětského svazu, započatého během druhé světové války a pokračujícího v letech 1945 – 1947 v tzv. </a:t>
            </a:r>
            <a:r>
              <a:rPr lang="cs-CZ" i="1" dirty="0"/>
              <a:t>předtotalitní</a:t>
            </a:r>
            <a:r>
              <a:rPr lang="cs-CZ" dirty="0"/>
              <a:t> (pretotalitní) fázi. Vládní krize k jejímuž vyvolání jako záminka sloužilo vládní usnesení o Bezpečnosti jen všechno urychlila, přičemž k převzetí státu by později stejně došlo.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 descr="foto_gottwald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357422" y="0"/>
            <a:ext cx="4214554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www.statnivlajky.cz/data/flags/normal/cz.png</a:t>
            </a:r>
          </a:p>
          <a:p>
            <a:r>
              <a:rPr lang="cs-CZ" dirty="0"/>
              <a:t>http://</a:t>
            </a:r>
            <a:r>
              <a:rPr lang="cs-CZ" dirty="0" smtClean="0"/>
              <a:t>upload.wikimedia.org/wikipedia/commons/thumb/7/79/Czechoslovakia_location_map.svg/290px-Czechoslovakia_location_map.svg.png</a:t>
            </a:r>
          </a:p>
          <a:p>
            <a:r>
              <a:rPr lang="cs-CZ" dirty="0"/>
              <a:t>http://</a:t>
            </a:r>
            <a:r>
              <a:rPr lang="cs-CZ" dirty="0" smtClean="0"/>
              <a:t>www.vlajky.szm.com/histcsr/csr/419px-Czechoslovakia_COA_1961-1989.svg.png</a:t>
            </a:r>
          </a:p>
          <a:p>
            <a:r>
              <a:rPr lang="cs-CZ" dirty="0"/>
              <a:t>http://</a:t>
            </a:r>
            <a:r>
              <a:rPr lang="cs-CZ" dirty="0" smtClean="0"/>
              <a:t>i.pravda.sk/08/062/skcl/P1223c748_GotwaldVF.jpg</a:t>
            </a:r>
          </a:p>
          <a:p>
            <a:r>
              <a:rPr lang="cs-CZ" dirty="0"/>
              <a:t>http://</a:t>
            </a:r>
            <a:r>
              <a:rPr lang="cs-CZ" dirty="0" smtClean="0"/>
              <a:t>csol-mb.net/images/fotoclanky/benes_1.jpg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www.jaromir-jermar.cz/img/JanMasaryk.jpg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www.tyden.cz/obrazek/masaryk-3-47cbd9877b049_275x222.jpg</a:t>
            </a:r>
          </a:p>
          <a:p>
            <a:r>
              <a:rPr lang="cs-CZ" dirty="0"/>
              <a:t>http://</a:t>
            </a:r>
            <a:r>
              <a:rPr lang="cs-CZ" dirty="0" smtClean="0"/>
              <a:t>www.rudazare.wu.cz/fotogalerie/zapotocky_02.jpg</a:t>
            </a:r>
          </a:p>
          <a:p>
            <a:r>
              <a:rPr lang="cs-CZ" dirty="0"/>
              <a:t>http://</a:t>
            </a:r>
            <a:r>
              <a:rPr lang="cs-CZ" dirty="0" smtClean="0"/>
              <a:t>images.swaton.sk/autogramy/sk_historia/antonin_zapotocky_foto.jpg</a:t>
            </a:r>
          </a:p>
          <a:p>
            <a:r>
              <a:rPr lang="cs-CZ" dirty="0"/>
              <a:t>http://</a:t>
            </a:r>
            <a:r>
              <a:rPr lang="cs-CZ" dirty="0" smtClean="0"/>
              <a:t>dakota.skautkostelec.cz/skautska_stezka/republika/obrazky/foto_zapotocky.jpg</a:t>
            </a:r>
          </a:p>
          <a:p>
            <a:r>
              <a:rPr lang="cs-CZ" dirty="0"/>
              <a:t>http://</a:t>
            </a:r>
            <a:r>
              <a:rPr lang="cs-CZ" dirty="0" smtClean="0"/>
              <a:t>www.moderni-dejiny.cz/PublicFiles/UserFiles/image/VideoFOTOgalerie/08_CSR_1948_1968/800x800_unor_1948.jpg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www.totalita.cz/images/pic0100.jpg</a:t>
            </a:r>
          </a:p>
          <a:p>
            <a:r>
              <a:rPr lang="cs-CZ" dirty="0"/>
              <a:t>http://</a:t>
            </a:r>
            <a:r>
              <a:rPr lang="cs-CZ" dirty="0" smtClean="0"/>
              <a:t>czechfolks.com/plus/wp-content/uploads/2010/01/obr-03-edvard-benes.jpg</a:t>
            </a:r>
          </a:p>
          <a:p>
            <a:r>
              <a:rPr lang="cs-CZ" dirty="0"/>
              <a:t>http://</a:t>
            </a:r>
            <a:r>
              <a:rPr lang="cs-CZ" dirty="0" smtClean="0"/>
              <a:t>www.moderni-dejiny.cz/PublicFiles/UserFiles/image/Clanky_2009-2012/fotogalerie/800x800_977_max.jpg</a:t>
            </a:r>
          </a:p>
          <a:p>
            <a:r>
              <a:rPr lang="cs-CZ" dirty="0"/>
              <a:t>http://</a:t>
            </a:r>
            <a:r>
              <a:rPr lang="cs-CZ" dirty="0" smtClean="0"/>
              <a:t>www.libcice.cz/x_clanky/foto17.jpg</a:t>
            </a:r>
          </a:p>
          <a:p>
            <a:r>
              <a:rPr lang="cs-CZ" dirty="0"/>
              <a:t>http://</a:t>
            </a:r>
            <a:r>
              <a:rPr lang="cs-CZ" dirty="0" smtClean="0"/>
              <a:t>www.zwittau.cz/PICTURE/NAMESTI/LM%20v%201948.jpg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8662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664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www.tyden.cz/obrazek/201011/4ce7e90c90287/crop-26947-motyl1.jpg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www.tyden.cz/obrazek/rude-pravo-47be8a5c3448a_350x387.jpg</a:t>
            </a:r>
          </a:p>
          <a:p>
            <a:r>
              <a:rPr lang="cs-CZ" dirty="0"/>
              <a:t>http://</a:t>
            </a:r>
            <a:r>
              <a:rPr lang="cs-CZ" dirty="0" smtClean="0"/>
              <a:t>im.novinky.cz/709/157095-original1-dwkhg.jpg</a:t>
            </a:r>
          </a:p>
          <a:p>
            <a:r>
              <a:rPr lang="cs-CZ" dirty="0"/>
              <a:t>http://</a:t>
            </a:r>
            <a:r>
              <a:rPr lang="cs-CZ" dirty="0" smtClean="0"/>
              <a:t>www.komsomol.cz/foto/vu_10.jpg</a:t>
            </a:r>
          </a:p>
          <a:p>
            <a:r>
              <a:rPr lang="cs-CZ" dirty="0"/>
              <a:t>http://</a:t>
            </a:r>
            <a:r>
              <a:rPr lang="cs-CZ" dirty="0" smtClean="0"/>
              <a:t>i.idnes.cz/08/023/gal/JW2136c7_HU060143.jpg</a:t>
            </a:r>
          </a:p>
          <a:p>
            <a:r>
              <a:rPr lang="cs-CZ" dirty="0"/>
              <a:t>http://</a:t>
            </a:r>
            <a:r>
              <a:rPr lang="cs-CZ" dirty="0" smtClean="0"/>
              <a:t>img8.ct24.cz/cache/616x347/article/1/99/9821.jpg</a:t>
            </a:r>
          </a:p>
          <a:p>
            <a:r>
              <a:rPr lang="cs-CZ" dirty="0"/>
              <a:t>http://</a:t>
            </a:r>
            <a:r>
              <a:rPr lang="cs-CZ" dirty="0" smtClean="0"/>
              <a:t>www.vets.estranky.cz/img/picture/9691/07_1802_005_P-Hradcany26_P1.JPG</a:t>
            </a:r>
          </a:p>
          <a:p>
            <a:r>
              <a:rPr lang="cs-CZ" dirty="0"/>
              <a:t>http://</a:t>
            </a:r>
            <a:r>
              <a:rPr lang="cs-CZ" dirty="0" smtClean="0"/>
              <a:t>svornost.com/wp-content/uploads/Klement_Gottwald.jpg</a:t>
            </a:r>
          </a:p>
          <a:p>
            <a:r>
              <a:rPr lang="cs-CZ" dirty="0"/>
              <a:t>http://</a:t>
            </a:r>
            <a:r>
              <a:rPr lang="cs-CZ" dirty="0" smtClean="0"/>
              <a:t>www.tyden.cz/obrazek/gottwald-a-stalin-47a74df0750af.jpg</a:t>
            </a:r>
          </a:p>
          <a:p>
            <a:r>
              <a:rPr lang="cs-CZ" dirty="0"/>
              <a:t>http://</a:t>
            </a:r>
            <a:r>
              <a:rPr lang="cs-CZ" dirty="0" smtClean="0"/>
              <a:t>img.radio.cz/pictures/komunismus/gottwald1.jpg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1988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CSC. ČAPKA, František doc. PhDr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9. ročník. Novověk, moderní dějiny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</a:t>
            </a:r>
            <a:r>
              <a:rPr lang="cs-CZ" sz="2400"/>
              <a:t>., </a:t>
            </a:r>
            <a:r>
              <a:rPr lang="cs-CZ" sz="2400" smtClean="0"/>
              <a:t>2010.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978-80-7289-185-6.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11336/2010-22 dne 24. června 2010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810505624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239</TotalTime>
  <Words>2764</Words>
  <Application>Microsoft Office PowerPoint</Application>
  <PresentationFormat>Předvádění na obrazovce (4:3)</PresentationFormat>
  <Paragraphs>88</Paragraphs>
  <Slides>54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54</vt:i4>
      </vt:variant>
    </vt:vector>
  </HeadingPairs>
  <TitlesOfParts>
    <vt:vector size="56" baseType="lpstr">
      <vt:lpstr>Motiv sady Office</vt:lpstr>
      <vt:lpstr>Výchozí návrh</vt:lpstr>
      <vt:lpstr>Název školy: ZŠ Klášterec nad Ohří, Krátká 676 Autor: Bc. Michael RADIMERSKÝ Název materiálu: VY_32_INOVACE_15_32_ ÚNOR 1948 – KOMUNISTICKÝ PUČ Číslo projektu: CZ.1.07/1.4.00/21.1115</vt:lpstr>
      <vt:lpstr>ÚNOR 1948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Historie a následky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Časový sled událostí</vt:lpstr>
      <vt:lpstr>17. února (úterý)  </vt:lpstr>
      <vt:lpstr>Prezentace aplikace PowerPoint</vt:lpstr>
      <vt:lpstr>Prezentace aplikace PowerPoint</vt:lpstr>
      <vt:lpstr>18. února (středa) </vt:lpstr>
      <vt:lpstr>19. února (čtvrtek) </vt:lpstr>
      <vt:lpstr>20. února (pátek) </vt:lpstr>
      <vt:lpstr>21. února (sobota)</vt:lpstr>
      <vt:lpstr>Prezentace aplikace PowerPoint</vt:lpstr>
      <vt:lpstr>22. února (neděle)  </vt:lpstr>
      <vt:lpstr>Prezentace aplikace PowerPoint</vt:lpstr>
      <vt:lpstr>Prezentace aplikace PowerPoint</vt:lpstr>
      <vt:lpstr>Prezentace aplikace PowerPoint</vt:lpstr>
      <vt:lpstr>Prezentace aplikace PowerPoint</vt:lpstr>
      <vt:lpstr>23. února (pondělí) </vt:lpstr>
      <vt:lpstr>24. února (úterý) </vt:lpstr>
      <vt:lpstr>25. února (středa)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Projev Klementa Gottwalda</vt:lpstr>
      <vt:lpstr>Prezentace aplikace PowerPoint</vt:lpstr>
      <vt:lpstr>Prezentace aplikace PowerPoint</vt:lpstr>
      <vt:lpstr>Prezentace aplikace PowerPoint</vt:lpstr>
      <vt:lpstr>Prezentace aplikace PowerPoint</vt:lpstr>
      <vt:lpstr>Různé názory</vt:lpstr>
      <vt:lpstr>Prezentace aplikace PowerPoint</vt:lpstr>
      <vt:lpstr>Prezentace aplikace PowerPoint</vt:lpstr>
      <vt:lpstr>Prezentace aplikace PowerPoint</vt:lpstr>
      <vt:lpstr>Prezentace aplikace PowerPoint</vt:lpstr>
      <vt:lpstr>Internetové zdroje pro obrázky: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ÚNOR 1948</dc:title>
  <dc:creator>MSI</dc:creator>
  <cp:lastModifiedBy>Bc. Michael RADIMERSKÝ</cp:lastModifiedBy>
  <cp:revision>71</cp:revision>
  <dcterms:created xsi:type="dcterms:W3CDTF">2008-05-13T15:16:10Z</dcterms:created>
  <dcterms:modified xsi:type="dcterms:W3CDTF">2012-06-15T04:40:33Z</dcterms:modified>
</cp:coreProperties>
</file>