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  <p:sldMasterId id="2147483768" r:id="rId3"/>
  </p:sldMasterIdLst>
  <p:notesMasterIdLst>
    <p:notesMasterId r:id="rId21"/>
  </p:notesMasterIdLst>
  <p:sldIdLst>
    <p:sldId id="271" r:id="rId4"/>
    <p:sldId id="256" r:id="rId5"/>
    <p:sldId id="264" r:id="rId6"/>
    <p:sldId id="257" r:id="rId7"/>
    <p:sldId id="258" r:id="rId8"/>
    <p:sldId id="265" r:id="rId9"/>
    <p:sldId id="266" r:id="rId10"/>
    <p:sldId id="267" r:id="rId11"/>
    <p:sldId id="268" r:id="rId12"/>
    <p:sldId id="269" r:id="rId13"/>
    <p:sldId id="259" r:id="rId14"/>
    <p:sldId id="260" r:id="rId15"/>
    <p:sldId id="261" r:id="rId16"/>
    <p:sldId id="262" r:id="rId17"/>
    <p:sldId id="263" r:id="rId18"/>
    <p:sldId id="270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33F38D-A639-4650-9493-26D2E7856FD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5A1703-7E90-478F-A717-279ED51C4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36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C6F29-8599-4992-BF70-512AFCFCF4A8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83C3728-5A05-47A5-9C35-48A26AD317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C6F29-8599-4992-BF70-512AFCFCF4A8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3728-5A05-47A5-9C35-48A26AD3173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C6F29-8599-4992-BF70-512AFCFCF4A8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83C3728-5A05-47A5-9C35-48A26AD3173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C6F29-8599-4992-BF70-512AFCFCF4A8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3728-5A05-47A5-9C35-48A26AD317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C6F29-8599-4992-BF70-512AFCFCF4A8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3728-5A05-47A5-9C35-48A26AD3173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C6F29-8599-4992-BF70-512AFCFCF4A8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3728-5A05-47A5-9C35-48A26AD317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C6F29-8599-4992-BF70-512AFCFCF4A8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3728-5A05-47A5-9C35-48A26AD317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C6F29-8599-4992-BF70-512AFCFCF4A8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3728-5A05-47A5-9C35-48A26AD3173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C6F29-8599-4992-BF70-512AFCFCF4A8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83C3728-5A05-47A5-9C35-48A26AD3173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C6F29-8599-4992-BF70-512AFCFCF4A8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3728-5A05-47A5-9C35-48A26AD317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C6F29-8599-4992-BF70-512AFCFCF4A8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3728-5A05-47A5-9C35-48A26AD317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61206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413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8375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513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7253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87501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9906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4365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0134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0287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7781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3501B-3030-4E8C-BAA0-4375BC6C85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2560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AC2EC-2929-4B2B-BD4F-01A657EE54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686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C2D55E-5861-4A26-B741-D7FE7DB3A72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2967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5E38A-2256-47E0-87B0-3C660CF12B6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1761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44A0C-54BB-43E7-874C-5805AD16B8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4411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AE9A1-1F61-4419-9C96-61BC4AB5372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5283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CDE27-B8A8-4305-9D47-D6BC74CB914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799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7BFC3-C4D9-4421-A47A-5D4F185D33C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4173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03BA14-DB39-436E-A3C1-8D837C37EDA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8557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95161E-7EA4-480A-A132-1495B6F788B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5778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F94B4-4FBB-48DE-81AA-FE56A0083D1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68075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5498EE-6503-480E-85BD-E07F6B7EF1F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854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14C6F29-8599-4992-BF70-512AFCFCF4A8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83C3728-5A05-47A5-9C35-48A26AD3173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079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02675C-6D1B-436C-891D-18BDA4760E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58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VY_32_INOVACE_16_32_ SEVEROATLANTICKÁ ALIANCE - NATO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486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9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NATO</a:t>
            </a:r>
            <a:endParaRPr lang="cs-CZ" sz="9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Severoatlantická aliance</a:t>
            </a:r>
            <a:endParaRPr lang="cs-CZ" sz="6000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064" y="3894483"/>
            <a:ext cx="2944936" cy="2944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404664"/>
            <a:ext cx="7772400" cy="5615136"/>
          </a:xfrm>
        </p:spPr>
        <p:txBody>
          <a:bodyPr>
            <a:normAutofit lnSpcReduction="10000"/>
          </a:bodyPr>
          <a:lstStyle/>
          <a:p>
            <a:r>
              <a:rPr lang="cs-CZ" sz="3600" b="1" dirty="0"/>
              <a:t>NATO</a:t>
            </a:r>
            <a:r>
              <a:rPr lang="cs-CZ" sz="3600" dirty="0"/>
              <a:t> </a:t>
            </a:r>
            <a:r>
              <a:rPr lang="cs-CZ" sz="3600" dirty="0" smtClean="0"/>
              <a:t>- </a:t>
            </a:r>
            <a:r>
              <a:rPr lang="cs-CZ" sz="3600" b="1" dirty="0" err="1" smtClean="0"/>
              <a:t>North</a:t>
            </a:r>
            <a:r>
              <a:rPr lang="cs-CZ" sz="3600" b="1" dirty="0" smtClean="0"/>
              <a:t> </a:t>
            </a:r>
            <a:r>
              <a:rPr lang="cs-CZ" sz="3600" b="1" dirty="0"/>
              <a:t>Atlantic </a:t>
            </a:r>
            <a:r>
              <a:rPr lang="cs-CZ" sz="3600" b="1" dirty="0" err="1"/>
              <a:t>Treaty</a:t>
            </a:r>
            <a:r>
              <a:rPr lang="cs-CZ" sz="3600" b="1" dirty="0"/>
              <a:t> </a:t>
            </a:r>
            <a:r>
              <a:rPr lang="cs-CZ" sz="3600" b="1" dirty="0" err="1" smtClean="0"/>
              <a:t>Organisation</a:t>
            </a:r>
            <a:r>
              <a:rPr lang="cs-CZ" sz="3600" b="1" dirty="0" smtClean="0"/>
              <a:t> - </a:t>
            </a:r>
            <a:r>
              <a:rPr lang="cs-CZ" sz="3600" dirty="0" smtClean="0"/>
              <a:t> </a:t>
            </a:r>
            <a:r>
              <a:rPr lang="cs-CZ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Organizace Severoatlantické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smlouvy</a:t>
            </a:r>
            <a:r>
              <a:rPr lang="cs-CZ" sz="3600" i="1" dirty="0" smtClean="0"/>
              <a:t> -</a:t>
            </a:r>
            <a:r>
              <a:rPr lang="cs-CZ" sz="3600" dirty="0" smtClean="0"/>
              <a:t> </a:t>
            </a:r>
            <a:r>
              <a:rPr lang="cs-CZ" sz="3600" dirty="0"/>
              <a:t>je mezinárodní vojenská organizace.</a:t>
            </a:r>
          </a:p>
          <a:p>
            <a:r>
              <a:rPr lang="cs-CZ" sz="3600" dirty="0"/>
              <a:t>Organizace byla založena </a:t>
            </a:r>
            <a:r>
              <a:rPr lang="cs-CZ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dubna 1949 podpisem tzv. Washingtonské smlouvy</a:t>
            </a:r>
            <a:r>
              <a:rPr lang="cs-CZ" sz="3600" dirty="0"/>
              <a:t>, která zakotvila vznik bezpečnostní organizace západních demokracií jako odpověď na poválečnou situaci v Evropě.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Členské země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000" dirty="0"/>
              <a:t>Washingtonskou smlouvu podepsalo v </a:t>
            </a:r>
            <a:r>
              <a:rPr lang="cs-CZ" sz="30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dubnu 1949 </a:t>
            </a:r>
            <a:r>
              <a:rPr lang="cs-CZ" sz="3000" dirty="0"/>
              <a:t>dvanáct států</a:t>
            </a:r>
            <a:r>
              <a:rPr lang="cs-CZ" sz="3000" dirty="0" smtClean="0"/>
              <a:t>: 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USA, Kanada, Spojené království, Francie, Portugalsko, Belgie, Lucembursko, Nizozemsko, Dánsko, Norsko, Itálie, Island</a:t>
            </a:r>
            <a:r>
              <a:rPr lang="cs-CZ" sz="3000" dirty="0"/>
              <a:t>.</a:t>
            </a:r>
          </a:p>
          <a:p>
            <a:r>
              <a:rPr lang="cs-CZ" sz="3000" dirty="0"/>
              <a:t>V roce </a:t>
            </a: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1952</a:t>
            </a:r>
            <a:r>
              <a:rPr lang="cs-CZ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dirty="0"/>
              <a:t>se připojilo </a:t>
            </a: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</a:t>
            </a:r>
            <a:r>
              <a:rPr lang="cs-CZ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dirty="0"/>
              <a:t>a </a:t>
            </a: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Turecko</a:t>
            </a:r>
            <a:r>
              <a:rPr lang="cs-CZ" sz="3000" dirty="0"/>
              <a:t>, v roce </a:t>
            </a: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1955</a:t>
            </a:r>
            <a:r>
              <a:rPr lang="cs-CZ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dirty="0"/>
              <a:t>se po získání plné suverenity připojila </a:t>
            </a: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Německá spolková republika </a:t>
            </a:r>
            <a:r>
              <a:rPr lang="cs-CZ" sz="3000" dirty="0"/>
              <a:t>a v roce </a:t>
            </a: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1982</a:t>
            </a:r>
            <a:r>
              <a:rPr lang="cs-CZ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Španělsko</a:t>
            </a:r>
            <a:r>
              <a:rPr lang="cs-CZ" sz="3000" dirty="0"/>
              <a:t>.</a:t>
            </a:r>
          </a:p>
          <a:p>
            <a:r>
              <a:rPr lang="cs-CZ" sz="3000" dirty="0"/>
              <a:t>V roce </a:t>
            </a:r>
            <a:r>
              <a:rPr lang="cs-CZ" sz="3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1999</a:t>
            </a:r>
            <a:r>
              <a:rPr lang="cs-CZ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dirty="0"/>
              <a:t>se k NATO připojilo </a:t>
            </a:r>
            <a:r>
              <a:rPr lang="cs-CZ" sz="3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</a:t>
            </a:r>
            <a:r>
              <a:rPr lang="cs-CZ" sz="3000" dirty="0">
                <a:solidFill>
                  <a:srgbClr val="FF0000"/>
                </a:solidFill>
              </a:rPr>
              <a:t>, </a:t>
            </a:r>
            <a:r>
              <a:rPr lang="cs-CZ" sz="3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Maďarsko</a:t>
            </a:r>
            <a:r>
              <a:rPr lang="cs-CZ" sz="3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dirty="0"/>
              <a:t>a </a:t>
            </a:r>
            <a:r>
              <a:rPr lang="cs-CZ" sz="3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Polsko</a:t>
            </a:r>
            <a:r>
              <a:rPr lang="cs-CZ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dirty="0"/>
              <a:t>(12. března), všechny tři země byly prvními zeměmi, které se k NATO připojily ze zemí Východního bloku.</a:t>
            </a:r>
          </a:p>
          <a:p>
            <a:r>
              <a:rPr lang="cs-CZ" sz="3000" dirty="0"/>
              <a:t>Rozšiřování NATO v Evropě</a:t>
            </a:r>
          </a:p>
          <a:p>
            <a:r>
              <a:rPr lang="cs-CZ" sz="3000" dirty="0"/>
              <a:t>V roce </a:t>
            </a: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2004</a:t>
            </a:r>
            <a:r>
              <a:rPr lang="cs-CZ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dirty="0"/>
              <a:t>v dosud největší vlně rozšiřování NATO se připojily státy východní Evropy </a:t>
            </a:r>
            <a:r>
              <a:rPr lang="cs-CZ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Litva, Lotyšsko, Estonsko, Rumunsko, Bulharsko, Slovinsko a Slovensko</a:t>
            </a:r>
            <a:r>
              <a:rPr lang="cs-CZ" sz="3000" dirty="0"/>
              <a:t>. V roce 1966 byly řídící orgány v souvislosti s vystoupením Francie z vojenských struktur Aliance přemístěny z Paříže do </a:t>
            </a:r>
            <a:r>
              <a:rPr lang="cs-CZ" sz="3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Bruselu</a:t>
            </a:r>
            <a:r>
              <a:rPr lang="cs-CZ" sz="3000" dirty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NATO50thAnniversaryLogo01.jpg"/>
          <p:cNvPicPr>
            <a:picLocks noGrp="1" noChangeAspect="1"/>
          </p:cNvPicPr>
          <p:nvPr>
            <p:ph sz="quarter" idx="4294967295"/>
          </p:nvPr>
        </p:nvPicPr>
        <p:blipFill>
          <a:blip r:embed="rId2"/>
          <a:stretch>
            <a:fillRect/>
          </a:stretch>
        </p:blipFill>
        <p:spPr>
          <a:xfrm>
            <a:off x="0" y="1168400"/>
            <a:ext cx="9144000" cy="49006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q-map.gif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9306"/>
            <a:ext cx="586018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NATO_expansion.png"/>
          <p:cNvPicPr>
            <a:picLocks noGrp="1" noChangeAspect="1"/>
          </p:cNvPicPr>
          <p:nvPr>
            <p:ph sz="quarter" idx="4294967295"/>
          </p:nvPr>
        </p:nvPicPr>
        <p:blipFill>
          <a:blip r:embed="rId2"/>
          <a:stretch>
            <a:fillRect/>
          </a:stretch>
        </p:blipFill>
        <p:spPr>
          <a:xfrm>
            <a:off x="1547664" y="0"/>
            <a:ext cx="6392863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Působení NATO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Intervence v Bosně a Hercegovině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V rámci </a:t>
            </a:r>
            <a:r>
              <a:rPr lang="cs-CZ" b="1" i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Operace Deny Flight</a:t>
            </a:r>
            <a:r>
              <a:rPr lang="cs-CZ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(</a:t>
            </a:r>
            <a:r>
              <a:rPr lang="cs-CZ" b="1" dirty="0">
                <a:solidFill>
                  <a:srgbClr val="FF0000"/>
                </a:solidFill>
              </a:rPr>
              <a:t>1993-1995</a:t>
            </a:r>
            <a:r>
              <a:rPr lang="cs-CZ" dirty="0">
                <a:solidFill>
                  <a:srgbClr val="FF0000"/>
                </a:solidFill>
              </a:rPr>
              <a:t>) </a:t>
            </a:r>
            <a:r>
              <a:rPr lang="cs-CZ" dirty="0"/>
              <a:t>NATO zajišťovalo bezletovou zónu nad Bosnou a Hercegovinou. 28.února sestřelila čtyři vojenská letadla narušující bezletovou zónu; první vojenský zásah NATO v historii. </a:t>
            </a:r>
            <a:r>
              <a:rPr lang="cs-CZ" b="1" i="1" dirty="0"/>
              <a:t>„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Operation Deliberate Force</a:t>
            </a:r>
            <a:r>
              <a:rPr lang="cs-CZ" b="1" i="1" dirty="0"/>
              <a:t>“</a:t>
            </a:r>
            <a:r>
              <a:rPr lang="cs-CZ" dirty="0"/>
              <a:t> byla součástí operace Deny Flight (odepřený let), během války v Bosně. Letouny NATO aliance bombardovaly pozice Armády Republiky srbské, v tzv. </a:t>
            </a:r>
            <a:r>
              <a:rPr lang="cs-CZ" i="1" dirty="0"/>
              <a:t>bezpečných zónách</a:t>
            </a:r>
            <a:r>
              <a:rPr lang="cs-CZ" dirty="0"/>
              <a:t> (Sarajevo a Goražde) od 30. srpna do 20. září 1995.</a:t>
            </a:r>
          </a:p>
          <a:p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Operaci Joint Endeavour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(Společné úsilí) tvořily jednotky IFOR a SFOR. Jejich úkolem bylo zajistit udržení míru v Bosně a Hercegovině. V roce 2004 byly převzaty Evropskou unii, pokračuji v činnosti pod názvem Operace Althea.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Intervence v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Jugoslávii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 března 1999 </a:t>
            </a:r>
            <a:r>
              <a:rPr lang="cs-CZ" dirty="0"/>
              <a:t>NATO zahájilo </a:t>
            </a:r>
            <a:r>
              <a:rPr lang="cs-CZ" b="1" i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Operaci Allied Force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proti Svazové republice Jugoslávii, jejímž cílem bylo zastaveni vyhánění Albánců z Kosova Srbskou armádou. Nálety trvaly 78 dnů a skončily 10. června. Škoda byla odhadnuta na 30 mld. USD. Počet obětí nebyl oficiálně sdělen, ale odhaduje se na 1200 až 2500 mrtvých a asi 5000 zraněných. Poprvé byl sestřelen „neviditelný“ letoun F-117 (27. března, ve Sremu).</a:t>
            </a:r>
          </a:p>
          <a:p>
            <a:r>
              <a:rPr lang="cs-CZ" dirty="0"/>
              <a:t>12. července 1999 vstoupili vojáci mírových sil KFOR do Kosova. Na základě </a:t>
            </a:r>
            <a:r>
              <a:rPr lang="cs-CZ" i="1" dirty="0"/>
              <a:t>rezoluce č.1244 Rady bezpečnosti OSN</a:t>
            </a:r>
            <a:r>
              <a:rPr lang="cs-CZ" dirty="0"/>
              <a:t> mají dohlížet na bezpečnost a poskytovat podporu misi OSN v Kosovu. Mise se účastní také Armáda České republiky.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Irák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Iráku</a:t>
            </a:r>
            <a:r>
              <a:rPr lang="cs-CZ" dirty="0"/>
              <a:t> se NATO stará o výcvik Nové irácké armády. V září 2005 otevřela vojenskou akademii a v červenci 2006 otevřela výcvikové centrum.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Afgánistán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NATO velí jednotkám ISAF od roku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2003</a:t>
            </a:r>
            <a:r>
              <a:rPr lang="cs-CZ" dirty="0"/>
              <a:t>. Úkolem ISAF je podpora afgánské vlády, zajištění bezpečnosti a obnovou země. Mise se </a:t>
            </a:r>
            <a:r>
              <a:rPr lang="cs-CZ" dirty="0" smtClean="0"/>
              <a:t>účastní </a:t>
            </a:r>
            <a:r>
              <a:rPr lang="cs-CZ" dirty="0"/>
              <a:t>i Armáda České republiky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www.evropa2045.cz/hra/klara/napoveda/html/obr/nato.jpg</a:t>
            </a:r>
          </a:p>
          <a:p>
            <a:r>
              <a:rPr lang="cs-CZ" dirty="0"/>
              <a:t>http://3.bp.blogspot.com/-</a:t>
            </a:r>
            <a:r>
              <a:rPr lang="cs-CZ" dirty="0" smtClean="0"/>
              <a:t>3BkFLP4DQyE/TfJtgSthc8I/AAAAAAAAAnM/7HAmPV7WvQ8/s1600/nato2.gif</a:t>
            </a:r>
          </a:p>
          <a:p>
            <a:r>
              <a:rPr lang="cs-CZ" dirty="0"/>
              <a:t>http://</a:t>
            </a:r>
            <a:r>
              <a:rPr lang="cs-CZ" dirty="0" smtClean="0"/>
              <a:t>www.gaaec.org/pictures/Image/2NATO50thAnniversaryLogo01.jpg</a:t>
            </a:r>
          </a:p>
          <a:p>
            <a:r>
              <a:rPr lang="cs-CZ" dirty="0"/>
              <a:t>http://</a:t>
            </a:r>
            <a:r>
              <a:rPr lang="cs-CZ" dirty="0" smtClean="0"/>
              <a:t>tmp.aktualne.centrum.sk/soumar/img/1032/71/10327169-nato-mapa.jpg</a:t>
            </a:r>
          </a:p>
          <a:p>
            <a:r>
              <a:rPr lang="cs-CZ" dirty="0"/>
              <a:t>http://</a:t>
            </a:r>
            <a:r>
              <a:rPr lang="cs-CZ" dirty="0" smtClean="0"/>
              <a:t>won.mayn.de/rechtschreibreform/quelle/worldmap-nato.gif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upload.wikimedia.org/wikipedia/commons/thumb/4/45/History_of_NATO_enlargement.svg/220px-History_of_NATO_enlargement.svg.png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246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05056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52</TotalTime>
  <Words>663</Words>
  <Application>Microsoft Office PowerPoint</Application>
  <PresentationFormat>Předvádění na obrazovce (4:3)</PresentationFormat>
  <Paragraphs>38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Jmění</vt:lpstr>
      <vt:lpstr>Motiv sady Office</vt:lpstr>
      <vt:lpstr>Výchozí návrh</vt:lpstr>
      <vt:lpstr>Název školy: ZŠ Klášterec nad Ohří, Krátká 676 Autor: Bc. Michael RADIMERSKÝ Název materiálu: VY_32_INOVACE_16_32_ SEVEROATLANTICKÁ ALIANCE - NATO Číslo projektu: CZ.1.07/1.4.00/21.1115</vt:lpstr>
      <vt:lpstr>Severoatlantická aliance</vt:lpstr>
      <vt:lpstr>Prezentace aplikace PowerPoint</vt:lpstr>
      <vt:lpstr>Prezentace aplikace PowerPoint</vt:lpstr>
      <vt:lpstr>Členské země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Působení NATO</vt:lpstr>
      <vt:lpstr>Intervence v Bosně a Hercegovině</vt:lpstr>
      <vt:lpstr>Intervence v Jugoslávii</vt:lpstr>
      <vt:lpstr>Irák</vt:lpstr>
      <vt:lpstr>Afgánistán</vt:lpstr>
      <vt:lpstr>Internetové zdroje pro obrázky: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Severoatlantická aliance</dc:title>
  <dc:creator>MSI</dc:creator>
  <cp:lastModifiedBy>Bc. Michael RADIMERSKÝ</cp:lastModifiedBy>
  <cp:revision>29</cp:revision>
  <dcterms:created xsi:type="dcterms:W3CDTF">2008-05-04T17:30:42Z</dcterms:created>
  <dcterms:modified xsi:type="dcterms:W3CDTF">2012-06-15T04:40:45Z</dcterms:modified>
</cp:coreProperties>
</file>