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 id="2147483732" r:id="rId2"/>
    <p:sldMasterId id="2147483744" r:id="rId3"/>
  </p:sldMasterIdLst>
  <p:notesMasterIdLst>
    <p:notesMasterId r:id="rId49"/>
  </p:notesMasterIdLst>
  <p:sldIdLst>
    <p:sldId id="316" r:id="rId4"/>
    <p:sldId id="256" r:id="rId5"/>
    <p:sldId id="257" r:id="rId6"/>
    <p:sldId id="258" r:id="rId7"/>
    <p:sldId id="259" r:id="rId8"/>
    <p:sldId id="260" r:id="rId9"/>
    <p:sldId id="308" r:id="rId10"/>
    <p:sldId id="261" r:id="rId11"/>
    <p:sldId id="262" r:id="rId12"/>
    <p:sldId id="263" r:id="rId13"/>
    <p:sldId id="264" r:id="rId14"/>
    <p:sldId id="265" r:id="rId15"/>
    <p:sldId id="266" r:id="rId16"/>
    <p:sldId id="312" r:id="rId17"/>
    <p:sldId id="267" r:id="rId18"/>
    <p:sldId id="314" r:id="rId19"/>
    <p:sldId id="311" r:id="rId20"/>
    <p:sldId id="268" r:id="rId21"/>
    <p:sldId id="270" r:id="rId22"/>
    <p:sldId id="271" r:id="rId23"/>
    <p:sldId id="272" r:id="rId24"/>
    <p:sldId id="274" r:id="rId25"/>
    <p:sldId id="273" r:id="rId26"/>
    <p:sldId id="278" r:id="rId27"/>
    <p:sldId id="279" r:id="rId28"/>
    <p:sldId id="280" r:id="rId29"/>
    <p:sldId id="281" r:id="rId30"/>
    <p:sldId id="282" r:id="rId31"/>
    <p:sldId id="283" r:id="rId32"/>
    <p:sldId id="284" r:id="rId33"/>
    <p:sldId id="285" r:id="rId34"/>
    <p:sldId id="315" r:id="rId35"/>
    <p:sldId id="309" r:id="rId36"/>
    <p:sldId id="310" r:id="rId37"/>
    <p:sldId id="286" r:id="rId38"/>
    <p:sldId id="287" r:id="rId39"/>
    <p:sldId id="288" r:id="rId40"/>
    <p:sldId id="291" r:id="rId41"/>
    <p:sldId id="293" r:id="rId42"/>
    <p:sldId id="294" r:id="rId43"/>
    <p:sldId id="297" r:id="rId44"/>
    <p:sldId id="300" r:id="rId45"/>
    <p:sldId id="302" r:id="rId46"/>
    <p:sldId id="313" r:id="rId47"/>
    <p:sldId id="317" r:id="rId48"/>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00CC00"/>
    <a:srgbClr val="0000FF"/>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18" autoAdjust="0"/>
    <p:restoredTop sz="94660"/>
  </p:normalViewPr>
  <p:slideViewPr>
    <p:cSldViewPr>
      <p:cViewPr varScale="1">
        <p:scale>
          <a:sx n="69" d="100"/>
          <a:sy n="69" d="100"/>
        </p:scale>
        <p:origin x="-136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00B236-C754-44F2-8ADA-C7ABAA5FAE29}" type="datetimeFigureOut">
              <a:rPr lang="cs-CZ" smtClean="0"/>
              <a:t>15.6.2012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81A607-F27A-4EF9-BFDC-524441A2CA13}" type="slidenum">
              <a:rPr lang="cs-CZ" smtClean="0"/>
              <a:t>‹#›</a:t>
            </a:fld>
            <a:endParaRPr lang="cs-CZ"/>
          </a:p>
        </p:txBody>
      </p:sp>
    </p:spTree>
    <p:extLst>
      <p:ext uri="{BB962C8B-B14F-4D97-AF65-F5344CB8AC3E}">
        <p14:creationId xmlns:p14="http://schemas.microsoft.com/office/powerpoint/2010/main" val="3509960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Date Placeholder 29"/>
          <p:cNvSpPr>
            <a:spLocks noGrp="1"/>
          </p:cNvSpPr>
          <p:nvPr>
            <p:ph type="dt" sz="half" idx="10"/>
          </p:nvPr>
        </p:nvSpPr>
        <p:spPr/>
        <p:txBody>
          <a:bodyPr/>
          <a:lstStyle/>
          <a:p>
            <a:pPr>
              <a:defRPr/>
            </a:pPr>
            <a:endParaRPr lang="cs-CZ"/>
          </a:p>
        </p:txBody>
      </p:sp>
      <p:sp>
        <p:nvSpPr>
          <p:cNvPr id="19" name="Footer Placeholder 18"/>
          <p:cNvSpPr>
            <a:spLocks noGrp="1"/>
          </p:cNvSpPr>
          <p:nvPr>
            <p:ph type="ftr" sz="quarter" idx="11"/>
          </p:nvPr>
        </p:nvSpPr>
        <p:spPr/>
        <p:txBody>
          <a:bodyPr/>
          <a:lstStyle/>
          <a:p>
            <a:pPr>
              <a:defRPr/>
            </a:pPr>
            <a:endParaRPr lang="cs-CZ"/>
          </a:p>
        </p:txBody>
      </p:sp>
      <p:sp>
        <p:nvSpPr>
          <p:cNvPr id="27" name="Slide Number Placeholder 26"/>
          <p:cNvSpPr>
            <a:spLocks noGrp="1"/>
          </p:cNvSpPr>
          <p:nvPr>
            <p:ph type="sldNum" sz="quarter" idx="12"/>
          </p:nvPr>
        </p:nvSpPr>
        <p:spPr/>
        <p:txBody>
          <a:bodyPr/>
          <a:lstStyle/>
          <a:p>
            <a:pPr>
              <a:defRPr/>
            </a:pPr>
            <a:fld id="{3A3E6799-922E-4E82-8D8F-12626BD76BB2}" type="slidenum">
              <a:rPr lang="cs-CZ" smtClean="0"/>
              <a:pPr>
                <a:defRPr/>
              </a:pPr>
              <a:t>‹#›</a:t>
            </a:fld>
            <a:endParaRPr lang="cs-CZ"/>
          </a:p>
        </p:txBody>
      </p:sp>
    </p:spTree>
  </p:cSld>
  <p:clrMapOvr>
    <a:overrideClrMapping bg1="dk1" tx1="lt1" bg2="dk2" tx2="lt2" accent1="accent1" accent2="accent2" accent3="accent3" accent4="accent4" accent5="accent5" accent6="accent6" hlink="hlink" folHlink="folHlink"/>
  </p:clrMapOvr>
  <p:transition spd="slow">
    <p:wheel spokes="8"/>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pPr>
              <a:defRPr/>
            </a:pPr>
            <a:endParaRPr lang="cs-CZ"/>
          </a:p>
        </p:txBody>
      </p:sp>
      <p:sp>
        <p:nvSpPr>
          <p:cNvPr id="5" name="Footer Placeholder 4"/>
          <p:cNvSpPr>
            <a:spLocks noGrp="1"/>
          </p:cNvSpPr>
          <p:nvPr>
            <p:ph type="ftr" sz="quarter" idx="11"/>
          </p:nvPr>
        </p:nvSpPr>
        <p:spPr/>
        <p:txBody>
          <a:bodyPr/>
          <a:lstStyle/>
          <a:p>
            <a:pPr>
              <a:defRPr/>
            </a:pPr>
            <a:endParaRPr lang="cs-CZ"/>
          </a:p>
        </p:txBody>
      </p:sp>
      <p:sp>
        <p:nvSpPr>
          <p:cNvPr id="6" name="Slide Number Placeholder 5"/>
          <p:cNvSpPr>
            <a:spLocks noGrp="1"/>
          </p:cNvSpPr>
          <p:nvPr>
            <p:ph type="sldNum" sz="quarter" idx="12"/>
          </p:nvPr>
        </p:nvSpPr>
        <p:spPr/>
        <p:txBody>
          <a:bodyPr/>
          <a:lstStyle/>
          <a:p>
            <a:pPr>
              <a:defRPr/>
            </a:pPr>
            <a:fld id="{28270718-A434-4C9D-AF7D-EC97BB00031D}"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Date Placeholder 3"/>
          <p:cNvSpPr>
            <a:spLocks noGrp="1"/>
          </p:cNvSpPr>
          <p:nvPr>
            <p:ph type="dt" sz="half" idx="10"/>
          </p:nvPr>
        </p:nvSpPr>
        <p:spPr/>
        <p:txBody>
          <a:bodyPr/>
          <a:lstStyle/>
          <a:p>
            <a:pPr>
              <a:defRPr/>
            </a:pPr>
            <a:endParaRPr lang="cs-CZ"/>
          </a:p>
        </p:txBody>
      </p:sp>
      <p:sp>
        <p:nvSpPr>
          <p:cNvPr id="5" name="Footer Placeholder 4"/>
          <p:cNvSpPr>
            <a:spLocks noGrp="1"/>
          </p:cNvSpPr>
          <p:nvPr>
            <p:ph type="ftr" sz="quarter" idx="11"/>
          </p:nvPr>
        </p:nvSpPr>
        <p:spPr/>
        <p:txBody>
          <a:bodyPr/>
          <a:lstStyle/>
          <a:p>
            <a:pPr>
              <a:defRPr/>
            </a:pPr>
            <a:endParaRPr lang="cs-CZ"/>
          </a:p>
        </p:txBody>
      </p:sp>
      <p:sp>
        <p:nvSpPr>
          <p:cNvPr id="6" name="Slide Number Placeholder 5"/>
          <p:cNvSpPr>
            <a:spLocks noGrp="1"/>
          </p:cNvSpPr>
          <p:nvPr>
            <p:ph type="sldNum" sz="quarter" idx="12"/>
          </p:nvPr>
        </p:nvSpPr>
        <p:spPr/>
        <p:txBody>
          <a:bodyPr/>
          <a:lstStyle/>
          <a:p>
            <a:pPr>
              <a:defRPr/>
            </a:pPr>
            <a:fld id="{CA843B24-5C09-45E1-B025-E5C7B6A358AB}" type="slidenum">
              <a:rPr lang="cs-CZ" smtClean="0"/>
              <a:pPr>
                <a:defRPr/>
              </a:pPr>
              <a:t>‹#›</a:t>
            </a:fld>
            <a:endParaRPr lang="cs-CZ"/>
          </a:p>
        </p:txBody>
      </p:sp>
    </p:spTree>
  </p:cSld>
  <p:clrMapOvr>
    <a:overrideClrMapping bg1="dk1" tx1="lt1" bg2="dk2" tx2="lt2" accent1="accent1" accent2="accent2" accent3="accent3" accent4="accent4" accent5="accent5" accent6="accent6" hlink="hlink" folHlink="folHlink"/>
  </p:clrMapOvr>
  <p:transition spd="slow">
    <p:wheel spokes="8"/>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pPr>
              <a:defRPr/>
            </a:pPr>
            <a:endParaRPr lang="cs-CZ"/>
          </a:p>
        </p:txBody>
      </p:sp>
      <p:sp>
        <p:nvSpPr>
          <p:cNvPr id="6" name="Footer Placeholder 5"/>
          <p:cNvSpPr>
            <a:spLocks noGrp="1"/>
          </p:cNvSpPr>
          <p:nvPr>
            <p:ph type="ftr" sz="quarter" idx="11"/>
          </p:nvPr>
        </p:nvSpPr>
        <p:spPr/>
        <p:txBody>
          <a:bodyPr/>
          <a:lstStyle/>
          <a:p>
            <a:pPr>
              <a:defRPr/>
            </a:pPr>
            <a:endParaRPr lang="cs-CZ"/>
          </a:p>
        </p:txBody>
      </p:sp>
      <p:sp>
        <p:nvSpPr>
          <p:cNvPr id="7" name="Slide Number Placeholder 6"/>
          <p:cNvSpPr>
            <a:spLocks noGrp="1"/>
          </p:cNvSpPr>
          <p:nvPr>
            <p:ph type="sldNum" sz="quarter" idx="12"/>
          </p:nvPr>
        </p:nvSpPr>
        <p:spPr/>
        <p:txBody>
          <a:bodyPr/>
          <a:lstStyle/>
          <a:p>
            <a:pPr>
              <a:defRPr/>
            </a:pPr>
            <a:fld id="{24123243-8398-45F4-9331-5D79816C203E}"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pPr>
              <a:defRPr/>
            </a:pPr>
            <a:endParaRPr lang="cs-CZ"/>
          </a:p>
        </p:txBody>
      </p:sp>
      <p:sp>
        <p:nvSpPr>
          <p:cNvPr id="8" name="Footer Placeholder 7"/>
          <p:cNvSpPr>
            <a:spLocks noGrp="1"/>
          </p:cNvSpPr>
          <p:nvPr>
            <p:ph type="ftr" sz="quarter" idx="11"/>
          </p:nvPr>
        </p:nvSpPr>
        <p:spPr/>
        <p:txBody>
          <a:bodyPr/>
          <a:lstStyle/>
          <a:p>
            <a:pPr>
              <a:defRPr/>
            </a:pPr>
            <a:endParaRPr lang="cs-CZ"/>
          </a:p>
        </p:txBody>
      </p:sp>
      <p:sp>
        <p:nvSpPr>
          <p:cNvPr id="9" name="Slide Number Placeholder 8"/>
          <p:cNvSpPr>
            <a:spLocks noGrp="1"/>
          </p:cNvSpPr>
          <p:nvPr>
            <p:ph type="sldNum" sz="quarter" idx="12"/>
          </p:nvPr>
        </p:nvSpPr>
        <p:spPr/>
        <p:txBody>
          <a:bodyPr/>
          <a:lstStyle/>
          <a:p>
            <a:pPr>
              <a:defRPr/>
            </a:pPr>
            <a:fld id="{6C1FC97F-2E1B-4081-8953-0C56AAC0BD12}"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pPr>
              <a:defRPr/>
            </a:pPr>
            <a:endParaRPr lang="cs-CZ"/>
          </a:p>
        </p:txBody>
      </p:sp>
      <p:sp>
        <p:nvSpPr>
          <p:cNvPr id="4" name="Footer Placeholder 3"/>
          <p:cNvSpPr>
            <a:spLocks noGrp="1"/>
          </p:cNvSpPr>
          <p:nvPr>
            <p:ph type="ftr" sz="quarter" idx="11"/>
          </p:nvPr>
        </p:nvSpPr>
        <p:spPr/>
        <p:txBody>
          <a:bodyPr/>
          <a:lstStyle/>
          <a:p>
            <a:pPr>
              <a:defRPr/>
            </a:pPr>
            <a:endParaRPr lang="cs-CZ"/>
          </a:p>
        </p:txBody>
      </p:sp>
      <p:sp>
        <p:nvSpPr>
          <p:cNvPr id="5" name="Slide Number Placeholder 4"/>
          <p:cNvSpPr>
            <a:spLocks noGrp="1"/>
          </p:cNvSpPr>
          <p:nvPr>
            <p:ph type="sldNum" sz="quarter" idx="12"/>
          </p:nvPr>
        </p:nvSpPr>
        <p:spPr/>
        <p:txBody>
          <a:bodyPr/>
          <a:lstStyle/>
          <a:p>
            <a:pPr>
              <a:defRPr/>
            </a:pPr>
            <a:fld id="{DC3CCC35-114C-4C84-98C7-8196C207F41F}"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cs-CZ"/>
          </a:p>
        </p:txBody>
      </p:sp>
      <p:sp>
        <p:nvSpPr>
          <p:cNvPr id="3" name="Footer Placeholder 2"/>
          <p:cNvSpPr>
            <a:spLocks noGrp="1"/>
          </p:cNvSpPr>
          <p:nvPr>
            <p:ph type="ftr" sz="quarter" idx="11"/>
          </p:nvPr>
        </p:nvSpPr>
        <p:spPr/>
        <p:txBody>
          <a:bodyPr/>
          <a:lstStyle/>
          <a:p>
            <a:pPr>
              <a:defRPr/>
            </a:pPr>
            <a:endParaRPr lang="cs-CZ"/>
          </a:p>
        </p:txBody>
      </p:sp>
      <p:sp>
        <p:nvSpPr>
          <p:cNvPr id="4" name="Slide Number Placeholder 3"/>
          <p:cNvSpPr>
            <a:spLocks noGrp="1"/>
          </p:cNvSpPr>
          <p:nvPr>
            <p:ph type="sldNum" sz="quarter" idx="12"/>
          </p:nvPr>
        </p:nvSpPr>
        <p:spPr/>
        <p:txBody>
          <a:bodyPr/>
          <a:lstStyle/>
          <a:p>
            <a:pPr>
              <a:defRPr/>
            </a:pPr>
            <a:fld id="{6E8E935E-473E-4421-9A81-14B2465DDE63}"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Kliknutím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pPr>
              <a:defRPr/>
            </a:pPr>
            <a:endParaRPr lang="cs-CZ"/>
          </a:p>
        </p:txBody>
      </p:sp>
      <p:sp>
        <p:nvSpPr>
          <p:cNvPr id="6" name="Footer Placeholder 5"/>
          <p:cNvSpPr>
            <a:spLocks noGrp="1"/>
          </p:cNvSpPr>
          <p:nvPr>
            <p:ph type="ftr" sz="quarter" idx="11"/>
          </p:nvPr>
        </p:nvSpPr>
        <p:spPr/>
        <p:txBody>
          <a:bodyPr/>
          <a:lstStyle/>
          <a:p>
            <a:pPr>
              <a:defRPr/>
            </a:pPr>
            <a:endParaRPr lang="cs-CZ"/>
          </a:p>
        </p:txBody>
      </p:sp>
      <p:sp>
        <p:nvSpPr>
          <p:cNvPr id="7" name="Slide Number Placeholder 6"/>
          <p:cNvSpPr>
            <a:spLocks noGrp="1"/>
          </p:cNvSpPr>
          <p:nvPr>
            <p:ph type="sldNum" sz="quarter" idx="12"/>
          </p:nvPr>
        </p:nvSpPr>
        <p:spPr/>
        <p:txBody>
          <a:bodyPr/>
          <a:lstStyle/>
          <a:p>
            <a:pPr>
              <a:defRPr/>
            </a:pPr>
            <a:fld id="{605647E0-973A-454A-9F65-4536AFEA1F13}"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Kliknutím lze upravit styl.</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Date Placeholder 4"/>
          <p:cNvSpPr>
            <a:spLocks noGrp="1"/>
          </p:cNvSpPr>
          <p:nvPr>
            <p:ph type="dt" sz="half" idx="10"/>
          </p:nvPr>
        </p:nvSpPr>
        <p:spPr/>
        <p:txBody>
          <a:bodyPr/>
          <a:lstStyle/>
          <a:p>
            <a:pPr>
              <a:defRPr/>
            </a:pPr>
            <a:endParaRPr lang="cs-CZ"/>
          </a:p>
        </p:txBody>
      </p:sp>
      <p:sp>
        <p:nvSpPr>
          <p:cNvPr id="6" name="Footer Placeholder 5"/>
          <p:cNvSpPr>
            <a:spLocks noGrp="1"/>
          </p:cNvSpPr>
          <p:nvPr>
            <p:ph type="ftr" sz="quarter" idx="11"/>
          </p:nvPr>
        </p:nvSpPr>
        <p:spPr/>
        <p:txBody>
          <a:bodyPr/>
          <a:lstStyle/>
          <a:p>
            <a:pPr>
              <a:defRPr/>
            </a:pPr>
            <a:endParaRPr lang="cs-CZ"/>
          </a:p>
        </p:txBody>
      </p:sp>
      <p:sp>
        <p:nvSpPr>
          <p:cNvPr id="7" name="Slide Number Placeholder 6"/>
          <p:cNvSpPr>
            <a:spLocks noGrp="1"/>
          </p:cNvSpPr>
          <p:nvPr>
            <p:ph type="sldNum" sz="quarter" idx="12"/>
          </p:nvPr>
        </p:nvSpPr>
        <p:spPr>
          <a:xfrm>
            <a:off x="8077200" y="6356350"/>
            <a:ext cx="609600" cy="365125"/>
          </a:xfrm>
        </p:spPr>
        <p:txBody>
          <a:bodyPr/>
          <a:lstStyle/>
          <a:p>
            <a:pPr>
              <a:defRPr/>
            </a:pPr>
            <a:fld id="{8F507332-27D4-4EBD-9DDA-06D6CA662FE7}" type="slidenum">
              <a:rPr lang="cs-CZ" smtClean="0"/>
              <a:pPr>
                <a:defRPr/>
              </a:pPr>
              <a:t>‹#›</a:t>
            </a:fld>
            <a:endParaRPr lang="cs-CZ"/>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Kliknutím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spd="slow">
    <p:wheel spokes="8"/>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pPr>
              <a:defRPr/>
            </a:pPr>
            <a:endParaRPr lang="cs-CZ"/>
          </a:p>
        </p:txBody>
      </p:sp>
      <p:sp>
        <p:nvSpPr>
          <p:cNvPr id="5" name="Footer Placeholder 4"/>
          <p:cNvSpPr>
            <a:spLocks noGrp="1"/>
          </p:cNvSpPr>
          <p:nvPr>
            <p:ph type="ftr" sz="quarter" idx="11"/>
          </p:nvPr>
        </p:nvSpPr>
        <p:spPr/>
        <p:txBody>
          <a:bodyPr/>
          <a:lstStyle/>
          <a:p>
            <a:pPr>
              <a:defRPr/>
            </a:pPr>
            <a:endParaRPr lang="cs-CZ"/>
          </a:p>
        </p:txBody>
      </p:sp>
      <p:sp>
        <p:nvSpPr>
          <p:cNvPr id="6" name="Slide Number Placeholder 5"/>
          <p:cNvSpPr>
            <a:spLocks noGrp="1"/>
          </p:cNvSpPr>
          <p:nvPr>
            <p:ph type="sldNum" sz="quarter" idx="12"/>
          </p:nvPr>
        </p:nvSpPr>
        <p:spPr/>
        <p:txBody>
          <a:bodyPr/>
          <a:lstStyle/>
          <a:p>
            <a:pPr>
              <a:defRPr/>
            </a:pPr>
            <a:fld id="{C82B0DE9-2D4F-4926-B720-BA5D02A5BC61}"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pPr>
              <a:defRPr/>
            </a:pPr>
            <a:endParaRPr lang="cs-CZ"/>
          </a:p>
        </p:txBody>
      </p:sp>
      <p:sp>
        <p:nvSpPr>
          <p:cNvPr id="5" name="Footer Placeholder 4"/>
          <p:cNvSpPr>
            <a:spLocks noGrp="1"/>
          </p:cNvSpPr>
          <p:nvPr>
            <p:ph type="ftr" sz="quarter" idx="11"/>
          </p:nvPr>
        </p:nvSpPr>
        <p:spPr/>
        <p:txBody>
          <a:bodyPr/>
          <a:lstStyle/>
          <a:p>
            <a:pPr>
              <a:defRPr/>
            </a:pPr>
            <a:endParaRPr lang="cs-CZ"/>
          </a:p>
        </p:txBody>
      </p:sp>
      <p:sp>
        <p:nvSpPr>
          <p:cNvPr id="6" name="Slide Number Placeholder 5"/>
          <p:cNvSpPr>
            <a:spLocks noGrp="1"/>
          </p:cNvSpPr>
          <p:nvPr>
            <p:ph type="sldNum" sz="quarter" idx="12"/>
          </p:nvPr>
        </p:nvSpPr>
        <p:spPr/>
        <p:txBody>
          <a:bodyPr/>
          <a:lstStyle/>
          <a:p>
            <a:pPr>
              <a:defRPr/>
            </a:pPr>
            <a:fld id="{8ADBC539-2AC2-45AC-82F3-AB2051D36FB7}" type="slidenum">
              <a:rPr lang="cs-CZ" smtClean="0"/>
              <a:pPr>
                <a:defRPr/>
              </a:pPr>
              <a:t>‹#›</a:t>
            </a:fld>
            <a:endParaRPr lang="cs-CZ"/>
          </a:p>
        </p:txBody>
      </p:sp>
    </p:spTree>
  </p:cSld>
  <p:clrMapOvr>
    <a:masterClrMapping/>
  </p:clrMapOvr>
  <p:transition spd="slow">
    <p:wheel spokes="8"/>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158750"/>
            <a:ext cx="8229600" cy="1258888"/>
          </a:xfrm>
        </p:spPr>
        <p:txBody>
          <a:bodyPr/>
          <a:lstStyle/>
          <a:p>
            <a:r>
              <a:rPr lang="cs-CZ" smtClean="0"/>
              <a:t>Klepnutím lze upravit styl předlohy nadpisů.</a:t>
            </a:r>
            <a:endParaRPr lang="cs-CZ"/>
          </a:p>
        </p:txBody>
      </p:sp>
      <p:sp>
        <p:nvSpPr>
          <p:cNvPr id="3" name="Zástupný symbol pro text 2"/>
          <p:cNvSpPr>
            <a:spLocks noGrp="1"/>
          </p:cNvSpPr>
          <p:nvPr>
            <p:ph type="body" sz="half" idx="1"/>
          </p:nvPr>
        </p:nvSpPr>
        <p:spPr>
          <a:xfrm>
            <a:off x="457200" y="1600200"/>
            <a:ext cx="4038600" cy="4530725"/>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30725"/>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3"/>
          <p:cNvSpPr>
            <a:spLocks noGrp="1" noChangeArrowheads="1"/>
          </p:cNvSpPr>
          <p:nvPr>
            <p:ph type="dt" sz="half" idx="10"/>
          </p:nvPr>
        </p:nvSpPr>
        <p:spPr>
          <a:ln/>
        </p:spPr>
        <p:txBody>
          <a:bodyPr/>
          <a:lstStyle>
            <a:lvl1pPr>
              <a:defRPr/>
            </a:lvl1pPr>
          </a:lstStyle>
          <a:p>
            <a:pPr>
              <a:defRPr/>
            </a:pPr>
            <a:endParaRPr lang="cs-CZ"/>
          </a:p>
        </p:txBody>
      </p:sp>
      <p:sp>
        <p:nvSpPr>
          <p:cNvPr id="6" name="Rectangle 44"/>
          <p:cNvSpPr>
            <a:spLocks noGrp="1" noChangeArrowheads="1"/>
          </p:cNvSpPr>
          <p:nvPr>
            <p:ph type="ftr" sz="quarter" idx="11"/>
          </p:nvPr>
        </p:nvSpPr>
        <p:spPr>
          <a:ln/>
        </p:spPr>
        <p:txBody>
          <a:bodyPr/>
          <a:lstStyle>
            <a:lvl1pPr>
              <a:defRPr/>
            </a:lvl1pPr>
          </a:lstStyle>
          <a:p>
            <a:pPr>
              <a:defRPr/>
            </a:pPr>
            <a:endParaRPr lang="cs-CZ"/>
          </a:p>
        </p:txBody>
      </p:sp>
      <p:sp>
        <p:nvSpPr>
          <p:cNvPr id="7" name="Rectangle 45"/>
          <p:cNvSpPr>
            <a:spLocks noGrp="1" noChangeArrowheads="1"/>
          </p:cNvSpPr>
          <p:nvPr>
            <p:ph type="sldNum" sz="quarter" idx="12"/>
          </p:nvPr>
        </p:nvSpPr>
        <p:spPr>
          <a:ln/>
        </p:spPr>
        <p:txBody>
          <a:bodyPr/>
          <a:lstStyle>
            <a:lvl1pPr>
              <a:defRPr/>
            </a:lvl1pPr>
          </a:lstStyle>
          <a:p>
            <a:pPr>
              <a:defRPr/>
            </a:pPr>
            <a:fld id="{938C3E6C-FCD8-43B9-8C3A-1CF50E429D3F}" type="slidenum">
              <a:rPr lang="cs-CZ"/>
              <a:pPr>
                <a:defRPr/>
              </a:pPr>
              <a:t>‹#›</a:t>
            </a:fld>
            <a:endParaRPr lang="cs-CZ"/>
          </a:p>
        </p:txBody>
      </p:sp>
    </p:spTree>
    <p:extLst>
      <p:ext uri="{BB962C8B-B14F-4D97-AF65-F5344CB8AC3E}">
        <p14:creationId xmlns:p14="http://schemas.microsoft.com/office/powerpoint/2010/main" val="62659677"/>
      </p:ext>
    </p:extLst>
  </p:cSld>
  <p:clrMapOvr>
    <a:masterClrMapping/>
  </p:clrMapOvr>
  <p:transition spd="slow">
    <p:wheel spokes="8"/>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Nadpis a 4 obsahy">
    <p:spTree>
      <p:nvGrpSpPr>
        <p:cNvPr id="1" name=""/>
        <p:cNvGrpSpPr/>
        <p:nvPr/>
      </p:nvGrpSpPr>
      <p:grpSpPr>
        <a:xfrm>
          <a:off x="0" y="0"/>
          <a:ext cx="0" cy="0"/>
          <a:chOff x="0" y="0"/>
          <a:chExt cx="0" cy="0"/>
        </a:xfrm>
      </p:grpSpPr>
      <p:sp>
        <p:nvSpPr>
          <p:cNvPr id="2" name="Nadpis 1"/>
          <p:cNvSpPr>
            <a:spLocks noGrp="1"/>
          </p:cNvSpPr>
          <p:nvPr>
            <p:ph type="title" sz="quarter"/>
          </p:nvPr>
        </p:nvSpPr>
        <p:spPr>
          <a:xfrm>
            <a:off x="457200" y="158750"/>
            <a:ext cx="8229600" cy="1258888"/>
          </a:xfrm>
        </p:spPr>
        <p:txBody>
          <a:bodyPr/>
          <a:lstStyle/>
          <a:p>
            <a:r>
              <a:rPr lang="cs-CZ" smtClean="0"/>
              <a:t>Klepnutím lze upravit styl předlohy nadpisů.</a:t>
            </a:r>
            <a:endParaRPr lang="cs-CZ"/>
          </a:p>
        </p:txBody>
      </p:sp>
      <p:sp>
        <p:nvSpPr>
          <p:cNvPr id="3" name="Zástupný symbol pro obsah 2"/>
          <p:cNvSpPr>
            <a:spLocks noGrp="1"/>
          </p:cNvSpPr>
          <p:nvPr>
            <p:ph sz="quarter" idx="1"/>
          </p:nvPr>
        </p:nvSpPr>
        <p:spPr>
          <a:xfrm>
            <a:off x="457200" y="1600200"/>
            <a:ext cx="4038600" cy="2189163"/>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quarter" idx="2"/>
          </p:nvPr>
        </p:nvSpPr>
        <p:spPr>
          <a:xfrm>
            <a:off x="4648200" y="1600200"/>
            <a:ext cx="4038600" cy="2189163"/>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obsah 4"/>
          <p:cNvSpPr>
            <a:spLocks noGrp="1"/>
          </p:cNvSpPr>
          <p:nvPr>
            <p:ph sz="quarter" idx="3"/>
          </p:nvPr>
        </p:nvSpPr>
        <p:spPr>
          <a:xfrm>
            <a:off x="457200" y="3941763"/>
            <a:ext cx="4038600" cy="2189162"/>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obsah 5"/>
          <p:cNvSpPr>
            <a:spLocks noGrp="1"/>
          </p:cNvSpPr>
          <p:nvPr>
            <p:ph sz="quarter" idx="4"/>
          </p:nvPr>
        </p:nvSpPr>
        <p:spPr>
          <a:xfrm>
            <a:off x="4648200" y="3941763"/>
            <a:ext cx="4038600" cy="2189162"/>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3"/>
          <p:cNvSpPr>
            <a:spLocks noGrp="1" noChangeArrowheads="1"/>
          </p:cNvSpPr>
          <p:nvPr>
            <p:ph type="dt" sz="half" idx="10"/>
          </p:nvPr>
        </p:nvSpPr>
        <p:spPr>
          <a:ln/>
        </p:spPr>
        <p:txBody>
          <a:bodyPr/>
          <a:lstStyle>
            <a:lvl1pPr>
              <a:defRPr/>
            </a:lvl1pPr>
          </a:lstStyle>
          <a:p>
            <a:pPr>
              <a:defRPr/>
            </a:pPr>
            <a:endParaRPr lang="cs-CZ"/>
          </a:p>
        </p:txBody>
      </p:sp>
      <p:sp>
        <p:nvSpPr>
          <p:cNvPr id="8" name="Rectangle 44"/>
          <p:cNvSpPr>
            <a:spLocks noGrp="1" noChangeArrowheads="1"/>
          </p:cNvSpPr>
          <p:nvPr>
            <p:ph type="ftr" sz="quarter" idx="11"/>
          </p:nvPr>
        </p:nvSpPr>
        <p:spPr>
          <a:ln/>
        </p:spPr>
        <p:txBody>
          <a:bodyPr/>
          <a:lstStyle>
            <a:lvl1pPr>
              <a:defRPr/>
            </a:lvl1pPr>
          </a:lstStyle>
          <a:p>
            <a:pPr>
              <a:defRPr/>
            </a:pPr>
            <a:endParaRPr lang="cs-CZ"/>
          </a:p>
        </p:txBody>
      </p:sp>
      <p:sp>
        <p:nvSpPr>
          <p:cNvPr id="9" name="Rectangle 45"/>
          <p:cNvSpPr>
            <a:spLocks noGrp="1" noChangeArrowheads="1"/>
          </p:cNvSpPr>
          <p:nvPr>
            <p:ph type="sldNum" sz="quarter" idx="12"/>
          </p:nvPr>
        </p:nvSpPr>
        <p:spPr>
          <a:ln/>
        </p:spPr>
        <p:txBody>
          <a:bodyPr/>
          <a:lstStyle>
            <a:lvl1pPr>
              <a:defRPr/>
            </a:lvl1pPr>
          </a:lstStyle>
          <a:p>
            <a:pPr>
              <a:defRPr/>
            </a:pPr>
            <a:fld id="{D04E3E20-43E6-454C-A59A-A501642618A3}" type="slidenum">
              <a:rPr lang="cs-CZ"/>
              <a:pPr>
                <a:defRPr/>
              </a:pPr>
              <a:t>‹#›</a:t>
            </a:fld>
            <a:endParaRPr lang="cs-CZ"/>
          </a:p>
        </p:txBody>
      </p:sp>
    </p:spTree>
    <p:extLst>
      <p:ext uri="{BB962C8B-B14F-4D97-AF65-F5344CB8AC3E}">
        <p14:creationId xmlns:p14="http://schemas.microsoft.com/office/powerpoint/2010/main" val="631720093"/>
      </p:ext>
    </p:extLst>
  </p:cSld>
  <p:clrMapOvr>
    <a:masterClrMapping/>
  </p:clrMapOvr>
  <p:transition spd="slow">
    <p:wheel spokes="8"/>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56120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761413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77837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995133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26725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887501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3359906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954365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160134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220287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6697781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CD3501B-3030-4E8C-BAA0-4375BC6C851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0972560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B5AC2EC-2929-4B2B-BD4F-01A657EE546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341686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2D55E-5861-4A26-B741-D7FE7DB3A72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8972967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A85E38A-2256-47E0-87B0-3C660CF12B6E}"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2041761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6E244A0C-54BB-43E7-874C-5805AD16B8CE}"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9754411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041AE9A1-1F61-4419-9C96-61BC4AB5372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3335283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063CDE27-B8A8-4305-9D47-D6BC74CB914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54379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F07BFC3-C4D9-4421-A47A-5D4F185D33CF}"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7124173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03BA14-DB39-436E-A3C1-8D837C37EDA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1918557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795161E-7EA4-480A-A132-1495B6F788B4}"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6355778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16F94B4-4FBB-48DE-81AA-FE56A0083D1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8116807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ClipArt" preserve="1">
  <p:cSld name="Nadpis, text a klipar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klipart 3"/>
          <p:cNvSpPr>
            <a:spLocks noGrp="1"/>
          </p:cNvSpPr>
          <p:nvPr>
            <p:ph type="clipArt" sz="half" idx="2"/>
          </p:nvPr>
        </p:nvSpPr>
        <p:spPr>
          <a:xfrm>
            <a:off x="4648200" y="1600200"/>
            <a:ext cx="4038600" cy="4525963"/>
          </a:xfrm>
        </p:spPr>
        <p:txBody>
          <a:bodyPr/>
          <a:lstStyle/>
          <a:p>
            <a:pPr lvl="0"/>
            <a:endParaRPr lang="cs-CZ"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B5498EE-6503-480E-85BD-E07F6B7EF1F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522854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cs-CZ"/>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cs-CZ"/>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401184BF-0721-4D08-840E-01DBD81C3DAB}" type="slidenum">
              <a:rPr lang="cs-CZ" smtClean="0"/>
              <a:pPr>
                <a:defRPr/>
              </a:pPr>
              <a:t>‹#›</a:t>
            </a:fld>
            <a:endParaRPr lang="cs-CZ"/>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Lst>
  <p:transition spd="slow">
    <p:wheel spokes="8"/>
  </p:transition>
  <p:timing>
    <p:tnLst>
      <p:par>
        <p:cTn id="1" dur="indefinite" restart="never" nodeType="tmRoot"/>
      </p:par>
    </p:tn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auto">
              <a:spcBef>
                <a:spcPts val="0"/>
              </a:spcBef>
              <a:spcAft>
                <a:spcPts val="0"/>
              </a:spcAft>
            </a:pPr>
            <a:fld id="{B709B5F3-256B-4911-A9AF-0390F2E14996}" type="datetimeFigureOut">
              <a:rPr lang="cs-CZ" smtClean="0">
                <a:solidFill>
                  <a:prstClr val="black">
                    <a:tint val="75000"/>
                  </a:prstClr>
                </a:solidFill>
                <a:latin typeface="Calibri"/>
              </a:rPr>
              <a:pPr fontAlgn="auto">
                <a:spcBef>
                  <a:spcPts val="0"/>
                </a:spcBef>
                <a:spcAft>
                  <a:spcPts val="0"/>
                </a:spcAft>
              </a:pPr>
              <a:t>15.6.2012</a:t>
            </a:fld>
            <a:endParaRPr lang="cs-CZ">
              <a:solidFill>
                <a:prstClr val="black">
                  <a:tint val="75000"/>
                </a:prstClr>
              </a:solidFill>
              <a:latin typeface="Calibri"/>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auto">
              <a:spcBef>
                <a:spcPts val="0"/>
              </a:spcBef>
              <a:spcAft>
                <a:spcPts val="0"/>
              </a:spcAft>
            </a:pPr>
            <a:endParaRPr lang="cs-CZ">
              <a:solidFill>
                <a:prstClr val="black">
                  <a:tint val="75000"/>
                </a:prstClr>
              </a:solidFill>
              <a:latin typeface="Calibri"/>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C7BF128A-FE21-45C0-8013-8108B4F95F7C}" type="slidenum">
              <a:rPr lang="cs-CZ" smtClean="0">
                <a:solidFill>
                  <a:prstClr val="black">
                    <a:tint val="75000"/>
                  </a:prstClr>
                </a:solidFill>
                <a:latin typeface="Calibri"/>
              </a:rPr>
              <a:pPr fontAlgn="auto">
                <a:spcBef>
                  <a:spcPts val="0"/>
                </a:spcBef>
                <a:spcAft>
                  <a:spcPts val="0"/>
                </a:spcAft>
              </a:pPr>
              <a:t>‹#›</a:t>
            </a:fld>
            <a:endParaRPr lang="cs-CZ">
              <a:solidFill>
                <a:prstClr val="black">
                  <a:tint val="75000"/>
                </a:prstClr>
              </a:solidFill>
              <a:latin typeface="Calibri"/>
            </a:endParaRPr>
          </a:p>
        </p:txBody>
      </p:sp>
    </p:spTree>
    <p:extLst>
      <p:ext uri="{BB962C8B-B14F-4D97-AF65-F5344CB8AC3E}">
        <p14:creationId xmlns:p14="http://schemas.microsoft.com/office/powerpoint/2010/main" val="286107956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solidFill>
                <a:srgbClr val="000000"/>
              </a:solidFill>
              <a:latin typeface="Arial" charset="0"/>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solidFill>
                <a:srgbClr val="000000"/>
              </a:solidFill>
              <a:latin typeface="Arial" charset="0"/>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9A02675C-6D1B-436C-891D-18BDA4760ECE}" type="slidenum">
              <a:rPr lang="cs-CZ">
                <a:solidFill>
                  <a:srgbClr val="000000"/>
                </a:solidFill>
                <a:latin typeface="Arial" charset="0"/>
              </a:rPr>
              <a:pPr>
                <a:defRPr/>
              </a:pPr>
              <a:t>‹#›</a:t>
            </a:fld>
            <a:endParaRPr lang="cs-CZ">
              <a:solidFill>
                <a:srgbClr val="000000"/>
              </a:solidFill>
              <a:latin typeface="Arial" charset="0"/>
            </a:endParaRPr>
          </a:p>
        </p:txBody>
      </p:sp>
    </p:spTree>
    <p:extLst>
      <p:ext uri="{BB962C8B-B14F-4D97-AF65-F5344CB8AC3E}">
        <p14:creationId xmlns:p14="http://schemas.microsoft.com/office/powerpoint/2010/main" val="288358987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39" y="1124744"/>
            <a:ext cx="9144000" cy="5733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0" y="7938"/>
            <a:ext cx="6832600" cy="2412950"/>
          </a:xfrm>
        </p:spPr>
        <p:txBody>
          <a:bodyPr>
            <a:normAutofit fontScale="90000"/>
          </a:bodyPr>
          <a:lstStyle/>
          <a:p>
            <a:pPr eaLnBrk="1" hangingPunct="1">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VY_32_INOVACE_19_32_ JAN PALACH, JAN ZAJÍC, EVŽEN PLOCEK</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9. </a:t>
            </a:r>
            <a:r>
              <a:rPr lang="cs-CZ" b="1" dirty="0">
                <a:solidFill>
                  <a:srgbClr val="FFFF00"/>
                </a:solidFill>
                <a:effectLst>
                  <a:outerShdw blurRad="38100" dist="38100" dir="2700000" algn="tl">
                    <a:srgbClr val="000000">
                      <a:alpha val="43137"/>
                    </a:srgbClr>
                  </a:outerShdw>
                </a:effectLst>
              </a:rPr>
              <a:t>ročník. K výkladu</a:t>
            </a: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486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827088" y="404813"/>
            <a:ext cx="7772400" cy="3384550"/>
          </a:xfrm>
        </p:spPr>
        <p:txBody>
          <a:bodyPr/>
          <a:lstStyle/>
          <a:p>
            <a:pPr eaLnBrk="1" hangingPunct="1">
              <a:defRPr/>
            </a:pPr>
            <a:r>
              <a:rPr lang="cs-CZ" sz="6600" u="sng" dirty="0" smtClean="0">
                <a:solidFill>
                  <a:srgbClr val="FF0066"/>
                </a:solidFill>
              </a:rPr>
              <a:t>Jan Palach</a:t>
            </a:r>
            <a:br>
              <a:rPr lang="cs-CZ" sz="6600" u="sng" dirty="0" smtClean="0">
                <a:solidFill>
                  <a:srgbClr val="FF0066"/>
                </a:solidFill>
              </a:rPr>
            </a:br>
            <a:r>
              <a:rPr lang="cs-CZ" sz="6600" u="sng" dirty="0" smtClean="0">
                <a:solidFill>
                  <a:srgbClr val="FF0066"/>
                </a:solidFill>
              </a:rPr>
              <a:t> Jan Zajíc</a:t>
            </a:r>
            <a:br>
              <a:rPr lang="cs-CZ" sz="6600" u="sng" dirty="0" smtClean="0">
                <a:solidFill>
                  <a:srgbClr val="FF0066"/>
                </a:solidFill>
              </a:rPr>
            </a:br>
            <a:r>
              <a:rPr lang="cs-CZ" sz="6600" u="sng" dirty="0" smtClean="0">
                <a:solidFill>
                  <a:srgbClr val="FF0066"/>
                </a:solidFill>
              </a:rPr>
              <a:t>Evžen Plocek</a:t>
            </a:r>
          </a:p>
        </p:txBody>
      </p:sp>
      <p:sp>
        <p:nvSpPr>
          <p:cNvPr id="2051" name="Rectangle 3"/>
          <p:cNvSpPr>
            <a:spLocks noGrp="1" noChangeArrowheads="1"/>
          </p:cNvSpPr>
          <p:nvPr>
            <p:ph type="subTitle" idx="1"/>
          </p:nvPr>
        </p:nvSpPr>
        <p:spPr>
          <a:xfrm>
            <a:off x="1258888" y="3789363"/>
            <a:ext cx="6400800" cy="1752600"/>
          </a:xfrm>
        </p:spPr>
        <p:txBody>
          <a:bodyPr/>
          <a:lstStyle/>
          <a:p>
            <a:pPr algn="ctr" eaLnBrk="1" hangingPunct="1">
              <a:defRPr/>
            </a:pPr>
            <a:r>
              <a:rPr lang="cs-CZ" b="1" u="sng" dirty="0" smtClean="0">
                <a:solidFill>
                  <a:srgbClr val="FFFF00"/>
                </a:solidFill>
                <a:effectLst>
                  <a:outerShdw blurRad="38100" dist="38100" dir="2700000" algn="tl">
                    <a:srgbClr val="000000">
                      <a:alpha val="43137"/>
                    </a:srgbClr>
                  </a:outerShdw>
                </a:effectLst>
              </a:rPr>
              <a:t>Lidé, kteří proti okupaci vojsk Varšavské smlouvy přinesli tu oběť nejvyšší</a:t>
            </a:r>
          </a:p>
        </p:txBody>
      </p:sp>
    </p:spTree>
  </p:cSld>
  <p:clrMapOvr>
    <a:masterClrMapping/>
  </p:clrMapOvr>
  <p:transition spd="slow">
    <p:wheel spokes="8"/>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95288" y="5300663"/>
            <a:ext cx="8229600" cy="1143000"/>
          </a:xfrm>
        </p:spPr>
        <p:txBody>
          <a:bodyPr>
            <a:normAutofit fontScale="90000"/>
          </a:bodyPr>
          <a:lstStyle/>
          <a:p>
            <a:pPr eaLnBrk="1" hangingPunct="1">
              <a:defRPr/>
            </a:pPr>
            <a:r>
              <a:rPr lang="cs-CZ" sz="8000" b="1" u="sng" dirty="0" smtClean="0">
                <a:solidFill>
                  <a:srgbClr val="FF0066"/>
                </a:solidFill>
                <a:effectLst>
                  <a:outerShdw blurRad="38100" dist="38100" dir="2700000" algn="tl">
                    <a:srgbClr val="000000">
                      <a:alpha val="43137"/>
                    </a:srgbClr>
                  </a:outerShdw>
                </a:effectLst>
              </a:rPr>
              <a:t>Jan Palach</a:t>
            </a:r>
          </a:p>
        </p:txBody>
      </p:sp>
      <p:pic>
        <p:nvPicPr>
          <p:cNvPr id="4100" name="Picture 6" descr="jan-palach"/>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497865" y="-1"/>
            <a:ext cx="5694595" cy="4532681"/>
          </a:xfr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7" y="1"/>
            <a:ext cx="3912631" cy="4532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Grp="1" noChangeArrowheads="1"/>
          </p:cNvSpPr>
          <p:nvPr>
            <p:ph type="title"/>
          </p:nvPr>
        </p:nvSpPr>
        <p:spPr/>
        <p:txBody>
          <a:bodyPr anchor="ctr"/>
          <a:lstStyle/>
          <a:p>
            <a:pPr eaLnBrk="1" hangingPunct="1">
              <a:defRPr/>
            </a:pPr>
            <a:r>
              <a:rPr lang="cs-CZ" b="1" u="sng" dirty="0" smtClean="0">
                <a:solidFill>
                  <a:srgbClr val="FF0066"/>
                </a:solidFill>
                <a:effectLst>
                  <a:outerShdw blurRad="38100" dist="38100" dir="2700000" algn="tl">
                    <a:srgbClr val="000000">
                      <a:alpha val="43137"/>
                    </a:srgbClr>
                  </a:outerShdw>
                </a:effectLst>
              </a:rPr>
              <a:t>Životopis Jana Palacha:</a:t>
            </a:r>
          </a:p>
        </p:txBody>
      </p:sp>
      <p:sp>
        <p:nvSpPr>
          <p:cNvPr id="5123" name="Rectangle 3"/>
          <p:cNvSpPr>
            <a:spLocks noGrp="1" noChangeArrowheads="1"/>
          </p:cNvSpPr>
          <p:nvPr>
            <p:ph idx="1"/>
          </p:nvPr>
        </p:nvSpPr>
        <p:spPr>
          <a:xfrm>
            <a:off x="468313" y="1916832"/>
            <a:ext cx="8229600" cy="4752256"/>
          </a:xfrm>
        </p:spPr>
        <p:txBody>
          <a:bodyPr/>
          <a:lstStyle/>
          <a:p>
            <a:pPr eaLnBrk="1" hangingPunct="1">
              <a:defRPr/>
            </a:pPr>
            <a:r>
              <a:rPr lang="cs-CZ" sz="2800" dirty="0" smtClean="0"/>
              <a:t>Narodil se 11.srpna 1948 v Praze.</a:t>
            </a:r>
          </a:p>
          <a:p>
            <a:pPr eaLnBrk="1" hangingPunct="1">
              <a:defRPr/>
            </a:pPr>
            <a:r>
              <a:rPr lang="cs-CZ" sz="2800" dirty="0" smtClean="0"/>
              <a:t>Vystudoval gymnázium v Mělníku.</a:t>
            </a:r>
          </a:p>
          <a:p>
            <a:pPr eaLnBrk="1" hangingPunct="1">
              <a:defRPr/>
            </a:pPr>
            <a:r>
              <a:rPr lang="cs-CZ" sz="2800" dirty="0" smtClean="0"/>
              <a:t>Přihlásil se na Filozofickou fakultu v roce 1966, ale i přes úspěšné přijímací zkoušky ho nevzali.</a:t>
            </a:r>
          </a:p>
          <a:p>
            <a:pPr eaLnBrk="1" hangingPunct="1">
              <a:defRPr/>
            </a:pPr>
            <a:r>
              <a:rPr lang="cs-CZ" sz="2800" dirty="0" smtClean="0"/>
              <a:t>Začal proto studovat na Vysoké škole ekonomické.</a:t>
            </a:r>
          </a:p>
          <a:p>
            <a:pPr eaLnBrk="1" hangingPunct="1">
              <a:defRPr/>
            </a:pPr>
            <a:r>
              <a:rPr lang="cs-CZ" sz="2800" dirty="0" smtClean="0"/>
              <a:t>V roce 1968 se znovu pokoušel dostat se na Filozofickou fakultu, tentokrát to bylo úspěšné, na fakultu ho přijali. </a:t>
            </a:r>
          </a:p>
        </p:txBody>
      </p:sp>
    </p:spTree>
  </p:cSld>
  <p:clrMapOvr>
    <a:masterClrMapping/>
  </p:clrMapOvr>
  <p:transition spd="slow">
    <p:wheel spokes="8"/>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457200" y="908720"/>
            <a:ext cx="8229600" cy="5949280"/>
          </a:xfrm>
        </p:spPr>
        <p:txBody>
          <a:bodyPr/>
          <a:lstStyle/>
          <a:p>
            <a:pPr eaLnBrk="1" hangingPunct="1">
              <a:lnSpc>
                <a:spcPct val="90000"/>
              </a:lnSpc>
              <a:defRPr/>
            </a:pPr>
            <a:r>
              <a:rPr lang="cs-CZ" sz="2400" dirty="0" smtClean="0"/>
              <a:t>Na podzim se účastnil na mnohých akcí včetně studentské stávky. </a:t>
            </a:r>
          </a:p>
          <a:p>
            <a:pPr eaLnBrk="1" hangingPunct="1">
              <a:lnSpc>
                <a:spcPct val="90000"/>
              </a:lnSpc>
              <a:defRPr/>
            </a:pPr>
            <a:r>
              <a:rPr lang="cs-CZ" sz="2400" dirty="0" smtClean="0"/>
              <a:t>Protože však neviděl žádný významný pokrok, pravděpodobně začal uvažovat o radikálnější akci. </a:t>
            </a:r>
          </a:p>
          <a:p>
            <a:pPr eaLnBrk="1" hangingPunct="1">
              <a:lnSpc>
                <a:spcPct val="90000"/>
              </a:lnSpc>
              <a:defRPr/>
            </a:pPr>
            <a:r>
              <a:rPr lang="cs-CZ" sz="2400" dirty="0" smtClean="0"/>
              <a:t>V lednu 2009 byla zveřejněna skutečnost, že historici objevili dokument, podle kterého Palach v lednu 1969 chtěl, aby studenti obsadili budovu rozhlasu.</a:t>
            </a:r>
          </a:p>
          <a:p>
            <a:pPr eaLnBrk="1" hangingPunct="1">
              <a:lnSpc>
                <a:spcPct val="90000"/>
              </a:lnSpc>
              <a:defRPr/>
            </a:pPr>
            <a:r>
              <a:rPr lang="cs-CZ" sz="2400" dirty="0" smtClean="0"/>
              <a:t>Palach svůj návrh poslal 10 dnů před svou sebevraždou v dopisu adresovaném tehdejšímu studentskému vůdci Lubomíru Holečkovi.</a:t>
            </a:r>
          </a:p>
          <a:p>
            <a:pPr eaLnBrk="1" hangingPunct="1">
              <a:lnSpc>
                <a:spcPct val="90000"/>
              </a:lnSpc>
              <a:defRPr/>
            </a:pPr>
            <a:r>
              <a:rPr lang="cs-CZ" sz="2400" dirty="0" smtClean="0"/>
              <a:t>Dokument objevil Petr Blažek, který se pokusil sestavit co nejpřesnější rekonstrukci událostí, které předcházely Palachovu sebeupálení, samotný čin i následné události včetně vyšetřování příslušníky Veřejné bezpečnosti. O svém posledním činu se ovšem před jeho vykonáním nikomu nezmínil.</a:t>
            </a:r>
          </a:p>
          <a:p>
            <a:pPr eaLnBrk="1" hangingPunct="1">
              <a:lnSpc>
                <a:spcPct val="90000"/>
              </a:lnSpc>
              <a:defRPr/>
            </a:pPr>
            <a:endParaRPr lang="cs-CZ" sz="2400" dirty="0" smtClean="0"/>
          </a:p>
        </p:txBody>
      </p:sp>
    </p:spTree>
  </p:cSld>
  <p:clrMapOvr>
    <a:masterClrMapping/>
  </p:clrMapOvr>
  <p:transition spd="slow">
    <p:wheel spokes="8"/>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Dětství:</a:t>
            </a:r>
          </a:p>
        </p:txBody>
      </p:sp>
      <p:sp>
        <p:nvSpPr>
          <p:cNvPr id="7171" name="Rectangle 3"/>
          <p:cNvSpPr>
            <a:spLocks noGrp="1" noChangeArrowheads="1"/>
          </p:cNvSpPr>
          <p:nvPr>
            <p:ph idx="1"/>
          </p:nvPr>
        </p:nvSpPr>
        <p:spPr/>
        <p:txBody>
          <a:bodyPr/>
          <a:lstStyle/>
          <a:p>
            <a:pPr eaLnBrk="1" hangingPunct="1">
              <a:lnSpc>
                <a:spcPct val="90000"/>
              </a:lnSpc>
              <a:defRPr/>
            </a:pPr>
            <a:r>
              <a:rPr lang="cs-CZ" sz="2400" dirty="0" smtClean="0"/>
              <a:t>Narodil se v rodině živnostníka- cukráře ze Všetat. </a:t>
            </a:r>
          </a:p>
          <a:p>
            <a:pPr eaLnBrk="1" hangingPunct="1">
              <a:lnSpc>
                <a:spcPct val="90000"/>
              </a:lnSpc>
              <a:defRPr/>
            </a:pPr>
            <a:r>
              <a:rPr lang="cs-CZ" sz="2400" dirty="0" smtClean="0"/>
              <a:t>Změna režimu po roce 1948, postihla i jeho otce, který byl svými výrobky vyhlášen po celém okolí. </a:t>
            </a:r>
          </a:p>
          <a:p>
            <a:pPr eaLnBrk="1" hangingPunct="1">
              <a:lnSpc>
                <a:spcPct val="90000"/>
              </a:lnSpc>
              <a:defRPr/>
            </a:pPr>
            <a:r>
              <a:rPr lang="cs-CZ" sz="2400" dirty="0" smtClean="0"/>
              <a:t>V roce 1951 byla jeho cukrárna zrušena a o čtyři léta později i výrobna, a tak nastoupil, jako dělník do pekáren v Brandýse nad Labem. </a:t>
            </a:r>
          </a:p>
          <a:p>
            <a:pPr eaLnBrk="1" hangingPunct="1">
              <a:lnSpc>
                <a:spcPct val="90000"/>
              </a:lnSpc>
              <a:defRPr/>
            </a:pPr>
            <a:r>
              <a:rPr lang="cs-CZ" sz="2400" dirty="0" smtClean="0"/>
              <a:t>Otec byl pro Jana Palacha velkým vzorem, miloval ho a velmi rád poslouchal jeho vyprávění o velkých postavách našich národních dějin.</a:t>
            </a:r>
          </a:p>
          <a:p>
            <a:pPr eaLnBrk="1" hangingPunct="1">
              <a:lnSpc>
                <a:spcPct val="90000"/>
              </a:lnSpc>
              <a:defRPr/>
            </a:pPr>
            <a:r>
              <a:rPr lang="cs-CZ" sz="2400" dirty="0" smtClean="0"/>
              <a:t>Zřejmě kvůli jemu si postupem doby vypěstoval mimořádný zájem o historii.</a:t>
            </a:r>
          </a:p>
          <a:p>
            <a:pPr eaLnBrk="1" hangingPunct="1">
              <a:lnSpc>
                <a:spcPct val="90000"/>
              </a:lnSpc>
              <a:defRPr/>
            </a:pPr>
            <a:endParaRPr lang="cs-CZ" sz="2400" dirty="0" smtClean="0"/>
          </a:p>
        </p:txBody>
      </p:sp>
    </p:spTree>
  </p:cSld>
  <p:clrMapOvr>
    <a:masterClrMapping/>
  </p:clrMapOvr>
  <p:transition spd="slow">
    <p:wheel spokes="8"/>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95536" y="0"/>
            <a:ext cx="8229600" cy="1143000"/>
          </a:xfrm>
        </p:spPr>
        <p:txBody>
          <a:bodyPr/>
          <a:lstStyle/>
          <a:p>
            <a:pPr eaLnBrk="1" hangingPunct="1">
              <a:defRPr/>
            </a:pPr>
            <a:r>
              <a:rPr lang="cs-CZ" sz="4000" dirty="0" smtClean="0">
                <a:solidFill>
                  <a:srgbClr val="FF0066"/>
                </a:solidFill>
              </a:rPr>
              <a:t>Dům Jana Palacha ve Všetatech</a:t>
            </a:r>
          </a:p>
        </p:txBody>
      </p:sp>
      <p:pic>
        <p:nvPicPr>
          <p:cNvPr id="8195" name="Picture 4" descr="1203775-pohreb-jana-palach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528" y="1289274"/>
            <a:ext cx="8475073" cy="5568726"/>
          </a:xfr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heel spokes="8"/>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539750" y="1341438"/>
            <a:ext cx="8229600" cy="5721350"/>
          </a:xfrm>
        </p:spPr>
        <p:txBody>
          <a:bodyPr/>
          <a:lstStyle/>
          <a:p>
            <a:pPr eaLnBrk="1" hangingPunct="1">
              <a:defRPr/>
            </a:pPr>
            <a:r>
              <a:rPr lang="cs-CZ" sz="4000" dirty="0" smtClean="0"/>
              <a:t>V letech 1954-1963 navštěvoval všetatskou základní školu.</a:t>
            </a:r>
          </a:p>
          <a:p>
            <a:pPr eaLnBrk="1" hangingPunct="1">
              <a:defRPr/>
            </a:pPr>
            <a:r>
              <a:rPr lang="cs-CZ" sz="4000" dirty="0" smtClean="0"/>
              <a:t>Byl tichým žákem, zajímal se o přírodu a historii, rád četl.</a:t>
            </a:r>
          </a:p>
          <a:p>
            <a:pPr eaLnBrk="1" hangingPunct="1">
              <a:defRPr/>
            </a:pPr>
            <a:r>
              <a:rPr lang="cs-CZ" sz="4000" dirty="0" smtClean="0"/>
              <a:t>V roce 1962 mu umřel otec, ním to hluboce otřáslo, znamenalo to pro něj velikou ztrátu v jeho životě</a:t>
            </a:r>
          </a:p>
          <a:p>
            <a:pPr eaLnBrk="1" hangingPunct="1">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4" name="Rectangle 8"/>
          <p:cNvSpPr>
            <a:spLocks noGrp="1" noChangeArrowheads="1"/>
          </p:cNvSpPr>
          <p:nvPr>
            <p:ph type="title"/>
          </p:nvPr>
        </p:nvSpPr>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Jan Palach v dětství</a:t>
            </a:r>
          </a:p>
        </p:txBody>
      </p:sp>
      <p:pic>
        <p:nvPicPr>
          <p:cNvPr id="10243" name="Picture 4" descr="JW286bfe_palach0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1520" y="2636912"/>
            <a:ext cx="4275107" cy="2880320"/>
          </a:xfrm>
          <a:noFill/>
          <a:extLst>
            <a:ext uri="{909E8E84-426E-40DD-AFC4-6F175D3DCCD1}">
              <a14:hiddenFill xmlns:a14="http://schemas.microsoft.com/office/drawing/2010/main">
                <a:solidFill>
                  <a:srgbClr val="FFFFFF"/>
                </a:solidFill>
              </a14:hiddenFill>
            </a:ext>
          </a:extLst>
        </p:spPr>
      </p:pic>
      <p:pic>
        <p:nvPicPr>
          <p:cNvPr id="10244" name="Picture 7" descr="JW286bff_palach0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526769"/>
            <a:ext cx="4038600" cy="3222100"/>
          </a:xfr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heel spokes="8"/>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Studium na Gymnázium</a:t>
            </a:r>
          </a:p>
        </p:txBody>
      </p:sp>
      <p:sp>
        <p:nvSpPr>
          <p:cNvPr id="10243" name="Rectangle 3"/>
          <p:cNvSpPr>
            <a:spLocks noGrp="1" noChangeArrowheads="1"/>
          </p:cNvSpPr>
          <p:nvPr>
            <p:ph idx="1"/>
          </p:nvPr>
        </p:nvSpPr>
        <p:spPr/>
        <p:txBody>
          <a:bodyPr/>
          <a:lstStyle/>
          <a:p>
            <a:pPr eaLnBrk="1" hangingPunct="1">
              <a:defRPr/>
            </a:pPr>
            <a:r>
              <a:rPr lang="cs-CZ" sz="2800" dirty="0" smtClean="0"/>
              <a:t>Po základní škole ho přijali na </a:t>
            </a:r>
            <a:r>
              <a:rPr lang="cs-CZ" sz="2800" dirty="0" err="1" smtClean="0"/>
              <a:t>Mělnícké</a:t>
            </a:r>
            <a:r>
              <a:rPr lang="cs-CZ" sz="2800" dirty="0" smtClean="0"/>
              <a:t> gymnázium.</a:t>
            </a:r>
          </a:p>
          <a:p>
            <a:pPr eaLnBrk="1" hangingPunct="1">
              <a:defRPr/>
            </a:pPr>
            <a:r>
              <a:rPr lang="cs-CZ" sz="2800" dirty="0" smtClean="0"/>
              <a:t>Ovlivnila ho tam několik pedagogů, nejvíce Antonín Vrba (profesor historie).</a:t>
            </a:r>
          </a:p>
          <a:p>
            <a:pPr eaLnBrk="1" hangingPunct="1">
              <a:defRPr/>
            </a:pPr>
            <a:r>
              <a:rPr lang="cs-CZ" sz="2800" dirty="0" smtClean="0"/>
              <a:t>Spolužáci a učitelé Jana Palacha tvrdí, že to byl spravedlivý člověk, který se dokázal zastat slabších a který nenáviděl křivdu.</a:t>
            </a:r>
          </a:p>
          <a:p>
            <a:pPr eaLnBrk="1" hangingPunct="1">
              <a:defRPr/>
            </a:pPr>
            <a:r>
              <a:rPr lang="cs-CZ" sz="2800" dirty="0" smtClean="0"/>
              <a:t> Velmi rád diskutoval, měl solidní vědomostní základ.</a:t>
            </a:r>
          </a:p>
        </p:txBody>
      </p:sp>
    </p:spTree>
  </p:cSld>
  <p:clrMapOvr>
    <a:masterClrMapping/>
  </p:clrMapOvr>
  <p:transition spd="slow">
    <p:wheel spokes="8"/>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611188" y="1989138"/>
            <a:ext cx="8229600" cy="6126162"/>
          </a:xfrm>
        </p:spPr>
        <p:txBody>
          <a:bodyPr/>
          <a:lstStyle/>
          <a:p>
            <a:pPr eaLnBrk="1" hangingPunct="1">
              <a:defRPr/>
            </a:pPr>
            <a:r>
              <a:rPr lang="cs-CZ" sz="4000" dirty="0" smtClean="0"/>
              <a:t>Spolužáci ho respektovali a zároveň i trochu obdivovali.</a:t>
            </a:r>
          </a:p>
          <a:p>
            <a:pPr eaLnBrk="1" hangingPunct="1">
              <a:defRPr/>
            </a:pPr>
            <a:r>
              <a:rPr lang="cs-CZ" sz="4000" dirty="0" smtClean="0"/>
              <a:t>Moc nevynikal, většinou zůstával v pozadí, ale pokud ho někdo vyzval k diskusi rád se zapojil</a:t>
            </a:r>
          </a:p>
          <a:p>
            <a:pPr eaLnBrk="1" hangingPunct="1">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Osudný </a:t>
            </a:r>
            <a:r>
              <a:rPr lang="cs-CZ" b="1" u="sng" dirty="0">
                <a:solidFill>
                  <a:srgbClr val="FF0066"/>
                </a:solidFill>
                <a:effectLst>
                  <a:outerShdw blurRad="38100" dist="38100" dir="2700000" algn="tl">
                    <a:srgbClr val="000000">
                      <a:alpha val="43137"/>
                    </a:srgbClr>
                  </a:outerShdw>
                </a:effectLst>
              </a:rPr>
              <a:t>r</a:t>
            </a:r>
            <a:r>
              <a:rPr lang="cs-CZ" b="1" u="sng" dirty="0" smtClean="0">
                <a:solidFill>
                  <a:srgbClr val="FF0066"/>
                </a:solidFill>
                <a:effectLst>
                  <a:outerShdw blurRad="38100" dist="38100" dir="2700000" algn="tl">
                    <a:srgbClr val="000000">
                      <a:alpha val="43137"/>
                    </a:srgbClr>
                  </a:outerShdw>
                </a:effectLst>
              </a:rPr>
              <a:t>ok 1968</a:t>
            </a:r>
          </a:p>
        </p:txBody>
      </p:sp>
      <p:sp>
        <p:nvSpPr>
          <p:cNvPr id="12291" name="Rectangle 3"/>
          <p:cNvSpPr>
            <a:spLocks noGrp="1" noChangeArrowheads="1"/>
          </p:cNvSpPr>
          <p:nvPr>
            <p:ph idx="1"/>
          </p:nvPr>
        </p:nvSpPr>
        <p:spPr/>
        <p:txBody>
          <a:bodyPr/>
          <a:lstStyle/>
          <a:p>
            <a:pPr eaLnBrk="1" hangingPunct="1">
              <a:lnSpc>
                <a:spcPct val="80000"/>
              </a:lnSpc>
              <a:defRPr/>
            </a:pPr>
            <a:r>
              <a:rPr lang="cs-CZ" sz="2800" dirty="0" smtClean="0"/>
              <a:t>Účastnil se řady diskusních večerů a schůzí.</a:t>
            </a:r>
          </a:p>
          <a:p>
            <a:pPr eaLnBrk="1" hangingPunct="1">
              <a:lnSpc>
                <a:spcPct val="80000"/>
              </a:lnSpc>
              <a:defRPr/>
            </a:pPr>
            <a:r>
              <a:rPr lang="cs-CZ" sz="2800" dirty="0" smtClean="0"/>
              <a:t>Okupaci Československa vojsky Varšavské smlouvy nesl nadmíru těžce.</a:t>
            </a:r>
          </a:p>
          <a:p>
            <a:pPr eaLnBrk="1" hangingPunct="1">
              <a:lnSpc>
                <a:spcPct val="80000"/>
              </a:lnSpc>
              <a:defRPr/>
            </a:pPr>
            <a:r>
              <a:rPr lang="cs-CZ" sz="2800" b="1" u="sng" dirty="0" smtClean="0">
                <a:effectLst>
                  <a:outerShdw blurRad="38100" dist="38100" dir="2700000" algn="tl">
                    <a:srgbClr val="000000">
                      <a:alpha val="43137"/>
                    </a:srgbClr>
                  </a:outerShdw>
                </a:effectLst>
              </a:rPr>
              <a:t>Situace po 21. srpnu pro něj představovala výsledek násilí a to bylo něco, co bytostně nenáviděl, s čím se nemohl smířit, nemohl zaujmout rezignující stanovisko. Proto mu byla blízká každá  akce, která s touto situací vyslovovala nesouhlas.</a:t>
            </a:r>
          </a:p>
          <a:p>
            <a:pPr eaLnBrk="1" hangingPunct="1">
              <a:lnSpc>
                <a:spcPct val="80000"/>
              </a:lnSpc>
              <a:defRPr/>
            </a:pPr>
            <a:r>
              <a:rPr lang="cs-CZ" sz="2800" dirty="0" smtClean="0"/>
              <a:t>1968- účastnil se studentské stávky</a:t>
            </a:r>
          </a:p>
        </p:txBody>
      </p:sp>
    </p:spTree>
  </p:cSld>
  <p:clrMapOvr>
    <a:masterClrMapping/>
  </p:clrMapOvr>
  <p:transition spd="slow">
    <p:wheel spokes="8"/>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Proč spáchal sebevraždu?</a:t>
            </a:r>
          </a:p>
        </p:txBody>
      </p:sp>
      <p:sp>
        <p:nvSpPr>
          <p:cNvPr id="13315" name="Rectangle 3"/>
          <p:cNvSpPr>
            <a:spLocks noGrp="1" noChangeArrowheads="1"/>
          </p:cNvSpPr>
          <p:nvPr>
            <p:ph idx="1"/>
          </p:nvPr>
        </p:nvSpPr>
        <p:spPr>
          <a:xfrm>
            <a:off x="468313" y="2204864"/>
            <a:ext cx="8229600" cy="4320480"/>
          </a:xfrm>
        </p:spPr>
        <p:txBody>
          <a:bodyPr>
            <a:normAutofit/>
          </a:bodyPr>
          <a:lstStyle/>
          <a:p>
            <a:pPr eaLnBrk="1" hangingPunct="1">
              <a:defRPr/>
            </a:pPr>
            <a:r>
              <a:rPr lang="cs-CZ" sz="4400" b="1" u="sng" dirty="0" smtClean="0">
                <a:effectLst>
                  <a:outerShdw blurRad="38100" dist="38100" dir="2700000" algn="tl">
                    <a:srgbClr val="000000">
                      <a:alpha val="43137"/>
                    </a:srgbClr>
                  </a:outerShdw>
                </a:effectLst>
              </a:rPr>
              <a:t>Jan Palach se upálil na protest proti sovětské okupaci a pokračujícím ústupkům okupantům ze strany čs. politické reprezentace.</a:t>
            </a:r>
          </a:p>
        </p:txBody>
      </p:sp>
    </p:spTree>
  </p:cSld>
  <p:clrMapOvr>
    <a:masterClrMapping/>
  </p:clrMapOvr>
  <p:transition spd="slow">
    <p:wheel spokes="8"/>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0" y="0"/>
            <a:ext cx="8229600" cy="1258888"/>
          </a:xfrm>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Posmrtná maska</a:t>
            </a:r>
          </a:p>
        </p:txBody>
      </p:sp>
      <p:sp>
        <p:nvSpPr>
          <p:cNvPr id="142339" name="Rectangle 3"/>
          <p:cNvSpPr>
            <a:spLocks noGrp="1" noChangeArrowheads="1"/>
          </p:cNvSpPr>
          <p:nvPr>
            <p:ph type="body" sz="half" idx="1"/>
          </p:nvPr>
        </p:nvSpPr>
        <p:spPr/>
        <p:txBody>
          <a:bodyPr>
            <a:normAutofit/>
          </a:bodyPr>
          <a:lstStyle/>
          <a:p>
            <a:pPr eaLnBrk="1" hangingPunct="1">
              <a:defRPr/>
            </a:pPr>
            <a:r>
              <a:rPr lang="cs-CZ" sz="3600" dirty="0" smtClean="0"/>
              <a:t>Posmrtná maska Jana Palacha byla tajně zhotovená akademickým sochařem </a:t>
            </a:r>
            <a:r>
              <a:rPr lang="cs-CZ" sz="3600" dirty="0" err="1" smtClean="0"/>
              <a:t>Olbramem</a:t>
            </a:r>
            <a:r>
              <a:rPr lang="cs-CZ" sz="3600" dirty="0" smtClean="0"/>
              <a:t> Zoubkem.</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5483" y="3068960"/>
            <a:ext cx="4860268" cy="2799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sz="quarter"/>
          </p:nvPr>
        </p:nvSpPr>
        <p:spPr>
          <a:xfrm>
            <a:off x="0" y="0"/>
            <a:ext cx="5699125" cy="1143000"/>
          </a:xfrm>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Fotografie:</a:t>
            </a:r>
          </a:p>
        </p:txBody>
      </p:sp>
      <p:pic>
        <p:nvPicPr>
          <p:cNvPr id="16389" name="Picture 10" descr="BOS2649e0_jp8"/>
          <p:cNvPicPr>
            <a:picLocks noGrp="1" noChangeAspect="1" noChangeArrowheads="1"/>
          </p:cNvPicPr>
          <p:nvPr>
            <p:ph sz="quarter" idx="3"/>
          </p:nvPr>
        </p:nvPicPr>
        <p:blipFill>
          <a:blip r:embed="rId2">
            <a:extLst>
              <a:ext uri="{28A0092B-C50C-407E-A947-70E740481C1C}">
                <a14:useLocalDpi xmlns:a14="http://schemas.microsoft.com/office/drawing/2010/main" val="0"/>
              </a:ext>
            </a:extLst>
          </a:blip>
          <a:srcRect/>
          <a:stretch>
            <a:fillRect/>
          </a:stretch>
        </p:blipFill>
        <p:spPr>
          <a:xfrm>
            <a:off x="3727159" y="0"/>
            <a:ext cx="5416842" cy="3356992"/>
          </a:xfr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8016"/>
            <a:ext cx="3752203" cy="5329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9700"/>
            <a:ext cx="9120985" cy="682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2018439"/>
      </p:ext>
    </p:extLst>
  </p:cSld>
  <p:clrMapOvr>
    <a:masterClrMapping/>
  </p:clrMapOvr>
  <p:transition spd="slow">
    <p:wheel spokes="8"/>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46" y="1628800"/>
            <a:ext cx="3978990" cy="3113560"/>
          </a:xfrm>
          <a:prstGeom prst="rect">
            <a:avLst/>
          </a:prstGeom>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9844" y="1192021"/>
            <a:ext cx="5146447" cy="39871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6" name="Picture 6" descr="62068"/>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a:xfrm>
            <a:off x="4921894" y="0"/>
            <a:ext cx="4222106" cy="2924944"/>
          </a:xfrm>
          <a:noFill/>
          <a:extLst>
            <a:ext uri="{909E8E84-426E-40DD-AFC4-6F175D3DCCD1}">
              <a14:hiddenFill xmlns:a14="http://schemas.microsoft.com/office/drawing/2010/main">
                <a:solidFill>
                  <a:srgbClr val="FFFFFF"/>
                </a:solidFill>
              </a14:hiddenFill>
            </a:ext>
          </a:extLst>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96373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112" y="2737689"/>
            <a:ext cx="3133725" cy="412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5675312"/>
          </a:xfrm>
        </p:spPr>
        <p:txBody>
          <a:bodyPr/>
          <a:lstStyle/>
          <a:p>
            <a:pPr eaLnBrk="1" hangingPunct="1">
              <a:defRPr/>
            </a:pPr>
            <a:r>
              <a:rPr lang="cs-CZ" sz="9600" dirty="0" smtClean="0">
                <a:solidFill>
                  <a:srgbClr val="FF0066"/>
                </a:solidFill>
              </a:rPr>
              <a:t>POHŘEB aneb československý národ na nohou.</a:t>
            </a:r>
          </a:p>
        </p:txBody>
      </p:sp>
    </p:spTree>
  </p:cSld>
  <p:clrMapOvr>
    <a:masterClrMapping/>
  </p:clrMapOvr>
  <p:transition spd="slow">
    <p:wheel spokes="8"/>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4" descr="705842-pohreb-jana-palacha-0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1015" y="0"/>
            <a:ext cx="9185015" cy="6858000"/>
          </a:xfr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heel spokes="8"/>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0" y="0"/>
            <a:ext cx="4381500" cy="275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092" y="2752726"/>
            <a:ext cx="5790908" cy="4105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324884" cy="3356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5112" y="676059"/>
            <a:ext cx="3825299" cy="5361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356326"/>
            <a:ext cx="4283968" cy="3502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7" descr="1203761-pohreb-jana-palacha"/>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588" y="0"/>
            <a:ext cx="9145588" cy="6857999"/>
          </a:xfr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heel spokes="8"/>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0" y="704850"/>
            <a:ext cx="8229600" cy="1143000"/>
          </a:xfrm>
        </p:spPr>
        <p:txBody>
          <a:bodyPr>
            <a:normAutofit fontScale="90000"/>
          </a:bodyPr>
          <a:lstStyle/>
          <a:p>
            <a:pPr eaLnBrk="1" hangingPunct="1">
              <a:defRPr/>
            </a:pPr>
            <a:r>
              <a:rPr lang="cs-CZ" sz="8000" b="1" u="sng" dirty="0" smtClean="0">
                <a:solidFill>
                  <a:srgbClr val="FF0066"/>
                </a:solidFill>
                <a:effectLst>
                  <a:outerShdw blurRad="38100" dist="38100" dir="2700000" algn="tl">
                    <a:srgbClr val="000000">
                      <a:alpha val="43137"/>
                    </a:srgbClr>
                  </a:outerShdw>
                </a:effectLst>
              </a:rPr>
              <a:t>Jan Zajíc</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5817" y="764704"/>
            <a:ext cx="5815179"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a:xfrm>
            <a:off x="323850" y="548680"/>
            <a:ext cx="8229600" cy="5832648"/>
          </a:xfrm>
        </p:spPr>
        <p:txBody>
          <a:bodyPr/>
          <a:lstStyle/>
          <a:p>
            <a:pPr eaLnBrk="1" hangingPunct="1">
              <a:defRPr/>
            </a:pPr>
            <a:r>
              <a:rPr lang="cs-CZ" sz="4400" dirty="0" smtClean="0"/>
              <a:t>Narodil se 3.7. 1950 v okrese Opava.</a:t>
            </a:r>
          </a:p>
          <a:p>
            <a:pPr eaLnBrk="1" hangingPunct="1">
              <a:defRPr/>
            </a:pPr>
            <a:r>
              <a:rPr lang="cs-CZ" sz="4400" dirty="0" smtClean="0"/>
              <a:t>Zemřel 25.2.1969 v Praze.</a:t>
            </a:r>
          </a:p>
          <a:p>
            <a:pPr eaLnBrk="1" hangingPunct="1">
              <a:defRPr/>
            </a:pPr>
            <a:r>
              <a:rPr lang="cs-CZ" sz="4400" dirty="0" smtClean="0"/>
              <a:t>Byl to český student.</a:t>
            </a:r>
          </a:p>
          <a:p>
            <a:pPr eaLnBrk="1" hangingPunct="1">
              <a:defRPr/>
            </a:pPr>
            <a:r>
              <a:rPr lang="cs-CZ" sz="4400" dirty="0" smtClean="0"/>
              <a:t>Mládí prožil jako prostřední dítě v rodině učitelky a drogistky ve Vítkově.</a:t>
            </a:r>
          </a:p>
          <a:p>
            <a:pPr eaLnBrk="1" hangingPunct="1">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defRPr/>
            </a:pPr>
            <a:r>
              <a:rPr lang="cs-CZ" b="1" u="sng" smtClean="0">
                <a:solidFill>
                  <a:srgbClr val="FF0066"/>
                </a:solidFill>
              </a:rPr>
              <a:t>OD 1965:</a:t>
            </a:r>
          </a:p>
        </p:txBody>
      </p:sp>
      <p:sp>
        <p:nvSpPr>
          <p:cNvPr id="27651" name="Rectangle 3"/>
          <p:cNvSpPr>
            <a:spLocks noGrp="1" noChangeArrowheads="1"/>
          </p:cNvSpPr>
          <p:nvPr>
            <p:ph idx="1"/>
          </p:nvPr>
        </p:nvSpPr>
        <p:spPr>
          <a:xfrm>
            <a:off x="395288" y="1988840"/>
            <a:ext cx="8229600" cy="4608512"/>
          </a:xfrm>
        </p:spPr>
        <p:txBody>
          <a:bodyPr/>
          <a:lstStyle/>
          <a:p>
            <a:pPr eaLnBrk="1" hangingPunct="1">
              <a:defRPr/>
            </a:pPr>
            <a:r>
              <a:rPr lang="cs-CZ" sz="4000" dirty="0" smtClean="0"/>
              <a:t>Studoval střední průmyslovou školu železniční v Šumperku, projevoval literární nadání a zájem o humanitní vědy.</a:t>
            </a:r>
          </a:p>
          <a:p>
            <a:pPr eaLnBrk="1" hangingPunct="1">
              <a:defRPr/>
            </a:pPr>
            <a:r>
              <a:rPr lang="cs-CZ" sz="4000" dirty="0" smtClean="0"/>
              <a:t>Psal rád básně.</a:t>
            </a:r>
          </a:p>
          <a:p>
            <a:pPr eaLnBrk="1" hangingPunct="1">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67544" y="116632"/>
            <a:ext cx="8229600" cy="1143000"/>
          </a:xfrm>
        </p:spPr>
        <p:txBody>
          <a:bodyPr/>
          <a:lstStyle/>
          <a:p>
            <a:pPr eaLnBrk="1" hangingPunct="1">
              <a:defRPr/>
            </a:pPr>
            <a:r>
              <a:rPr lang="cs-CZ" b="1" u="sng" dirty="0" smtClean="0">
                <a:solidFill>
                  <a:srgbClr val="FF0066"/>
                </a:solidFill>
              </a:rPr>
              <a:t>1969:</a:t>
            </a:r>
          </a:p>
        </p:txBody>
      </p:sp>
      <p:sp>
        <p:nvSpPr>
          <p:cNvPr id="28675" name="Rectangle 3"/>
          <p:cNvSpPr>
            <a:spLocks noGrp="1" noChangeArrowheads="1"/>
          </p:cNvSpPr>
          <p:nvPr>
            <p:ph idx="1"/>
          </p:nvPr>
        </p:nvSpPr>
        <p:spPr>
          <a:xfrm>
            <a:off x="457200" y="1340768"/>
            <a:ext cx="8229600" cy="4983832"/>
          </a:xfrm>
        </p:spPr>
        <p:txBody>
          <a:bodyPr>
            <a:noAutofit/>
          </a:bodyPr>
          <a:lstStyle/>
          <a:p>
            <a:pPr eaLnBrk="1" hangingPunct="1">
              <a:lnSpc>
                <a:spcPct val="80000"/>
              </a:lnSpc>
              <a:defRPr/>
            </a:pPr>
            <a:r>
              <a:rPr lang="cs-CZ" sz="3200" b="1" dirty="0" smtClean="0">
                <a:effectLst>
                  <a:outerShdw blurRad="38100" dist="38100" dir="2700000" algn="tl">
                    <a:srgbClr val="000000">
                      <a:alpha val="43137"/>
                    </a:srgbClr>
                  </a:outerShdw>
                </a:effectLst>
              </a:rPr>
              <a:t>Zúčastnil se protestní hladovky a tryzny studentů na Jana Palacha u sochy sv. Václava v Praze.</a:t>
            </a:r>
          </a:p>
          <a:p>
            <a:pPr eaLnBrk="1" hangingPunct="1">
              <a:lnSpc>
                <a:spcPct val="80000"/>
              </a:lnSpc>
              <a:defRPr/>
            </a:pPr>
            <a:r>
              <a:rPr lang="cs-CZ" sz="3200" dirty="0" smtClean="0"/>
              <a:t>V den výročí komunistického převratu a ve snaze vyburcovat do letargie upadající veřejnost k odporu proti postupující „normalizaci“ odjel v doprovodu tří spolužáků do Prahy.</a:t>
            </a:r>
          </a:p>
          <a:p>
            <a:pPr eaLnBrk="1" hangingPunct="1">
              <a:lnSpc>
                <a:spcPct val="80000"/>
              </a:lnSpc>
              <a:defRPr/>
            </a:pPr>
            <a:r>
              <a:rPr lang="cs-CZ" sz="3200" dirty="0" smtClean="0"/>
              <a:t>Vezl s sebou kufřík, v němž měl několik dopisů a výzvu občanům Československa, určenou k rozmnožení a přepsanou na bláně.</a:t>
            </a:r>
          </a:p>
        </p:txBody>
      </p:sp>
    </p:spTree>
  </p:cSld>
  <p:clrMapOvr>
    <a:masterClrMapping/>
  </p:clrMapOvr>
  <p:transition spd="slow">
    <p:wheel spokes="8"/>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67544" y="0"/>
            <a:ext cx="8229600" cy="1143000"/>
          </a:xfrm>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25.2.1969</a:t>
            </a:r>
          </a:p>
        </p:txBody>
      </p:sp>
      <p:sp>
        <p:nvSpPr>
          <p:cNvPr id="29699" name="Rectangle 3"/>
          <p:cNvSpPr>
            <a:spLocks noGrp="1" noChangeArrowheads="1"/>
          </p:cNvSpPr>
          <p:nvPr>
            <p:ph idx="1"/>
          </p:nvPr>
        </p:nvSpPr>
        <p:spPr>
          <a:xfrm>
            <a:off x="457200" y="1340768"/>
            <a:ext cx="8229600" cy="4983832"/>
          </a:xfrm>
        </p:spPr>
        <p:txBody>
          <a:bodyPr>
            <a:normAutofit lnSpcReduction="10000"/>
          </a:bodyPr>
          <a:lstStyle/>
          <a:p>
            <a:pPr eaLnBrk="1" hangingPunct="1">
              <a:lnSpc>
                <a:spcPct val="90000"/>
              </a:lnSpc>
              <a:defRPr/>
            </a:pPr>
            <a:r>
              <a:rPr lang="cs-CZ" sz="3200" b="1" dirty="0" smtClean="0">
                <a:effectLst>
                  <a:outerShdw blurRad="38100" dist="38100" dir="2700000" algn="tl">
                    <a:srgbClr val="000000">
                      <a:alpha val="43137"/>
                    </a:srgbClr>
                  </a:outerShdw>
                </a:effectLst>
              </a:rPr>
              <a:t>V Praze se koupil kyselinu, několik lahví benzinového čističe a pastu na parkety, pak si na toaletě potřel celé tělo. Svým průvodcům předal blánu i dopisy na rozloučenou a rozešel se s nimi. Okolo půl druhé odpoledne zašel do průjezdu domu č. 39 na Václavském náměstí. Zde vypil kyselinu, polil se čistícím prostředkem a zapálil se. Z průjezdu se mu však nepodařilo vyběhnout- po několika krocích upadl a na místě zemřel.</a:t>
            </a:r>
          </a:p>
        </p:txBody>
      </p:sp>
    </p:spTree>
  </p:cSld>
  <p:clrMapOvr>
    <a:masterClrMapping/>
  </p:clrMapOvr>
  <p:transition spd="slow">
    <p:wheel spokes="8"/>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7544" y="19650"/>
            <a:ext cx="8229600" cy="822325"/>
          </a:xfrm>
        </p:spPr>
        <p:txBody>
          <a:bodyPr/>
          <a:lstStyle/>
          <a:p>
            <a:pPr eaLnBrk="1" hangingPunct="1">
              <a:defRPr/>
            </a:pPr>
            <a:r>
              <a:rPr lang="cs-CZ" sz="4000" b="1" u="sng" dirty="0" smtClean="0">
                <a:solidFill>
                  <a:srgbClr val="FF0066"/>
                </a:solidFill>
                <a:effectLst>
                  <a:outerShdw blurRad="38100" dist="38100" dir="2700000" algn="tl">
                    <a:srgbClr val="000000">
                      <a:alpha val="43137"/>
                    </a:srgbClr>
                  </a:outerShdw>
                </a:effectLst>
              </a:rPr>
              <a:t>Dopis na rozloučenou pro rodinu:</a:t>
            </a:r>
          </a:p>
        </p:txBody>
      </p:sp>
      <p:sp>
        <p:nvSpPr>
          <p:cNvPr id="30723" name="Rectangle 3"/>
          <p:cNvSpPr>
            <a:spLocks noGrp="1" noChangeArrowheads="1"/>
          </p:cNvSpPr>
          <p:nvPr>
            <p:ph idx="1"/>
          </p:nvPr>
        </p:nvSpPr>
        <p:spPr>
          <a:xfrm>
            <a:off x="468313" y="836713"/>
            <a:ext cx="8229600" cy="6021288"/>
          </a:xfrm>
        </p:spPr>
        <p:txBody>
          <a:bodyPr>
            <a:noAutofit/>
          </a:bodyPr>
          <a:lstStyle/>
          <a:p>
            <a:pPr eaLnBrk="1" hangingPunct="1">
              <a:lnSpc>
                <a:spcPct val="80000"/>
              </a:lnSpc>
              <a:defRPr/>
            </a:pPr>
            <a:r>
              <a:rPr lang="cs-CZ" sz="2900" b="1" dirty="0" smtClean="0">
                <a:latin typeface="Monotype Corsiva" pitchFamily="66" charset="0"/>
              </a:rPr>
              <a:t>Maminko, tatínku, bratře a sestřičko! Až budete číst tento dopis, budu už mrtev nebo velmi blízko smrti. Vím, jak velmi vážnou ránu vám svým činem způsobím, ale nezlobte se na mne. Žel bohu, nejsme na světě jenom sami. Nedělám to proto, že by mne omrzel život, ale právě proto, že si ho až příliš vážím. Svým činem ho snad zajistím lepším. Znám cenu života a vím, že jeto to nejdražší. Ale já hodně chci pro vás, pro všechny, a proto musím hodně platit. Po mém činu nepodléhejte malomyslnosti, ať se Jacek učí tím víc, aby mě mohl víc mstít a Martička taky. Nesmíte se nikdy smířit s nespravedlností, ať je jakákoliv. Moje smrt vás k tomu zavazuje. Je mi líto, že už nikdy neuvidím vás ani to, co jsem měl tak rád. Odpusťte mi, že jsem se s vámi tolik hádal. Jackovi vracím jeho fotku, měl jsem ho moc rád a vážil jsem si ho. Nejenom jeho, ale vás všech. Nenechejte ze mne udělat blázna. Pozdravujte kluky, řeku a les.</a:t>
            </a:r>
          </a:p>
        </p:txBody>
      </p:sp>
    </p:spTree>
  </p:cSld>
  <p:clrMapOvr>
    <a:masterClrMapping/>
  </p:clrMapOvr>
  <p:transition spd="slow">
    <p:wheel spokes="8"/>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67544" y="27678"/>
            <a:ext cx="8229600" cy="1143000"/>
          </a:xfrm>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Dopis pro občany:</a:t>
            </a:r>
          </a:p>
        </p:txBody>
      </p:sp>
      <p:sp>
        <p:nvSpPr>
          <p:cNvPr id="31747" name="Rectangle 3"/>
          <p:cNvSpPr>
            <a:spLocks noGrp="1" noChangeArrowheads="1"/>
          </p:cNvSpPr>
          <p:nvPr>
            <p:ph idx="1"/>
          </p:nvPr>
        </p:nvSpPr>
        <p:spPr>
          <a:xfrm>
            <a:off x="457200" y="1340768"/>
            <a:ext cx="8229600" cy="5400600"/>
          </a:xfrm>
        </p:spPr>
        <p:txBody>
          <a:bodyPr>
            <a:noAutofit/>
          </a:bodyPr>
          <a:lstStyle/>
          <a:p>
            <a:pPr marL="0" indent="0" eaLnBrk="1" hangingPunct="1">
              <a:lnSpc>
                <a:spcPct val="80000"/>
              </a:lnSpc>
              <a:buNone/>
              <a:defRPr/>
            </a:pPr>
            <a:r>
              <a:rPr lang="cs-CZ" sz="3600" b="1" dirty="0" smtClean="0">
                <a:effectLst>
                  <a:outerShdw blurRad="38100" dist="38100" dir="2700000" algn="tl">
                    <a:srgbClr val="000000">
                      <a:alpha val="43137"/>
                    </a:srgbClr>
                  </a:outerShdw>
                </a:effectLst>
                <a:latin typeface="Monotype Corsiva" pitchFamily="66" charset="0"/>
              </a:rPr>
              <a:t>„OBČANÉ REPUBLIKY ČESKOSLOVENSKÉ!</a:t>
            </a:r>
          </a:p>
          <a:p>
            <a:pPr marL="0" indent="0" eaLnBrk="1" hangingPunct="1">
              <a:lnSpc>
                <a:spcPct val="80000"/>
              </a:lnSpc>
              <a:buNone/>
              <a:defRPr/>
            </a:pPr>
            <a:r>
              <a:rPr lang="cs-CZ" sz="3600" b="1" dirty="0" smtClean="0">
                <a:effectLst>
                  <a:outerShdw blurRad="38100" dist="38100" dir="2700000" algn="tl">
                    <a:srgbClr val="000000">
                      <a:alpha val="43137"/>
                    </a:srgbClr>
                  </a:outerShdw>
                </a:effectLst>
                <a:latin typeface="Monotype Corsiva" pitchFamily="66" charset="0"/>
              </a:rPr>
              <a:t>Protože se navzdory činu Jana Palacha vrací náš život do starých kolejí, rozhodl jsem se, že vyburcuji Vaše vědomí jako POCHODEŇ č. 2.</a:t>
            </a:r>
          </a:p>
          <a:p>
            <a:pPr marL="0" indent="0" eaLnBrk="1" hangingPunct="1">
              <a:lnSpc>
                <a:spcPct val="80000"/>
              </a:lnSpc>
              <a:buNone/>
              <a:defRPr/>
            </a:pPr>
            <a:r>
              <a:rPr lang="cs-CZ" sz="3600" b="1" dirty="0" smtClean="0">
                <a:effectLst>
                  <a:outerShdw blurRad="38100" dist="38100" dir="2700000" algn="tl">
                    <a:srgbClr val="000000">
                      <a:alpha val="43137"/>
                    </a:srgbClr>
                  </a:outerShdw>
                </a:effectLst>
                <a:latin typeface="Monotype Corsiva" pitchFamily="66" charset="0"/>
              </a:rPr>
              <a:t>Nedělám to proto, aby mne někdo oplakával, nebo proto, abych byl slavným, anebo snad, že jsem se zbláznil.</a:t>
            </a:r>
          </a:p>
          <a:p>
            <a:pPr marL="0" indent="0" eaLnBrk="1" hangingPunct="1">
              <a:lnSpc>
                <a:spcPct val="80000"/>
              </a:lnSpc>
              <a:buNone/>
              <a:defRPr/>
            </a:pPr>
            <a:r>
              <a:rPr lang="cs-CZ" sz="3600" b="1" dirty="0" smtClean="0">
                <a:effectLst>
                  <a:outerShdw blurRad="38100" dist="38100" dir="2700000" algn="tl">
                    <a:srgbClr val="000000">
                      <a:alpha val="43137"/>
                    </a:srgbClr>
                  </a:outerShdw>
                </a:effectLst>
                <a:latin typeface="Monotype Corsiva" pitchFamily="66" charset="0"/>
              </a:rPr>
              <a:t>K tomuto činu jsem se odhodlal proto, abyste se už vážně vzchopili a nedali s sebou vláčet několika diktátory!“</a:t>
            </a:r>
          </a:p>
        </p:txBody>
      </p:sp>
    </p:spTree>
  </p:cSld>
  <p:clrMapOvr>
    <a:masterClrMapping/>
  </p:clrMapOvr>
  <p:transition spd="slow">
    <p:wheel spokes="8"/>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a:xfrm>
            <a:off x="457200" y="260350"/>
            <a:ext cx="8229600" cy="5865813"/>
          </a:xfrm>
        </p:spPr>
        <p:txBody>
          <a:bodyPr>
            <a:normAutofit lnSpcReduction="10000"/>
          </a:bodyPr>
          <a:lstStyle/>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Pamatujte:</a:t>
            </a:r>
            <a:br>
              <a:rPr lang="cs-CZ" sz="2400" b="1" dirty="0" smtClean="0">
                <a:effectLst>
                  <a:outerShdw blurRad="38100" dist="38100" dir="2700000" algn="tl">
                    <a:srgbClr val="000000">
                      <a:alpha val="43137"/>
                    </a:srgbClr>
                  </a:outerShdw>
                </a:effectLst>
                <a:latin typeface="Monotype Corsiva" pitchFamily="66" charset="0"/>
              </a:rPr>
            </a:br>
            <a:r>
              <a:rPr lang="cs-CZ" sz="2400" b="1" dirty="0" smtClean="0">
                <a:effectLst>
                  <a:outerShdw blurRad="38100" dist="38100" dir="2700000" algn="tl">
                    <a:srgbClr val="000000">
                      <a:alpha val="43137"/>
                    </a:srgbClr>
                  </a:outerShdw>
                </a:effectLst>
                <a:latin typeface="Monotype Corsiva" pitchFamily="66" charset="0"/>
              </a:rPr>
              <a:t>"Když někomu vystoupí voda nad hlavu, je už jedno o kolik." Nemáme se čeho bát - jedině smrti. Ale: "Smrt není zlá, strašné je jenom umírání." A toto je pomalé umírání národní svobody.</a:t>
            </a:r>
          </a:p>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Nenech si, hrdý a krásný český a slovenský lide, diktovat, s kým navěky půjdeš! Vy všichni, na které můj čin zapůsobí a kteří nechcete, aby byly další oběti, uposlechněte následující výzvy!</a:t>
            </a:r>
          </a:p>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STÁVKUJTE, BOJUJTE! "KDO NEBOJUJE, NEZVÍTĚZÍ!" Nemám na mysli jen ozbrojený boj.</a:t>
            </a:r>
          </a:p>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Ať moje pochodeň zapálí Vaše srdce a osvítí Váš rozum! Ať moje pochodeň svítí na cestu k svobodnému a šťastnému ČESKOSLOVENSKU!</a:t>
            </a:r>
          </a:p>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Měli jsme dvě šance a obě jsme zmarnili. Vytvářím šanci třetí. NEZAHAZUJTE JI!</a:t>
            </a:r>
          </a:p>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Jen tak budu žít dál.</a:t>
            </a:r>
          </a:p>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UMŘEL JEN TEN, KDO ŽIL PRO SEBE!</a:t>
            </a:r>
          </a:p>
          <a:p>
            <a:pPr marL="0" indent="0" eaLnBrk="1" hangingPunct="1">
              <a:lnSpc>
                <a:spcPct val="80000"/>
              </a:lnSpc>
              <a:buNone/>
              <a:defRPr/>
            </a:pPr>
            <a:r>
              <a:rPr lang="cs-CZ" sz="2400" b="1" dirty="0" smtClean="0">
                <a:effectLst>
                  <a:outerShdw blurRad="38100" dist="38100" dir="2700000" algn="tl">
                    <a:srgbClr val="000000">
                      <a:alpha val="43137"/>
                    </a:srgbClr>
                  </a:outerShdw>
                </a:effectLst>
                <a:latin typeface="Monotype Corsiva" pitchFamily="66" charset="0"/>
              </a:rPr>
              <a:t>Jan Zajíc</a:t>
            </a:r>
          </a:p>
          <a:p>
            <a:pPr marL="0" indent="0" eaLnBrk="1" hangingPunct="1">
              <a:lnSpc>
                <a:spcPct val="80000"/>
              </a:lnSpc>
              <a:buNone/>
              <a:defRPr/>
            </a:pPr>
            <a:endParaRPr lang="cs-CZ" sz="2400" b="1" dirty="0">
              <a:effectLst>
                <a:outerShdw blurRad="38100" dist="38100" dir="2700000" algn="tl">
                  <a:srgbClr val="000000">
                    <a:alpha val="43137"/>
                  </a:srgbClr>
                </a:outerShdw>
              </a:effectLst>
              <a:latin typeface="Monotype Corsiva" pitchFamily="66" charset="0"/>
            </a:endParaRPr>
          </a:p>
          <a:p>
            <a:pPr marL="0" indent="0">
              <a:lnSpc>
                <a:spcPct val="80000"/>
              </a:lnSpc>
              <a:buNone/>
              <a:defRPr/>
            </a:pPr>
            <a:r>
              <a:rPr lang="cs-CZ" sz="2400" b="1" dirty="0" smtClean="0">
                <a:effectLst>
                  <a:outerShdw blurRad="38100" dist="38100" dir="2700000" algn="tl">
                    <a:srgbClr val="000000">
                      <a:alpha val="43137"/>
                    </a:srgbClr>
                  </a:outerShdw>
                </a:effectLst>
                <a:latin typeface="+mj-lt"/>
              </a:rPr>
              <a:t>Citace</a:t>
            </a:r>
            <a:r>
              <a:rPr lang="cs-CZ" sz="2400" b="1" dirty="0">
                <a:effectLst>
                  <a:outerShdw blurRad="38100" dist="38100" dir="2700000" algn="tl">
                    <a:srgbClr val="000000">
                      <a:alpha val="43137"/>
                    </a:srgbClr>
                  </a:outerShdw>
                </a:effectLst>
                <a:latin typeface="+mj-lt"/>
              </a:rPr>
              <a:t>: http://cs.wikipedia.org/wiki/Jan_Zaj%C3%ADc</a:t>
            </a:r>
            <a:endParaRPr lang="cs-CZ" sz="2000" b="1" dirty="0" smtClean="0"/>
          </a:p>
          <a:p>
            <a:pPr eaLnBrk="1" hangingPunct="1">
              <a:lnSpc>
                <a:spcPct val="80000"/>
              </a:lnSpc>
              <a:defRPr/>
            </a:pPr>
            <a:endParaRPr lang="cs-CZ" sz="2000" dirty="0" smtClean="0"/>
          </a:p>
        </p:txBody>
      </p:sp>
    </p:spTree>
  </p:cSld>
  <p:clrMapOvr>
    <a:masterClrMapping/>
  </p:clrMapOvr>
  <p:transition spd="slow">
    <p:wheel spokes="8"/>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9870"/>
            <a:ext cx="5184576" cy="6897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3505145"/>
      </p:ext>
    </p:extLst>
  </p:cSld>
  <p:clrMapOvr>
    <a:masterClrMapping/>
  </p:clrMapOvr>
  <p:transition spd="slow">
    <p:wheel spokes="8"/>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9926" y="1"/>
            <a:ext cx="6056409" cy="6849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6598" y="0"/>
            <a:ext cx="391961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cs-CZ" sz="5400" b="1" u="sng" dirty="0" smtClean="0">
                <a:solidFill>
                  <a:srgbClr val="FF0066"/>
                </a:solidFill>
                <a:effectLst>
                  <a:outerShdw blurRad="38100" dist="38100" dir="2700000" algn="tl">
                    <a:srgbClr val="000000">
                      <a:alpha val="43137"/>
                    </a:srgbClr>
                  </a:outerShdw>
                </a:effectLst>
              </a:rPr>
              <a:t>Evžen Plocek</a:t>
            </a: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604369"/>
            <a:ext cx="4338176" cy="3253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8176" y="1340768"/>
            <a:ext cx="4805824" cy="5503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wheel spokes="8"/>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457200" y="260350"/>
            <a:ext cx="8229600" cy="5865813"/>
          </a:xfrm>
        </p:spPr>
        <p:txBody>
          <a:bodyPr/>
          <a:lstStyle/>
          <a:p>
            <a:pPr eaLnBrk="1" hangingPunct="1">
              <a:defRPr/>
            </a:pPr>
            <a:r>
              <a:rPr lang="cs-CZ" sz="4800" dirty="0" smtClean="0"/>
              <a:t>Narodil se 29.10.1929 v Jihlavě.</a:t>
            </a:r>
          </a:p>
          <a:p>
            <a:pPr eaLnBrk="1" hangingPunct="1">
              <a:defRPr/>
            </a:pPr>
            <a:r>
              <a:rPr lang="cs-CZ" sz="4800" dirty="0" smtClean="0"/>
              <a:t>Zemřel 9.4.1969 v Jihlavě.</a:t>
            </a:r>
          </a:p>
          <a:p>
            <a:pPr eaLnBrk="1" hangingPunct="1">
              <a:defRPr/>
            </a:pPr>
            <a:r>
              <a:rPr lang="cs-CZ" sz="4800" dirty="0" smtClean="0"/>
              <a:t>Byl to český občan.</a:t>
            </a:r>
          </a:p>
          <a:p>
            <a:pPr eaLnBrk="1" hangingPunct="1">
              <a:defRPr/>
            </a:pPr>
            <a:r>
              <a:rPr lang="cs-CZ" sz="4800" dirty="0" smtClean="0"/>
              <a:t>Chlapec z dělnické katolické rodiny, navštěvoval Orla a dělnický skautský oddíl.</a:t>
            </a:r>
          </a:p>
          <a:p>
            <a:pPr eaLnBrk="1" hangingPunct="1">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539750" y="476672"/>
            <a:ext cx="8229600" cy="6048672"/>
          </a:xfrm>
        </p:spPr>
        <p:txBody>
          <a:bodyPr/>
          <a:lstStyle/>
          <a:p>
            <a:pPr eaLnBrk="1" hangingPunct="1">
              <a:defRPr/>
            </a:pPr>
            <a:r>
              <a:rPr lang="cs-CZ" dirty="0" smtClean="0"/>
              <a:t>Učil se nástrojářem a po válce pracoval v jihlavském motorpalu.</a:t>
            </a:r>
          </a:p>
          <a:p>
            <a:pPr>
              <a:defRPr/>
            </a:pPr>
            <a:r>
              <a:rPr lang="cs-CZ" dirty="0" smtClean="0"/>
              <a:t>1953 - </a:t>
            </a:r>
            <a:r>
              <a:rPr lang="pl-PL" dirty="0"/>
              <a:t>Oženil se a o rok později se mu narodil syn</a:t>
            </a:r>
            <a:r>
              <a:rPr lang="pl-PL" dirty="0" smtClean="0"/>
              <a:t>.</a:t>
            </a:r>
          </a:p>
          <a:p>
            <a:pPr>
              <a:defRPr/>
            </a:pPr>
            <a:r>
              <a:rPr lang="pl-PL" dirty="0" smtClean="0"/>
              <a:t>1955 </a:t>
            </a:r>
            <a:r>
              <a:rPr lang="pl-PL" dirty="0"/>
              <a:t>- Vstoupil do KSČ (Komunistické strany Československa) a stal se placeným předsedou ROH </a:t>
            </a:r>
            <a:r>
              <a:rPr lang="pl-PL" dirty="0" smtClean="0"/>
              <a:t>(Revolučního </a:t>
            </a:r>
            <a:r>
              <a:rPr lang="pl-PL" dirty="0"/>
              <a:t>odborového hnutí</a:t>
            </a:r>
            <a:r>
              <a:rPr lang="pl-PL" dirty="0" smtClean="0"/>
              <a:t>). </a:t>
            </a:r>
          </a:p>
          <a:p>
            <a:pPr>
              <a:defRPr/>
            </a:pPr>
            <a:r>
              <a:rPr lang="pl-PL" dirty="0" smtClean="0"/>
              <a:t>1968 </a:t>
            </a:r>
            <a:r>
              <a:rPr lang="pl-PL" dirty="0"/>
              <a:t>- Angažoval se jako reformní komunista pro změny, které přineslo Pražské jaro, reprezentoval jihomoravský kraj na (tzv. vysočanském) sjezdu KSČ, který se postavil proti vstupu vojsk Varšavské smlouvy do ČSSR v srpnu 1968. </a:t>
            </a:r>
          </a:p>
          <a:p>
            <a:pPr>
              <a:defRPr/>
            </a:pPr>
            <a:r>
              <a:rPr lang="pl-PL" dirty="0"/>
              <a:t>Byl rozhodnut pokračovat v reformní činnosti i po srpnové okupaci republiky.</a:t>
            </a:r>
          </a:p>
          <a:p>
            <a:pPr>
              <a:defRPr/>
            </a:pPr>
            <a:endParaRPr lang="pl-PL" dirty="0"/>
          </a:p>
          <a:p>
            <a:pPr>
              <a:defRPr/>
            </a:pPr>
            <a:endParaRPr lang="pl-PL" dirty="0"/>
          </a:p>
          <a:p>
            <a:pPr eaLnBrk="1" hangingPunct="1">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539750" y="476672"/>
            <a:ext cx="8229600" cy="5904656"/>
          </a:xfrm>
        </p:spPr>
        <p:txBody>
          <a:bodyPr/>
          <a:lstStyle/>
          <a:p>
            <a:pPr marL="0" indent="0" eaLnBrk="1" hangingPunct="1">
              <a:buNone/>
              <a:defRPr/>
            </a:pPr>
            <a:endParaRPr lang="cs-CZ" dirty="0" smtClean="0"/>
          </a:p>
          <a:p>
            <a:pPr eaLnBrk="1" hangingPunct="1">
              <a:defRPr/>
            </a:pPr>
            <a:r>
              <a:rPr lang="cs-CZ" dirty="0" smtClean="0"/>
              <a:t>1968 - Angažoval se jako reformní komunista pro změny, které přineslo Pražské jaro, reprezentoval jihomoravský kraj na (tzv. vysočanském) sjezdu KSČ, který se postavil proti vstupu vojsk Varšavské smlouvy do ČSSR v srpnu 1968. </a:t>
            </a:r>
          </a:p>
          <a:p>
            <a:pPr eaLnBrk="1" hangingPunct="1">
              <a:defRPr/>
            </a:pPr>
            <a:r>
              <a:rPr lang="cs-CZ" dirty="0" smtClean="0"/>
              <a:t>Byl rozhodnut pokračovat v reformní činnosti i po srpnové okupaci republiky.</a:t>
            </a:r>
          </a:p>
          <a:p>
            <a:pPr>
              <a:defRPr/>
            </a:pPr>
            <a:r>
              <a:rPr lang="cs-CZ" dirty="0"/>
              <a:t>1969 - Po dubnovém plénu ÚV (ústřední výbor) KSČ si uvědomil neuskutečnitelnost svých snů.</a:t>
            </a:r>
          </a:p>
          <a:p>
            <a:pPr eaLnBrk="1" hangingPunct="1">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4.4.1969:</a:t>
            </a:r>
          </a:p>
        </p:txBody>
      </p:sp>
      <p:sp>
        <p:nvSpPr>
          <p:cNvPr id="40963" name="Rectangle 3"/>
          <p:cNvSpPr>
            <a:spLocks noGrp="1" noChangeArrowheads="1"/>
          </p:cNvSpPr>
          <p:nvPr>
            <p:ph idx="1"/>
          </p:nvPr>
        </p:nvSpPr>
        <p:spPr/>
        <p:txBody>
          <a:bodyPr/>
          <a:lstStyle/>
          <a:p>
            <a:pPr eaLnBrk="1" hangingPunct="1">
              <a:defRPr/>
            </a:pPr>
            <a:r>
              <a:rPr lang="cs-CZ" sz="2800" dirty="0" smtClean="0"/>
              <a:t>Na Velký pátek navštívil Evžen Plocek cestou ze zaměstnání své rodiče.</a:t>
            </a:r>
          </a:p>
          <a:p>
            <a:pPr eaLnBrk="1" hangingPunct="1">
              <a:defRPr/>
            </a:pPr>
            <a:r>
              <a:rPr lang="cs-CZ" sz="2800" dirty="0" smtClean="0"/>
              <a:t>Poté odešel na jihlavské náměstí.</a:t>
            </a:r>
          </a:p>
          <a:p>
            <a:pPr eaLnBrk="1" hangingPunct="1">
              <a:defRPr/>
            </a:pPr>
            <a:r>
              <a:rPr lang="cs-CZ" sz="2800" dirty="0" smtClean="0"/>
              <a:t>Zde se okolo osmnácté hodiny polil ředidlem. Cestou k budově okresního výboru KSČ odhodil dva složené papíry s texty: </a:t>
            </a:r>
            <a:r>
              <a:rPr lang="cs-CZ" sz="2800" b="1" u="sng" dirty="0" smtClean="0">
                <a:effectLst>
                  <a:outerShdw blurRad="38100" dist="38100" dir="2700000" algn="tl">
                    <a:srgbClr val="000000">
                      <a:alpha val="43137"/>
                    </a:srgbClr>
                  </a:outerShdw>
                </a:effectLst>
              </a:rPr>
              <a:t>„Pravda je revoluční- napsal Antonio </a:t>
            </a:r>
            <a:r>
              <a:rPr lang="cs-CZ" sz="2800" b="1" u="sng" dirty="0" err="1" smtClean="0">
                <a:effectLst>
                  <a:outerShdw blurRad="38100" dist="38100" dir="2700000" algn="tl">
                    <a:srgbClr val="000000">
                      <a:alpha val="43137"/>
                    </a:srgbClr>
                  </a:outerShdw>
                </a:effectLst>
              </a:rPr>
              <a:t>Gramasci</a:t>
            </a:r>
            <a:r>
              <a:rPr lang="cs-CZ" sz="2800" b="1" u="sng" dirty="0" smtClean="0">
                <a:effectLst>
                  <a:outerShdw blurRad="38100" dist="38100" dir="2700000" algn="tl">
                    <a:srgbClr val="000000">
                      <a:alpha val="43137"/>
                    </a:srgbClr>
                  </a:outerShdw>
                </a:effectLst>
              </a:rPr>
              <a:t>“ a „Jsem pro lidskou  tvář- nesnáším necit- Evžen.“</a:t>
            </a:r>
          </a:p>
        </p:txBody>
      </p:sp>
    </p:spTree>
  </p:cSld>
  <p:clrMapOvr>
    <a:masterClrMapping/>
  </p:clrMapOvr>
  <p:transition spd="slow">
    <p:wheel spokes="8"/>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468313" y="476250"/>
            <a:ext cx="8229600" cy="6126163"/>
          </a:xfrm>
        </p:spPr>
        <p:txBody>
          <a:bodyPr>
            <a:normAutofit/>
          </a:bodyPr>
          <a:lstStyle/>
          <a:p>
            <a:pPr eaLnBrk="1" hangingPunct="1">
              <a:defRPr/>
            </a:pPr>
            <a:r>
              <a:rPr lang="cs-CZ" sz="3000" dirty="0" smtClean="0"/>
              <a:t>Před sídlem strany škrtl sirkou. Ředidlo se vznítilo.</a:t>
            </a:r>
          </a:p>
          <a:p>
            <a:pPr eaLnBrk="1" hangingPunct="1">
              <a:defRPr/>
            </a:pPr>
            <a:r>
              <a:rPr lang="cs-CZ" sz="3000" dirty="0" smtClean="0"/>
              <a:t>Protože na náměstí stály houpačky a kolotoče, lidé si nejdříve domnívali, že jde o nějakou pouťovou atrakci.</a:t>
            </a:r>
          </a:p>
          <a:p>
            <a:pPr eaLnBrk="1" hangingPunct="1">
              <a:defRPr/>
            </a:pPr>
            <a:r>
              <a:rPr lang="cs-CZ" sz="3000" dirty="0" smtClean="0"/>
              <a:t>Až po chvíli přispěchali na pomoc a byl odvezen do jihlavské nemocnice.</a:t>
            </a:r>
          </a:p>
          <a:p>
            <a:pPr>
              <a:defRPr/>
            </a:pPr>
            <a:r>
              <a:rPr lang="cs-CZ" sz="3000" dirty="0"/>
              <a:t>Před mnohé překážky se </a:t>
            </a:r>
            <a:r>
              <a:rPr lang="cs-CZ" sz="3000" dirty="0" smtClean="0"/>
              <a:t>právníkům </a:t>
            </a:r>
            <a:r>
              <a:rPr lang="cs-CZ" sz="3000" dirty="0"/>
              <a:t>Motorpalu podařilo uspořádat v Jihlavě veřejný pohřeb.</a:t>
            </a:r>
          </a:p>
          <a:p>
            <a:pPr>
              <a:defRPr/>
            </a:pPr>
            <a:r>
              <a:rPr lang="cs-CZ" sz="3000" dirty="0"/>
              <a:t>V tisku se o sebeupálení Evžena </a:t>
            </a:r>
            <a:r>
              <a:rPr lang="cs-CZ" sz="3000" dirty="0" smtClean="0"/>
              <a:t>Plocka </a:t>
            </a:r>
            <a:r>
              <a:rPr lang="cs-CZ" sz="3000" dirty="0"/>
              <a:t>kromě dvouřádkového oznámení neobjevilo ani slovo.</a:t>
            </a:r>
          </a:p>
          <a:p>
            <a:pPr eaLnBrk="1" hangingPunct="1">
              <a:defRPr/>
            </a:pPr>
            <a:endParaRPr lang="cs-CZ" sz="3000" dirty="0" smtClean="0"/>
          </a:p>
        </p:txBody>
      </p:sp>
    </p:spTree>
  </p:cSld>
  <p:clrMapOvr>
    <a:masterClrMapping/>
  </p:clrMapOvr>
  <p:transition spd="slow">
    <p:wheel spokes="8"/>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4" descr="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7999"/>
          </a:xfr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heel spokes="8"/>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67544" y="0"/>
            <a:ext cx="8229600" cy="1143000"/>
          </a:xfrm>
        </p:spPr>
        <p:txBody>
          <a:bodyPr>
            <a:normAutofit fontScale="90000"/>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Co měli tito 3 muži společného?</a:t>
            </a:r>
          </a:p>
        </p:txBody>
      </p:sp>
      <p:sp>
        <p:nvSpPr>
          <p:cNvPr id="48131" name="Rectangle 3"/>
          <p:cNvSpPr>
            <a:spLocks noGrp="1" noChangeArrowheads="1"/>
          </p:cNvSpPr>
          <p:nvPr>
            <p:ph idx="1"/>
          </p:nvPr>
        </p:nvSpPr>
        <p:spPr>
          <a:xfrm>
            <a:off x="457200" y="1340768"/>
            <a:ext cx="8229600" cy="4983832"/>
          </a:xfrm>
        </p:spPr>
        <p:txBody>
          <a:bodyPr/>
          <a:lstStyle/>
          <a:p>
            <a:pPr eaLnBrk="1" hangingPunct="1">
              <a:lnSpc>
                <a:spcPct val="90000"/>
              </a:lnSpc>
              <a:defRPr/>
            </a:pPr>
            <a:r>
              <a:rPr lang="cs-CZ" sz="2400" dirty="0" smtClean="0"/>
              <a:t>Jan Palach bojoval proti sovětské okupaci a pokračujícím ústupkům okupantům ze strany čs. politické reprezentace.</a:t>
            </a:r>
          </a:p>
          <a:p>
            <a:pPr eaLnBrk="1" hangingPunct="1">
              <a:lnSpc>
                <a:spcPct val="90000"/>
              </a:lnSpc>
              <a:defRPr/>
            </a:pPr>
            <a:r>
              <a:rPr lang="cs-CZ" sz="2400" dirty="0" smtClean="0"/>
              <a:t>Jan Zajíc nechtěl, abychom se nechali stále vláčet diktátory, a také proto, že navzdory činu J. Palacha se život vracel zpátky do starých kolejí, rozhodl se bojovat za tuto věc jako pochodeň č. 2</a:t>
            </a:r>
          </a:p>
          <a:p>
            <a:pPr eaLnBrk="1" hangingPunct="1">
              <a:lnSpc>
                <a:spcPct val="90000"/>
              </a:lnSpc>
              <a:defRPr/>
            </a:pPr>
            <a:r>
              <a:rPr lang="cs-CZ" sz="2400" dirty="0" smtClean="0"/>
              <a:t>Evženu Plockovi se nelíbilo, jak to zde fungovalo, jak se lidé k sobě chovali, proto se na protest upálil.</a:t>
            </a:r>
          </a:p>
          <a:p>
            <a:pPr eaLnBrk="1" hangingPunct="1">
              <a:lnSpc>
                <a:spcPct val="90000"/>
              </a:lnSpc>
              <a:defRPr/>
            </a:pPr>
            <a:r>
              <a:rPr lang="cs-CZ" sz="4800" dirty="0" smtClean="0"/>
              <a:t>Všichni tři měli stejný důvod: „ zlepšit tuto republiku.“</a:t>
            </a:r>
          </a:p>
          <a:p>
            <a:pPr eaLnBrk="1" hangingPunct="1">
              <a:lnSpc>
                <a:spcPct val="90000"/>
              </a:lnSpc>
              <a:defRPr/>
            </a:pPr>
            <a:endParaRPr lang="cs-CZ" sz="2400" dirty="0" smtClean="0"/>
          </a:p>
        </p:txBody>
      </p:sp>
    </p:spTree>
  </p:cSld>
  <p:clrMapOvr>
    <a:masterClrMapping/>
  </p:clrMapOvr>
  <p:transition spd="slow">
    <p:wheel spokes="8"/>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defRPr/>
            </a:pPr>
            <a:r>
              <a:rPr lang="cs-CZ" b="1" u="sng" dirty="0" smtClean="0">
                <a:solidFill>
                  <a:srgbClr val="FF0066"/>
                </a:solidFill>
                <a:effectLst>
                  <a:outerShdw blurRad="38100" dist="38100" dir="2700000" algn="tl">
                    <a:srgbClr val="000000">
                      <a:alpha val="43137"/>
                    </a:srgbClr>
                  </a:outerShdw>
                </a:effectLst>
              </a:rPr>
              <a:t>Zdroje:</a:t>
            </a:r>
          </a:p>
        </p:txBody>
      </p:sp>
      <p:sp>
        <p:nvSpPr>
          <p:cNvPr id="50179" name="Rectangle 3"/>
          <p:cNvSpPr>
            <a:spLocks noGrp="1" noChangeArrowheads="1"/>
          </p:cNvSpPr>
          <p:nvPr>
            <p:ph idx="1"/>
          </p:nvPr>
        </p:nvSpPr>
        <p:spPr/>
        <p:txBody>
          <a:bodyPr>
            <a:normAutofit fontScale="62500" lnSpcReduction="20000"/>
          </a:bodyPr>
          <a:lstStyle/>
          <a:p>
            <a:pPr>
              <a:defRPr/>
            </a:pPr>
            <a:r>
              <a:rPr lang="cs-CZ" dirty="0"/>
              <a:t>http://</a:t>
            </a:r>
            <a:r>
              <a:rPr lang="cs-CZ" dirty="0" smtClean="0"/>
              <a:t>www.cojeco.cz/attach/photos/3b7100ea04d21.jpg</a:t>
            </a:r>
          </a:p>
          <a:p>
            <a:pPr>
              <a:defRPr/>
            </a:pPr>
            <a:r>
              <a:rPr lang="cs-CZ" dirty="0"/>
              <a:t>http://4.bp.blogspot.com/_</a:t>
            </a:r>
            <a:r>
              <a:rPr lang="cs-CZ" dirty="0" smtClean="0"/>
              <a:t>MI0ehJg2tmg/SLqj2w9werI/AAAAAAAACNk/NSPe6eYhUmY/s1600-h/7.jan-palach</a:t>
            </a:r>
          </a:p>
          <a:p>
            <a:pPr>
              <a:defRPr/>
            </a:pPr>
            <a:r>
              <a:rPr lang="cs-CZ" dirty="0"/>
              <a:t>http://</a:t>
            </a:r>
            <a:r>
              <a:rPr lang="cs-CZ" dirty="0" smtClean="0"/>
              <a:t>img.aktualne.centrum.cz/12/4/120483m-pohreb-jana-palacha.jpg</a:t>
            </a:r>
          </a:p>
          <a:p>
            <a:pPr>
              <a:defRPr/>
            </a:pPr>
            <a:r>
              <a:rPr lang="cs-CZ" dirty="0"/>
              <a:t>http://</a:t>
            </a:r>
            <a:r>
              <a:rPr lang="cs-CZ" dirty="0" smtClean="0"/>
              <a:t>i.idnes.cz/09/012/gal/JW286bfe_palach01.JPG</a:t>
            </a:r>
          </a:p>
          <a:p>
            <a:pPr>
              <a:defRPr/>
            </a:pPr>
            <a:r>
              <a:rPr lang="cs-CZ" dirty="0"/>
              <a:t>http://</a:t>
            </a:r>
            <a:r>
              <a:rPr lang="cs-CZ" dirty="0" smtClean="0"/>
              <a:t>www.nezapomente.cz/images/cms/gallery/jan_palach_detstvi_2232.JPG</a:t>
            </a:r>
          </a:p>
          <a:p>
            <a:pPr>
              <a:defRPr/>
            </a:pPr>
            <a:r>
              <a:rPr lang="cs-CZ" dirty="0"/>
              <a:t>http://</a:t>
            </a:r>
            <a:r>
              <a:rPr lang="cs-CZ" dirty="0" smtClean="0"/>
              <a:t>www.topzine.cz/wp-content/uploads/2012/01/jan_palach.jpg</a:t>
            </a:r>
          </a:p>
          <a:p>
            <a:pPr>
              <a:defRPr/>
            </a:pPr>
            <a:r>
              <a:rPr lang="cs-CZ" dirty="0"/>
              <a:t>http://</a:t>
            </a:r>
            <a:r>
              <a:rPr lang="cs-CZ" dirty="0" smtClean="0"/>
              <a:t>www.cuni.cz/IFORUM-6506-version1-maturitni1.jpg</a:t>
            </a:r>
          </a:p>
          <a:p>
            <a:pPr>
              <a:defRPr/>
            </a:pPr>
            <a:r>
              <a:rPr lang="cs-CZ" dirty="0"/>
              <a:t>http://</a:t>
            </a:r>
            <a:r>
              <a:rPr lang="cs-CZ" dirty="0" smtClean="0"/>
              <a:t>vera-tydlitatova.eblog.cz/wp-content/uploads/eblog.cz/vera-tydlitatova/palach2.jpg</a:t>
            </a:r>
          </a:p>
          <a:p>
            <a:pPr>
              <a:defRPr/>
            </a:pPr>
            <a:r>
              <a:rPr lang="cs-CZ" dirty="0"/>
              <a:t>http://</a:t>
            </a:r>
            <a:r>
              <a:rPr lang="cs-CZ" dirty="0" smtClean="0"/>
              <a:t>jacktorrance-overlookhotel.blogspot.cz/2010/08/jan-palach-1948-1969.html</a:t>
            </a:r>
          </a:p>
          <a:p>
            <a:pPr>
              <a:defRPr/>
            </a:pPr>
            <a:r>
              <a:rPr lang="cs-CZ" dirty="0"/>
              <a:t>http://</a:t>
            </a:r>
            <a:r>
              <a:rPr lang="cs-CZ" dirty="0" smtClean="0"/>
              <a:t>infografika.idnes.cz/zpravy/domaci/normalizace/normalizace_2.jpg</a:t>
            </a:r>
          </a:p>
          <a:p>
            <a:pPr>
              <a:defRPr/>
            </a:pPr>
            <a:r>
              <a:rPr lang="cs-CZ" dirty="0"/>
              <a:t>http://</a:t>
            </a:r>
            <a:r>
              <a:rPr lang="cs-CZ" dirty="0" smtClean="0"/>
              <a:t>upload.wikimedia.org/wikipedia/commons/1/10/Placa_Jan_Palach.JPG</a:t>
            </a:r>
          </a:p>
          <a:p>
            <a:pPr>
              <a:defRPr/>
            </a:pPr>
            <a:r>
              <a:rPr lang="cs-CZ" dirty="0"/>
              <a:t>http://</a:t>
            </a:r>
            <a:r>
              <a:rPr lang="cs-CZ" dirty="0" smtClean="0"/>
              <a:t>www.prahanoviny.cz/wp-content/uploads/JanPalach.jpg</a:t>
            </a:r>
          </a:p>
          <a:p>
            <a:pPr>
              <a:defRPr/>
            </a:pPr>
            <a:r>
              <a:rPr lang="cs-CZ" dirty="0"/>
              <a:t>http://img.ihned.cz/attachment.php/330/29528330/aistv3BCDF7GKLMNjkl6Qefgrxyz0T2V/1043559511_Palach_2__Jovan_Dezort_329x433_.</a:t>
            </a:r>
            <a:r>
              <a:rPr lang="cs-CZ" dirty="0" smtClean="0"/>
              <a:t>jpg</a:t>
            </a:r>
          </a:p>
          <a:p>
            <a:pPr>
              <a:defRPr/>
            </a:pPr>
            <a:r>
              <a:rPr lang="cs-CZ" dirty="0"/>
              <a:t>http://i.idnes.cz/09/012/</a:t>
            </a:r>
            <a:r>
              <a:rPr lang="cs-CZ" dirty="0" err="1"/>
              <a:t>gal</a:t>
            </a:r>
            <a:r>
              <a:rPr lang="cs-CZ" dirty="0"/>
              <a:t>/BOS288db5_Hucek_Miroslav_I..</a:t>
            </a:r>
            <a:r>
              <a:rPr lang="cs-CZ" dirty="0" smtClean="0"/>
              <a:t>jpg</a:t>
            </a:r>
          </a:p>
          <a:p>
            <a:pPr>
              <a:defRPr/>
            </a:pPr>
            <a:r>
              <a:rPr lang="cs-CZ" dirty="0"/>
              <a:t>http://</a:t>
            </a:r>
            <a:r>
              <a:rPr lang="cs-CZ" dirty="0" smtClean="0"/>
              <a:t>svornost.com/wp-content/uploads/pohreb-jana-palacha.jpg</a:t>
            </a:r>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a:p>
            <a:pPr>
              <a:defRPr/>
            </a:pPr>
            <a:endParaRPr lang="cs-CZ" dirty="0" smtClean="0"/>
          </a:p>
        </p:txBody>
      </p:sp>
    </p:spTree>
  </p:cSld>
  <p:clrMapOvr>
    <a:masterClrMapping/>
  </p:clrMapOvr>
  <p:transition spd="slow">
    <p:wheel spokes="8"/>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919936"/>
          </a:xfrm>
        </p:spPr>
        <p:txBody>
          <a:bodyPr>
            <a:normAutofit fontScale="85000" lnSpcReduction="10000"/>
          </a:bodyPr>
          <a:lstStyle/>
          <a:p>
            <a:r>
              <a:rPr lang="cs-CZ" dirty="0"/>
              <a:t>http://</a:t>
            </a:r>
            <a:r>
              <a:rPr lang="cs-CZ" dirty="0" smtClean="0"/>
              <a:t>i.idnes.cz/09/012/gal/BOS287d12_Palach_Dezort_Trojan.jpg</a:t>
            </a:r>
          </a:p>
          <a:p>
            <a:r>
              <a:rPr lang="cs-CZ" dirty="0"/>
              <a:t>http://</a:t>
            </a:r>
            <a:r>
              <a:rPr lang="cs-CZ" dirty="0" smtClean="0"/>
              <a:t>img.ihned.cz/attachment.php/200/19095200/dnWASLsq3FEVNHReyMG8rU9Q7I41vcKa/090115_10ap.jpg</a:t>
            </a:r>
          </a:p>
          <a:p>
            <a:r>
              <a:rPr lang="cs-CZ" dirty="0"/>
              <a:t>http://</a:t>
            </a:r>
            <a:r>
              <a:rPr lang="cs-CZ" dirty="0" smtClean="0"/>
              <a:t>img.aktualne.centrum.cz/12/4/120491m-jan-palach-parte.jpg</a:t>
            </a:r>
          </a:p>
          <a:p>
            <a:r>
              <a:rPr lang="cs-CZ" dirty="0"/>
              <a:t>http://</a:t>
            </a:r>
            <a:r>
              <a:rPr lang="cs-CZ" dirty="0" smtClean="0"/>
              <a:t>img5.ct24.cz/cache/616x347/article/1/44/4339.jpg</a:t>
            </a:r>
          </a:p>
          <a:p>
            <a:r>
              <a:rPr lang="cs-CZ" dirty="0"/>
              <a:t>http://</a:t>
            </a:r>
            <a:r>
              <a:rPr lang="cs-CZ" dirty="0" smtClean="0"/>
              <a:t>nd03.jxs.cz/216/302/9c60ef0c25_56779393_o2.jpg</a:t>
            </a:r>
          </a:p>
          <a:p>
            <a:r>
              <a:rPr lang="cs-CZ" dirty="0"/>
              <a:t>http://</a:t>
            </a:r>
            <a:r>
              <a:rPr lang="cs-CZ" dirty="0" smtClean="0"/>
              <a:t>i.idnes.cz/09/023/gal/BOS2940fb_Janzaj.jpg</a:t>
            </a:r>
          </a:p>
          <a:p>
            <a:r>
              <a:rPr lang="cs-CZ" dirty="0"/>
              <a:t>http://</a:t>
            </a:r>
            <a:r>
              <a:rPr lang="cs-CZ" dirty="0" smtClean="0"/>
              <a:t>i.idnes.cz/09/021/gal/BOS28e840_Zajic_Jan_Dopis.jpg</a:t>
            </a:r>
          </a:p>
          <a:p>
            <a:r>
              <a:rPr lang="cs-CZ" dirty="0"/>
              <a:t>http://</a:t>
            </a:r>
            <a:r>
              <a:rPr lang="cs-CZ" dirty="0" smtClean="0"/>
              <a:t>www.tyden.cz/obrazek/zajic1-49a4eb45b3644_275x311.jpg</a:t>
            </a:r>
          </a:p>
          <a:p>
            <a:r>
              <a:rPr lang="cs-CZ" dirty="0"/>
              <a:t>http://</a:t>
            </a:r>
            <a:r>
              <a:rPr lang="cs-CZ" dirty="0" smtClean="0"/>
              <a:t>www.praha.eu/public/f1/28/47/125026_4_jan_zajic_2.jpg</a:t>
            </a:r>
          </a:p>
          <a:p>
            <a:r>
              <a:rPr lang="cs-CZ" dirty="0"/>
              <a:t>http://</a:t>
            </a:r>
            <a:r>
              <a:rPr lang="cs-CZ" dirty="0" smtClean="0"/>
              <a:t>upload.wikimedia.org/wikipedia/commons/thumb/5/51/EvzenPlocek.JPG/220px-EvzenPlocek.JPG</a:t>
            </a:r>
          </a:p>
          <a:p>
            <a:r>
              <a:rPr lang="cs-CZ" dirty="0"/>
              <a:t>http://</a:t>
            </a:r>
            <a:r>
              <a:rPr lang="cs-CZ" dirty="0" smtClean="0"/>
              <a:t>vlastenci.cz/obr/osobnosti/plocek.jpg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302147257"/>
      </p:ext>
    </p:extLst>
  </p:cSld>
  <p:clrMapOvr>
    <a:masterClrMapping/>
  </p:clrMapOvr>
  <p:transition spd="slow">
    <p:wheel spokes="8"/>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pPr eaLnBrk="1" hangingPunct="1">
              <a:defRPr/>
            </a:pPr>
            <a:r>
              <a:rPr lang="cs-CZ" b="1" u="sng" dirty="0" smtClean="0">
                <a:effectLst>
                  <a:outerShdw blurRad="38100" dist="38100" dir="2700000" algn="tl">
                    <a:srgbClr val="000000">
                      <a:alpha val="43137"/>
                    </a:srgbClr>
                  </a:outerShdw>
                </a:effectLst>
              </a:rPr>
              <a:t>Použité zdroje:</a:t>
            </a:r>
          </a:p>
        </p:txBody>
      </p:sp>
      <p:sp>
        <p:nvSpPr>
          <p:cNvPr id="10243" name="Zástupný symbol pro obsah 2"/>
          <p:cNvSpPr>
            <a:spLocks noGrp="1"/>
          </p:cNvSpPr>
          <p:nvPr>
            <p:ph idx="1"/>
          </p:nvPr>
        </p:nvSpPr>
        <p:spPr/>
        <p:txBody>
          <a:bodyPr>
            <a:normAutofit fontScale="92500" lnSpcReduction="10000"/>
          </a:bodyPr>
          <a:lstStyle/>
          <a:p>
            <a:pPr eaLnBrk="1" hangingPunct="1">
              <a:defRPr/>
            </a:pPr>
            <a:r>
              <a:rPr lang="cs-CZ" sz="2400" dirty="0" smtClean="0"/>
              <a:t>Obrázky jsou z </a:t>
            </a:r>
            <a:r>
              <a:rPr lang="cs-CZ" sz="2400" dirty="0" smtClean="0">
                <a:hlinkClick r:id="rId2"/>
              </a:rPr>
              <a:t>www.google.cz</a:t>
            </a:r>
            <a:r>
              <a:rPr lang="cs-CZ" sz="2400" dirty="0" smtClean="0"/>
              <a:t> a nepodléhají žádným autorským právům.</a:t>
            </a:r>
          </a:p>
          <a:p>
            <a:pPr eaLnBrk="1" hangingPunct="1">
              <a:defRPr/>
            </a:pPr>
            <a:r>
              <a:rPr lang="cs-CZ" sz="2400" dirty="0"/>
              <a:t>Není-li uvedeno jinak je materiál dílem autorky podle učebních osnov odpovídajících ŠVP vyučovaných podle učebnic</a:t>
            </a:r>
            <a:r>
              <a:rPr lang="cs-CZ" sz="2400" dirty="0" smtClean="0"/>
              <a:t>:</a:t>
            </a:r>
          </a:p>
          <a:p>
            <a:pPr marL="0" indent="0" eaLnBrk="1" hangingPunct="1">
              <a:buFont typeface="Wingdings" pitchFamily="2" charset="2"/>
              <a:buNone/>
              <a:defRPr/>
            </a:pPr>
            <a:r>
              <a:rPr lang="cs-CZ" sz="2400" b="1" dirty="0" smtClean="0"/>
              <a:t>CSC. ČAPKA, František doc. PhDr</a:t>
            </a:r>
            <a:r>
              <a:rPr lang="cs-CZ" sz="2400" dirty="0" smtClean="0"/>
              <a:t>. </a:t>
            </a:r>
            <a:r>
              <a:rPr lang="cs-CZ" sz="2400" b="1" i="1" dirty="0" smtClean="0"/>
              <a:t>Dějepis pro 9. ročník. Novověk, moderní dějiny</a:t>
            </a:r>
            <a:r>
              <a:rPr lang="cs-CZ" sz="2400" i="1" dirty="0" smtClean="0"/>
              <a:t>.</a:t>
            </a:r>
            <a:r>
              <a:rPr lang="cs-CZ" sz="2400" dirty="0" smtClean="0"/>
              <a:t> 1</a:t>
            </a:r>
            <a:r>
              <a:rPr lang="cs-CZ" sz="2400" dirty="0"/>
              <a:t>. vydání. </a:t>
            </a:r>
            <a:r>
              <a:rPr lang="cs-CZ" sz="2400" dirty="0" smtClean="0"/>
              <a:t>Nový Malín: Nová škola, s. </a:t>
            </a:r>
            <a:r>
              <a:rPr lang="cs-CZ" sz="2400" dirty="0"/>
              <a:t>r. o</a:t>
            </a:r>
            <a:r>
              <a:rPr lang="cs-CZ" sz="2400"/>
              <a:t>., </a:t>
            </a:r>
            <a:r>
              <a:rPr lang="cs-CZ" sz="2400" smtClean="0"/>
              <a:t>2010. </a:t>
            </a:r>
            <a:r>
              <a:rPr lang="cs-CZ" sz="2400" dirty="0"/>
              <a:t>učebnice </a:t>
            </a:r>
            <a:r>
              <a:rPr lang="cs-CZ" sz="2400" dirty="0" smtClean="0"/>
              <a:t>vytvořená v souladu s RVP ZV. </a:t>
            </a:r>
            <a:r>
              <a:rPr lang="cs-CZ" sz="2400" dirty="0"/>
              <a:t>ISBN </a:t>
            </a:r>
            <a:r>
              <a:rPr lang="cs-CZ" sz="2400" dirty="0" smtClean="0"/>
              <a:t>978-80-7289-185-6. </a:t>
            </a:r>
          </a:p>
          <a:p>
            <a:pPr marL="0" indent="0" eaLnBrk="1" hangingPunct="1">
              <a:buFont typeface="Wingdings" pitchFamily="2" charset="2"/>
              <a:buNone/>
              <a:defRPr/>
            </a:pPr>
            <a:r>
              <a:rPr lang="cs-CZ" sz="2400" dirty="0" smtClean="0"/>
              <a:t>Učebnice je vybavena doložkou: „Schválilo MŠMT čj. 11336/2010-22 dne 24. června 2010 k zařazení do seznamu učebnic pro základní školy jako součást ucelené řady učebnic pro vzdělávací obor Dějepis s dobou platnosti šest let.</a:t>
            </a:r>
            <a:endParaRPr lang="cs-CZ" sz="2400" dirty="0"/>
          </a:p>
          <a:p>
            <a:pPr marL="0" indent="0" eaLnBrk="1" hangingPunct="1">
              <a:buFont typeface="Wingdings" pitchFamily="2" charset="2"/>
              <a:buNone/>
              <a:defRPr/>
            </a:pPr>
            <a:endParaRPr lang="cs-CZ" sz="2400" dirty="0"/>
          </a:p>
        </p:txBody>
      </p:sp>
    </p:spTree>
    <p:extLst>
      <p:ext uri="{BB962C8B-B14F-4D97-AF65-F5344CB8AC3E}">
        <p14:creationId xmlns:p14="http://schemas.microsoft.com/office/powerpoint/2010/main" val="1810505624"/>
      </p:ext>
    </p:extLst>
  </p:cSld>
  <p:clrMapOvr>
    <a:masterClrMapping/>
  </p:clrMapOvr>
  <p:transition spd="slow"/>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433</TotalTime>
  <Words>1696</Words>
  <Application>Microsoft Office PowerPoint</Application>
  <PresentationFormat>Předvádění na obrazovce (4:3)</PresentationFormat>
  <Paragraphs>157</Paragraphs>
  <Slides>45</Slides>
  <Notes>1</Notes>
  <HiddenSlides>0</HiddenSlides>
  <MMClips>0</MMClips>
  <ScaleCrop>false</ScaleCrop>
  <HeadingPairs>
    <vt:vector size="4" baseType="variant">
      <vt:variant>
        <vt:lpstr>Motiv</vt:lpstr>
      </vt:variant>
      <vt:variant>
        <vt:i4>3</vt:i4>
      </vt:variant>
      <vt:variant>
        <vt:lpstr>Nadpisy snímků</vt:lpstr>
      </vt:variant>
      <vt:variant>
        <vt:i4>45</vt:i4>
      </vt:variant>
    </vt:vector>
  </HeadingPairs>
  <TitlesOfParts>
    <vt:vector size="48" baseType="lpstr">
      <vt:lpstr>Tok</vt:lpstr>
      <vt:lpstr>Motiv sady Office</vt:lpstr>
      <vt:lpstr>Výchozí návrh</vt:lpstr>
      <vt:lpstr>Název školy: ZŠ Klášterec nad Ohří, Krátká 676 Autor: Bc. Michael RADIMERSKÝ Název materiálu: VY_32_INOVACE_19_32_ JAN PALACH, JAN ZAJÍC, EVŽEN PLOCEK Číslo projektu: CZ.1.07/1.4.00/21.1115</vt:lpstr>
      <vt:lpstr>Jan Palach  Jan Zajíc Evžen Plocek</vt:lpstr>
      <vt:lpstr>Jan Palach</vt:lpstr>
      <vt:lpstr>Životopis Jana Palacha:</vt:lpstr>
      <vt:lpstr>Prezentace aplikace PowerPoint</vt:lpstr>
      <vt:lpstr>Dětství:</vt:lpstr>
      <vt:lpstr>Dům Jana Palacha ve Všetatech</vt:lpstr>
      <vt:lpstr>Prezentace aplikace PowerPoint</vt:lpstr>
      <vt:lpstr>Jan Palach v dětství</vt:lpstr>
      <vt:lpstr>Studium na Gymnázium</vt:lpstr>
      <vt:lpstr>Prezentace aplikace PowerPoint</vt:lpstr>
      <vt:lpstr>Osudný rok 1968</vt:lpstr>
      <vt:lpstr>Proč spáchal sebevraždu?</vt:lpstr>
      <vt:lpstr>Posmrtná maska</vt:lpstr>
      <vt:lpstr>Fotografie:</vt:lpstr>
      <vt:lpstr>Prezentace aplikace PowerPoint</vt:lpstr>
      <vt:lpstr>Prezentace aplikace PowerPoint</vt:lpstr>
      <vt:lpstr>Prezentace aplikace PowerPoint</vt:lpstr>
      <vt:lpstr>POHŘEB aneb československý národ na nohou.</vt:lpstr>
      <vt:lpstr>Prezentace aplikace PowerPoint</vt:lpstr>
      <vt:lpstr>Prezentace aplikace PowerPoint</vt:lpstr>
      <vt:lpstr>Prezentace aplikace PowerPoint</vt:lpstr>
      <vt:lpstr>Prezentace aplikace PowerPoint</vt:lpstr>
      <vt:lpstr>Jan Zajíc</vt:lpstr>
      <vt:lpstr>Prezentace aplikace PowerPoint</vt:lpstr>
      <vt:lpstr>OD 1965:</vt:lpstr>
      <vt:lpstr>1969:</vt:lpstr>
      <vt:lpstr>25.2.1969</vt:lpstr>
      <vt:lpstr>Dopis na rozloučenou pro rodinu:</vt:lpstr>
      <vt:lpstr>Dopis pro občany:</vt:lpstr>
      <vt:lpstr>Prezentace aplikace PowerPoint</vt:lpstr>
      <vt:lpstr>Prezentace aplikace PowerPoint</vt:lpstr>
      <vt:lpstr>Prezentace aplikace PowerPoint</vt:lpstr>
      <vt:lpstr>Prezentace aplikace PowerPoint</vt:lpstr>
      <vt:lpstr>Evžen Plocek</vt:lpstr>
      <vt:lpstr>Prezentace aplikace PowerPoint</vt:lpstr>
      <vt:lpstr>Prezentace aplikace PowerPoint</vt:lpstr>
      <vt:lpstr>Prezentace aplikace PowerPoint</vt:lpstr>
      <vt:lpstr>4.4.1969:</vt:lpstr>
      <vt:lpstr>Prezentace aplikace PowerPoint</vt:lpstr>
      <vt:lpstr>Prezentace aplikace PowerPoint</vt:lpstr>
      <vt:lpstr>Co měli tito 3 muži společného?</vt:lpstr>
      <vt:lpstr>Zdroje:</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Jan Palach, Jan Zajíc, Evžen Plocek</dc:title>
  <dc:creator>Bc. Michael Radimerský</dc:creator>
  <cp:lastModifiedBy>Bc. Michael RADIMERSKÝ</cp:lastModifiedBy>
  <cp:revision>51</cp:revision>
  <dcterms:created xsi:type="dcterms:W3CDTF">2009-03-04T12:39:26Z</dcterms:created>
  <dcterms:modified xsi:type="dcterms:W3CDTF">2012-06-15T04:43:34Z</dcterms:modified>
</cp:coreProperties>
</file>