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60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Výchozí oddíl" id="{3CB63B52-6AFC-4872-8F41-D9D2B5880E02}">
          <p14:sldIdLst>
            <p14:sldId id="262"/>
            <p14:sldId id="256"/>
            <p14:sldId id="257"/>
            <p14:sldId id="258"/>
            <p14:sldId id="260"/>
          </p14:sldIdLst>
        </p14:section>
        <p14:section name="Oddíl bez názvu" id="{BDFA2333-DB4A-48DF-B0A5-918D26AB24AE}">
          <p14:sldIdLst>
            <p14:sldId id="259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354" y="10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A4902A-8535-4B3D-B3C4-3A44F726C385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5B1BB-8102-40D8-B70A-EAB00E96D0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63543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5B1BB-8102-40D8-B70A-EAB00E96D00E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90065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78145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07663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20499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88661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09683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46187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30885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46337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91464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18368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9521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02A77-7197-4853-9B72-35D2D940905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8EC1C-FE10-4EC6-A76F-142795F812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34923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685800" y="476672"/>
            <a:ext cx="7772400" cy="22322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200" dirty="0" smtClean="0">
                <a:latin typeface="Arial" pitchFamily="34" charset="0"/>
                <a:cs typeface="Arial" pitchFamily="34" charset="0"/>
              </a:rPr>
              <a:t>Název školy: ZŠ Varnsdorf, Edisonova 2821, okres Děčín, příspěvková organizace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Matematika a její aplikace</a:t>
            </a:r>
            <a:r>
              <a:rPr lang="cs-CZ" sz="220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200" smtClean="0">
                <a:latin typeface="Arial" pitchFamily="34" charset="0"/>
                <a:cs typeface="Arial" pitchFamily="34" charset="0"/>
              </a:rPr>
              <a:t>Matematika, Čísla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a početní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operace</a:t>
            </a:r>
            <a:r>
              <a:rPr lang="cs-CZ" sz="2200">
                <a:latin typeface="Arial" pitchFamily="34" charset="0"/>
                <a:cs typeface="Arial" pitchFamily="34" charset="0"/>
              </a:rPr>
              <a:t>, </a:t>
            </a:r>
            <a:r>
              <a:rPr lang="cs-CZ" sz="2200" smtClean="0">
                <a:latin typeface="Arial" pitchFamily="34" charset="0"/>
                <a:cs typeface="Arial" pitchFamily="34" charset="0"/>
              </a:rPr>
              <a:t>Tvoř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otázky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Autor: Mgr. Marika Podroužková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VY_42_INOVACE_12/I.SADA</a:t>
            </a:r>
            <a:endParaRPr lang="cs-CZ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683568" y="3068960"/>
            <a:ext cx="7776864" cy="19190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b="1" dirty="0" smtClean="0">
                <a:latin typeface="Arial" pitchFamily="34" charset="0"/>
                <a:ea typeface="+mj-ea"/>
                <a:cs typeface="Arial" pitchFamily="34" charset="0"/>
              </a:rPr>
              <a:t>Anotace</a:t>
            </a:r>
            <a:r>
              <a:rPr lang="cs-CZ" sz="2200" dirty="0" smtClean="0">
                <a:latin typeface="Arial" pitchFamily="34" charset="0"/>
                <a:ea typeface="+mj-ea"/>
                <a:cs typeface="Arial" pitchFamily="34" charset="0"/>
              </a:rPr>
              <a:t>: Prezentace je určena pro žáky 3. ročníku.</a:t>
            </a:r>
            <a:r>
              <a:rPr lang="cs-CZ" sz="2200" dirty="0"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cs-CZ" sz="2200" dirty="0" smtClean="0">
                <a:latin typeface="Arial" pitchFamily="34" charset="0"/>
                <a:ea typeface="+mj-ea"/>
                <a:cs typeface="Arial" pitchFamily="34" charset="0"/>
              </a:rPr>
              <a:t>Žáci se naučí tvořit otázky pro získání důležitých informací ze slovních úloh.</a:t>
            </a:r>
          </a:p>
          <a:p>
            <a:pPr marL="0" indent="0">
              <a:buNone/>
            </a:pPr>
            <a:r>
              <a:rPr lang="cs-CZ" sz="2200" dirty="0" smtClean="0">
                <a:latin typeface="Arial" pitchFamily="34" charset="0"/>
                <a:ea typeface="+mj-ea"/>
                <a:cs typeface="Arial" pitchFamily="34" charset="0"/>
              </a:rPr>
              <a:t>Období: </a:t>
            </a:r>
            <a:r>
              <a:rPr lang="cs-CZ" sz="2400" dirty="0"/>
              <a:t>září – prosinec 2011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95554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Tvoř otázky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61455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_temp\Dočasné soubory Internetu\Content.IE5\2JWJC40Y\MC9003355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1811426" cy="15343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19327" y="864993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Teta Zdena si objednala zájezd na 2 týdny. Jela se svým mužem.</a:t>
            </a:r>
          </a:p>
        </p:txBody>
      </p:sp>
      <p:pic>
        <p:nvPicPr>
          <p:cNvPr id="2051" name="Picture 3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70498"/>
            <a:ext cx="1051276" cy="11063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124445" y="2172080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Na dovolené se zkazilo počasí, a tak se vrátili o 2 dny dříve.</a:t>
            </a:r>
          </a:p>
        </p:txBody>
      </p:sp>
      <p:pic>
        <p:nvPicPr>
          <p:cNvPr id="2052" name="Picture 4" descr="D:\_temp\Dočasné soubory Internetu\Content.IE5\ITT1KBRX\MC900347463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738" y="2719740"/>
            <a:ext cx="1210037" cy="11795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_temp\Dočasné soubory Internetu\Content.IE5\8JWFH3HC\MC900300113[2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25" y="2672237"/>
            <a:ext cx="1266149" cy="12745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56606" y="3055338"/>
            <a:ext cx="39314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Čtyřikrát byli společně na masáži. </a:t>
            </a:r>
            <a:endParaRPr lang="cs-CZ" sz="2000" dirty="0" smtClean="0"/>
          </a:p>
          <a:p>
            <a:r>
              <a:rPr lang="cs-CZ" sz="2000" dirty="0" smtClean="0"/>
              <a:t>Jedna </a:t>
            </a:r>
            <a:r>
              <a:rPr lang="cs-CZ" sz="2000" dirty="0"/>
              <a:t>masáž trvala 2 hodiny</a:t>
            </a:r>
            <a:r>
              <a:rPr lang="cs-CZ" dirty="0"/>
              <a:t>.</a:t>
            </a:r>
          </a:p>
        </p:txBody>
      </p:sp>
      <p:pic>
        <p:nvPicPr>
          <p:cNvPr id="2054" name="Picture 6" descr="D:\_temp\Dočasné soubory Internetu\Content.IE5\2AH57O8N\MC90023768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675" y="4150750"/>
            <a:ext cx="944079" cy="10564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_temp\Dočasné soubory Internetu\Content.IE5\2JWJC40Y\MP9004491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042" y="4247793"/>
            <a:ext cx="843172" cy="9593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062946" y="4499268"/>
            <a:ext cx="47172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Dvakrát navštívili cukrárnu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Oba  </a:t>
            </a:r>
            <a:r>
              <a:rPr lang="cs-CZ" sz="2000" dirty="0"/>
              <a:t>si dali kávu za 18 Kč a zákusek za 8 Kč.</a:t>
            </a:r>
          </a:p>
        </p:txBody>
      </p:sp>
      <p:pic>
        <p:nvPicPr>
          <p:cNvPr id="2056" name="Picture 8" descr="D:\_temp\Dočasné soubory Internetu\Content.IE5\2JWJC40Y\MC90041573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83" y="5255676"/>
            <a:ext cx="982418" cy="15787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062946" y="5949280"/>
            <a:ext cx="631268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Navštívili </a:t>
            </a:r>
            <a:r>
              <a:rPr lang="cs-CZ" sz="2000" dirty="0"/>
              <a:t>blízký hrad. Vstupné za 1 osobu bylo 26 Kč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641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382330"/>
            <a:ext cx="410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Kolik dní strávili na dovolené?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735446"/>
            <a:ext cx="8424936" cy="13234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/>
              <a:t>Teta Zdena si objednala zájezd na 2 týdny. Jela se svým mužem. Na dovolené se zkazilo počasí, a tak se vrátili o 2 dny dříve. Čtyřikrát byli společně na masáži. Jedna masáž trvala 2 hodiny. Dvakrát navštívili cukrárnu. Oba  si dali kávu za 18 Kč a zákusek za 8 Kč. Navštívili blízký hrad. Vstupné za 1 osobu bylo 26 Kč.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540552" y="2366662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( 2 × 7) – 2 = </a:t>
            </a:r>
            <a:r>
              <a:rPr lang="cs-CZ" sz="2000" b="1" dirty="0">
                <a:solidFill>
                  <a:srgbClr val="FFC000"/>
                </a:solidFill>
              </a:rPr>
              <a:t>12</a:t>
            </a:r>
            <a:endParaRPr lang="cs-CZ" sz="2000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0873" y="3065061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Kolik hodin strávili na masáži?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612560" y="3088213"/>
            <a:ext cx="2587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4 × 2 = </a:t>
            </a:r>
            <a:r>
              <a:rPr lang="cs-CZ" sz="2000" b="1" dirty="0">
                <a:solidFill>
                  <a:srgbClr val="FFC000"/>
                </a:solidFill>
              </a:rPr>
              <a:t>8</a:t>
            </a:r>
            <a:endParaRPr lang="cs-CZ" sz="2000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0873" y="3759075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Kolik utratili v cukrárně?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612560" y="3769660"/>
            <a:ext cx="3577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(18+ 18 ) + ( 2 × 8 )= </a:t>
            </a:r>
            <a:r>
              <a:rPr lang="cs-CZ" sz="2000" b="1" dirty="0">
                <a:solidFill>
                  <a:srgbClr val="FFC000"/>
                </a:solidFill>
              </a:rPr>
              <a:t>52</a:t>
            </a:r>
            <a:endParaRPr lang="cs-CZ" sz="2000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0872" y="4452917"/>
            <a:ext cx="40981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Kolik zaplatili za prohlídku hradu?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612560" y="4452917"/>
            <a:ext cx="3145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26 + 26 = </a:t>
            </a:r>
            <a:r>
              <a:rPr lang="cs-CZ" sz="2000" b="1" dirty="0">
                <a:solidFill>
                  <a:srgbClr val="FFC000"/>
                </a:solidFill>
              </a:rPr>
              <a:t>52</a:t>
            </a:r>
            <a:endParaRPr lang="cs-CZ" sz="2000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2273" y="5183683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Tetě vrátili na stokorunu 45 Kč. </a:t>
            </a:r>
            <a:endParaRPr lang="cs-CZ" sz="2000" b="1" dirty="0" smtClean="0"/>
          </a:p>
          <a:p>
            <a:r>
              <a:rPr lang="cs-CZ" sz="2000" b="1" dirty="0" smtClean="0"/>
              <a:t>Je </a:t>
            </a:r>
            <a:r>
              <a:rPr lang="cs-CZ" sz="2000" b="1" dirty="0"/>
              <a:t>to </a:t>
            </a:r>
            <a:r>
              <a:rPr lang="cs-CZ" sz="2000" b="1" dirty="0" smtClean="0"/>
              <a:t>dobře?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612560" y="5179984"/>
            <a:ext cx="20652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FFC000"/>
                </a:solidFill>
              </a:rPr>
              <a:t>ne</a:t>
            </a:r>
            <a:endParaRPr lang="cs-CZ" sz="2000" dirty="0">
              <a:solidFill>
                <a:srgbClr val="FFC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40873" y="5994568"/>
            <a:ext cx="486723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Vstupné platila teta stokorunou. Kolik jí vrátili? </a:t>
            </a:r>
            <a:endParaRPr lang="cs-CZ" sz="2000" dirty="0"/>
          </a:p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04789" y="6023621"/>
            <a:ext cx="2519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100 – 52 = </a:t>
            </a:r>
            <a:r>
              <a:rPr lang="cs-CZ" b="1" dirty="0">
                <a:solidFill>
                  <a:srgbClr val="FFC000"/>
                </a:solidFill>
              </a:rPr>
              <a:t>48</a:t>
            </a:r>
            <a:endParaRPr lang="cs-CZ" dirty="0">
              <a:solidFill>
                <a:srgbClr val="FFC000"/>
              </a:solidFill>
            </a:endParaRPr>
          </a:p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29632" y="150671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</a:rPr>
              <a:t>Tvoř otázky</a:t>
            </a:r>
            <a:endParaRPr lang="cs-CZ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408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-0.48819 -0.00024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10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-0.48802 -0.0004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10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381 0.00508 L -0.54219 0.0050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2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22 2.13873E-6 L -0.5184 0.0060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62 -0.00092 L -0.45139 -0.00092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-0.47847 -0.0037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24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48100" y="426651"/>
            <a:ext cx="3460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Petr, Honza a Martin jsou bratři.</a:t>
            </a:r>
          </a:p>
        </p:txBody>
      </p:sp>
      <p:pic>
        <p:nvPicPr>
          <p:cNvPr id="1026" name="Picture 2" descr="D:\_temp\Dočasné soubory Internetu\Content.IE5\2JWJC40Y\MC9004405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679" y="107264"/>
            <a:ext cx="723900" cy="914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_temp\Dočasné soubory Internetu\Content.IE5\ITT1KBRX\MC9004406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85403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_temp\Dočasné soubory Internetu\Content.IE5\8JWFH3HC\MC90044065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2"/>
            <a:ext cx="936104" cy="9426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070498" y="1699044"/>
            <a:ext cx="5015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Petr má 20 Kč. Honza má  dvakrát méně Kč než Petr. Martin má čtyřikrát více Kč než Honza.</a:t>
            </a:r>
          </a:p>
        </p:txBody>
      </p:sp>
      <p:pic>
        <p:nvPicPr>
          <p:cNvPr id="1031" name="Picture 7" descr="D:\_temp\Dočasné soubory Internetu\Content.IE5\2AH57O8N\MP900341994[2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31" y="1409005"/>
            <a:ext cx="1764195" cy="12584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58530" y="3832667"/>
            <a:ext cx="5422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Kluci se složili a koupili mamince bonboniéru za 25 Kč.</a:t>
            </a:r>
          </a:p>
        </p:txBody>
      </p:sp>
      <p:pic>
        <p:nvPicPr>
          <p:cNvPr id="1032" name="Picture 8" descr="D:\_temp\Dočasné soubory Internetu\Content.IE5\8JWFH3HC\MC9002159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64" y="3159517"/>
            <a:ext cx="2691996" cy="15656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054747" y="5517232"/>
            <a:ext cx="58377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Zbytek korun sesypali a šli spolu na zmrzlinu. </a:t>
            </a:r>
            <a:endParaRPr lang="cs-CZ" dirty="0" smtClean="0"/>
          </a:p>
          <a:p>
            <a:r>
              <a:rPr lang="cs-CZ" dirty="0" smtClean="0"/>
              <a:t>1 </a:t>
            </a:r>
            <a:r>
              <a:rPr lang="cs-CZ" dirty="0"/>
              <a:t>kopeček stál 5 Kč. Každý si koupil </a:t>
            </a:r>
            <a:r>
              <a:rPr lang="cs-CZ" dirty="0" smtClean="0"/>
              <a:t>tři. </a:t>
            </a:r>
            <a:endParaRPr lang="cs-CZ" dirty="0"/>
          </a:p>
          <a:p>
            <a:endParaRPr lang="cs-CZ" dirty="0"/>
          </a:p>
        </p:txBody>
      </p:sp>
      <p:pic>
        <p:nvPicPr>
          <p:cNvPr id="1033" name="Picture 9" descr="D:\_temp\Dočasné soubory Internetu\Content.IE5\ITT1KBRX\MC90035206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82" y="4767581"/>
            <a:ext cx="1010970" cy="17956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3051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253" y="593393"/>
            <a:ext cx="7848872" cy="13234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Petr, Honza a Martin jsou bratři. Petr má 20 Kč. Honza má  dvakrát méně Kč než Petr. Martin má čtyřikrát více Kč než Honza. Kluci se složili a koupili mamince bonboniéru za 25 Kč. Zbytek korun sesypali a šli spolu na zmrzlinu. 1 kopeček stál 5 Kč. Každý si koupil tři. 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2116887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Kolik Kč má Honza?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468544" y="2116887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20 : 2 = 10 Kč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4513" y="2785935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Kolik Kč má Martin?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468544" y="273386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4 </a:t>
            </a:r>
            <a:r>
              <a:rPr lang="cs-CZ" sz="2400" dirty="0" smtClean="0"/>
              <a:t> × </a:t>
            </a:r>
            <a:r>
              <a:rPr lang="cs-CZ" sz="2000" dirty="0" smtClean="0"/>
              <a:t>10 = 40 Kč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3635974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K</a:t>
            </a:r>
            <a:r>
              <a:rPr lang="cs-CZ" sz="2000" b="1" dirty="0" smtClean="0"/>
              <a:t>olik Kč mají dohromady?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342803" y="3635974"/>
            <a:ext cx="2280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20 + 10 + 40 = 70 Kč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2865" y="4519281"/>
            <a:ext cx="3420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Kolik Kč jim zbylo?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324528" y="4577109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70 – 25 = 45 Kč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75025" y="5342496"/>
            <a:ext cx="41718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Kolik Kč stála jedna porce zmrzliny?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413078" y="5355497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3</a:t>
            </a:r>
            <a:r>
              <a:rPr lang="cs-CZ" sz="2000" dirty="0" smtClean="0"/>
              <a:t>  × 5 = 15 Kč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6157136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Kolik Kč jim zbylo? 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382782" y="6253281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0 Kč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960082" y="107583"/>
            <a:ext cx="3295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Tvoř otázky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231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92 0.00509 L -0.39444 0.0050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42 0.00485 L -0.4448 0.0048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71676E-6 L -0.38645 0.003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23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4335E-6 L -0.43299 0.0030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4509E-6 L -0.39149 0.0048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83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39306E-6 L -0.43143 -0.0104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80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2367136"/>
          </a:xfrm>
        </p:spPr>
        <p:txBody>
          <a:bodyPr>
            <a:normAutofit fontScale="90000"/>
          </a:bodyPr>
          <a:lstStyle/>
          <a:p>
            <a:pPr algn="l"/>
            <a:r>
              <a:rPr lang="cs-CZ" sz="2200" dirty="0" smtClean="0">
                <a:latin typeface="Arial" pitchFamily="34" charset="0"/>
                <a:cs typeface="Arial" pitchFamily="34" charset="0"/>
              </a:rPr>
              <a:t>Použité zdroje: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Obrázky muže a ženy, mraku, masáží, zákusku, kávy, hradu, chlapců, mincí, bonboniéry a zmrzliny použity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z office.microsoft.com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Citace 27. 9. 2011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7702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460</Words>
  <Application>Microsoft Office PowerPoint</Application>
  <PresentationFormat>Předvádění na obrazovce (4:3)</PresentationFormat>
  <Paragraphs>47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Tvoř otázky</vt:lpstr>
      <vt:lpstr>Snímek 3</vt:lpstr>
      <vt:lpstr>Snímek 4</vt:lpstr>
      <vt:lpstr>Snímek 5</vt:lpstr>
      <vt:lpstr>Snímek 6</vt:lpstr>
      <vt:lpstr>Použité zdroje: Obrázky muže a ženy, mraku, masáží, zákusku, kávy, hradu, chlapců, mincí, bonboniéry a zmrzliny použity z office.microsoft.com. Citace 27. 9. 2011    </vt:lpstr>
    </vt:vector>
  </TitlesOfParts>
  <Company>WebActive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Tvoř otázky</dc:title>
  <dc:creator>marika</dc:creator>
  <cp:lastModifiedBy>Rumcajs</cp:lastModifiedBy>
  <cp:revision>22</cp:revision>
  <dcterms:created xsi:type="dcterms:W3CDTF">2011-12-02T23:21:03Z</dcterms:created>
  <dcterms:modified xsi:type="dcterms:W3CDTF">2012-01-04T19:33:19Z</dcterms:modified>
</cp:coreProperties>
</file>