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1" r:id="rId2"/>
    <p:sldId id="256" r:id="rId3"/>
    <p:sldId id="273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61" r:id="rId17"/>
    <p:sldId id="276" r:id="rId18"/>
    <p:sldId id="272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F23689-C181-42D0-AB39-8FDDB2C0CAC1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5458C6-F460-4412-9B95-64BFDB2BF35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6726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D9F32-75C3-4711-BBA5-B4C9CE66303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67410-AA46-4E4E-BD65-31A07EF97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D9F32-75C3-4711-BBA5-B4C9CE66303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67410-AA46-4E4E-BD65-31A07EF97B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D9F32-75C3-4711-BBA5-B4C9CE66303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67410-AA46-4E4E-BD65-31A07EF97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D9F32-75C3-4711-BBA5-B4C9CE66303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67410-AA46-4E4E-BD65-31A07EF97B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D9F32-75C3-4711-BBA5-B4C9CE66303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67410-AA46-4E4E-BD65-31A07EF97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D9F32-75C3-4711-BBA5-B4C9CE66303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67410-AA46-4E4E-BD65-31A07EF97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D9F32-75C3-4711-BBA5-B4C9CE66303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67410-AA46-4E4E-BD65-31A07EF97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D9F32-75C3-4711-BBA5-B4C9CE66303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67410-AA46-4E4E-BD65-31A07EF97B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D9F32-75C3-4711-BBA5-B4C9CE66303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67410-AA46-4E4E-BD65-31A07EF97B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D9F32-75C3-4711-BBA5-B4C9CE66303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67410-AA46-4E4E-BD65-31A07EF97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D9F32-75C3-4711-BBA5-B4C9CE66303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67410-AA46-4E4E-BD65-31A07EF97B3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A6D9F32-75C3-4711-BBA5-B4C9CE66303E}" type="datetimeFigureOut">
              <a:rPr lang="cs-CZ" smtClean="0"/>
              <a:pPr/>
              <a:t>16.10.2012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19467410-AA46-4E4E-BD65-31A07EF97B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VY_32_INOVACE_11_8_ DRUHÁ SVĚTOVÁ VÁLKA - ÚVOD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2334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900" y="-32311"/>
            <a:ext cx="7289404" cy="6867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7254" y="0"/>
            <a:ext cx="4996708" cy="6828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634309"/>
            <a:ext cx="7772400" cy="1780108"/>
          </a:xfrm>
        </p:spPr>
        <p:txBody>
          <a:bodyPr>
            <a:normAutofit fontScale="90000"/>
          </a:bodyPr>
          <a:lstStyle/>
          <a:p>
            <a:r>
              <a:rPr lang="cs-CZ" sz="60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SVĚTOVÁ VÁLKA</a:t>
            </a:r>
            <a:endParaRPr lang="cs-CZ" sz="6000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581128"/>
            <a:ext cx="6400800" cy="1473200"/>
          </a:xfrm>
        </p:spPr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 - FAKTOGRAFICKÉ SHRNUTÍ</a:t>
            </a:r>
            <a:endParaRPr lang="cs-CZ" sz="3200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042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3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Jedná se o doplňující výukový materiál.</a:t>
            </a:r>
          </a:p>
          <a:p>
            <a:r>
              <a:rPr lang="cs-CZ" sz="2800" b="1" dirty="0" smtClean="0"/>
              <a:t>Prezentace podává základní faktografické informace o největším válečném konfliktu v dějinách lidstva – o druhé světové válce.</a:t>
            </a:r>
          </a:p>
          <a:p>
            <a:r>
              <a:rPr lang="cs-CZ" sz="2800" b="1" dirty="0" smtClean="0"/>
              <a:t>Systematizuje hlavní válečné strany a jejich velitele.</a:t>
            </a:r>
            <a:endParaRPr lang="cs-CZ" sz="2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890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Trvání:</a:t>
            </a:r>
            <a:r>
              <a:rPr lang="cs-CZ" sz="2800" dirty="0" smtClean="0"/>
              <a:t>	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září 1939 – 2. září 1945</a:t>
            </a:r>
          </a:p>
          <a:p>
            <a:r>
              <a:rPr lang="cs-CZ" sz="2800" b="1" u="sng" dirty="0" smtClean="0"/>
              <a:t>Místo:</a:t>
            </a:r>
            <a:r>
              <a:rPr lang="cs-CZ" sz="2800" dirty="0" smtClean="0"/>
              <a:t>	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Evropa, Středomoří, Afrika, Tichomoří, Jihovýchodní Asie, Čína, Střední východ</a:t>
            </a:r>
          </a:p>
          <a:p>
            <a:pPr marL="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u="sng" dirty="0" smtClean="0"/>
              <a:t>Výsledek:</a:t>
            </a:r>
            <a:r>
              <a:rPr lang="cs-CZ" sz="2800" dirty="0" smtClean="0"/>
              <a:t>	</a:t>
            </a:r>
          </a:p>
          <a:p>
            <a:pPr marL="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Vítězství Spojenců:</a:t>
            </a:r>
          </a:p>
          <a:p>
            <a:pPr marL="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Rozdělení Třetí říše</a:t>
            </a:r>
          </a:p>
          <a:p>
            <a:pPr marL="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Vytvoření Organizace spojených národů</a:t>
            </a:r>
          </a:p>
          <a:p>
            <a:pPr marL="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Ustanovení Spojených států a Sovětského  </a:t>
            </a:r>
          </a:p>
          <a:p>
            <a:pPr marL="0" indent="0"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svazu jako supervelmocí</a:t>
            </a:r>
          </a:p>
          <a:p>
            <a:pPr marL="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Počátek Studené války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64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1"/>
            <a:ext cx="64087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4016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STRANY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SPOJENCI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Britské impérium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SSSR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USA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Francie (do 1940)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FFL – Svobodní Francouzi (od 1940)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Čína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Kanada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Austrálie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Polsko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Jugoslávie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Československo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Jižní Afrika a další státy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 a jejich spojenci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Velkoněmecká říše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Italské království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Japonské císařství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Francie (od 1940)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Maďarsko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Bulharsko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Finsko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Rumunsko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Slovenský stát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Chorvatsko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Mandžukuo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další státy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4313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VELITELÉ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SPOJENCI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Winston Churchill  (VB)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Josif Stalin (SSSR)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Franklin Roosevelt (USA)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Charles de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Gaulle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(FFL)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Čankajšek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(Čína)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Georgij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Žukov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(SSSR)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Bernard Montgomery (VB)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Dwight Eisenhower (USA)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Douglas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MacArthur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(USA)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 a jejich spojenci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Adolf Hitler † (N)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Benito Mussolini † (IT)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Hirohito (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Jap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Philippe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Pétain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(Fr)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Pchu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 (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Mandžukuo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Erwin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Rommel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† (N)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Friedrich von Paulus (N)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Isoroku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Jamamoto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† (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Jap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5129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SPOJENCI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Winston Churchill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" name="Zástupný symbol pro obsah 1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33080" y="3972490"/>
            <a:ext cx="1309091" cy="1610182"/>
          </a:xfrm>
        </p:spPr>
      </p:pic>
      <p:sp>
        <p:nvSpPr>
          <p:cNvPr id="13" name="Zástupný symbol pro text 1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Josif Vissarionovič Stalin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Zástupný symbol pro obsah 15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2851" y="3639153"/>
            <a:ext cx="1527048" cy="2276856"/>
          </a:xfrm>
        </p:spPr>
      </p:pic>
    </p:spTree>
    <p:extLst>
      <p:ext uri="{BB962C8B-B14F-4D97-AF65-F5344CB8AC3E}">
        <p14:creationId xmlns:p14="http://schemas.microsoft.com/office/powerpoint/2010/main" xmlns="" val="2146205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SPOJENCI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Franklin </a:t>
            </a:r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Delano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Roosevelt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7" y="3501298"/>
            <a:ext cx="2448272" cy="2875565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Charles de </a:t>
            </a:r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Gaulle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7422" y="3639152"/>
            <a:ext cx="1828117" cy="2742175"/>
          </a:xfrm>
        </p:spPr>
      </p:pic>
    </p:spTree>
    <p:extLst>
      <p:ext uri="{BB962C8B-B14F-4D97-AF65-F5344CB8AC3E}">
        <p14:creationId xmlns:p14="http://schemas.microsoft.com/office/powerpoint/2010/main" xmlns="" val="227268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SPOJENCI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Čankajšek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3356992"/>
            <a:ext cx="2304256" cy="306823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Georgij </a:t>
            </a:r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Konstantinovič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Žukov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2080" y="3356992"/>
            <a:ext cx="2448272" cy="3067269"/>
          </a:xfrm>
        </p:spPr>
      </p:pic>
    </p:spTree>
    <p:extLst>
      <p:ext uri="{BB962C8B-B14F-4D97-AF65-F5344CB8AC3E}">
        <p14:creationId xmlns:p14="http://schemas.microsoft.com/office/powerpoint/2010/main" xmlns="" val="160489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SPOJENCI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Bernard </a:t>
            </a:r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Law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Montgomery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0306" y="3429000"/>
            <a:ext cx="2321614" cy="296115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Dwight David Eisenhower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3501008"/>
            <a:ext cx="2328214" cy="2898393"/>
          </a:xfrm>
        </p:spPr>
      </p:pic>
    </p:spTree>
    <p:extLst>
      <p:ext uri="{BB962C8B-B14F-4D97-AF65-F5344CB8AC3E}">
        <p14:creationId xmlns:p14="http://schemas.microsoft.com/office/powerpoint/2010/main" xmlns="" val="228539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SPOJENCI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Douglas </a:t>
            </a:r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MacArthur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3429000"/>
            <a:ext cx="1841820" cy="309760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0277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 a jejich spojenci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Adolf Hitler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3429000"/>
            <a:ext cx="2045187" cy="295547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Benito </a:t>
            </a:r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Amilcare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Andrea Mussolini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3429000"/>
            <a:ext cx="2160240" cy="2976331"/>
          </a:xfrm>
        </p:spPr>
      </p:pic>
    </p:spTree>
    <p:extLst>
      <p:ext uri="{BB962C8B-B14F-4D97-AF65-F5344CB8AC3E}">
        <p14:creationId xmlns:p14="http://schemas.microsoft.com/office/powerpoint/2010/main" xmlns="" val="228438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OSA a jejich spojenci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Hirohito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3501008"/>
            <a:ext cx="2232247" cy="311398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Philippe </a:t>
            </a:r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Benoni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Omer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Joseph </a:t>
            </a:r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Pétain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2080" y="3429000"/>
            <a:ext cx="2304256" cy="3154270"/>
          </a:xfrm>
        </p:spPr>
      </p:pic>
    </p:spTree>
    <p:extLst>
      <p:ext uri="{BB962C8B-B14F-4D97-AF65-F5344CB8AC3E}">
        <p14:creationId xmlns:p14="http://schemas.microsoft.com/office/powerpoint/2010/main" xmlns="" val="72363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 a jejich spojenci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Pchu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55000" lnSpcReduction="20000"/>
          </a:bodyPr>
          <a:lstStyle/>
          <a:p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Isoroku</a:t>
            </a: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Jamamoto</a:t>
            </a:r>
            <a:endParaRPr lang="cs-CZ" sz="4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8838" y="3429000"/>
            <a:ext cx="2328739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441041"/>
            <a:ext cx="2019390" cy="3020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8065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ZTRÁTY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SPOJENCI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b="1" u="sng" dirty="0"/>
              <a:t>Padlí vojáci:</a:t>
            </a:r>
            <a:r>
              <a:rPr lang="cs-CZ" sz="2400" u="sng" dirty="0" smtClean="0"/>
              <a:t/>
            </a:r>
            <a:br>
              <a:rPr lang="cs-CZ" sz="2400" u="sng" dirty="0" smtClean="0"/>
            </a:b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14 milionů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u="sng" dirty="0"/>
              <a:t>Civilní oběti:</a:t>
            </a:r>
            <a:r>
              <a:rPr lang="cs-CZ" sz="2400" u="sng" dirty="0" smtClean="0"/>
              <a:t/>
            </a:r>
            <a:br>
              <a:rPr lang="cs-CZ" sz="2400" u="sng" dirty="0" smtClean="0"/>
            </a:b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36 milionů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u="sng" dirty="0"/>
              <a:t>Celkové ztráty: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 milionů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  a jejich spojenci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400" b="1" u="sng" dirty="0"/>
              <a:t>Padlí vojáci: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8 milionů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u="sng" dirty="0"/>
              <a:t>Civilní oběti: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4 miliony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u="sng" dirty="0"/>
              <a:t>Celkové ztráty: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milionů</a:t>
            </a:r>
          </a:p>
        </p:txBody>
      </p:sp>
    </p:spTree>
    <p:extLst>
      <p:ext uri="{BB962C8B-B14F-4D97-AF65-F5344CB8AC3E}">
        <p14:creationId xmlns:p14="http://schemas.microsoft.com/office/powerpoint/2010/main" xmlns="" val="258812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824536"/>
          </a:xfrm>
        </p:spPr>
        <p:txBody>
          <a:bodyPr>
            <a:noAutofit/>
          </a:bodyPr>
          <a:lstStyle/>
          <a:p>
            <a:r>
              <a:rPr lang="cs-CZ" sz="2000" b="1" dirty="0" smtClean="0"/>
              <a:t>Odehrávala </a:t>
            </a:r>
            <a:r>
              <a:rPr lang="cs-CZ" sz="2000" b="1" dirty="0"/>
              <a:t>se ve sféře 2. průmyslové revoluce. Důležitou roli hrála státem řízená ekonomika a nejmodernější vojenská </a:t>
            </a:r>
            <a:r>
              <a:rPr lang="cs-CZ" sz="2000" b="1" dirty="0" smtClean="0"/>
              <a:t>technika. Výroba byla podřízena </a:t>
            </a:r>
            <a:r>
              <a:rPr lang="cs-CZ" sz="2000" b="1" dirty="0"/>
              <a:t>válečným účelům.</a:t>
            </a:r>
          </a:p>
          <a:p>
            <a:r>
              <a:rPr lang="cs-CZ" sz="2000" b="1" dirty="0"/>
              <a:t>Umožnila urychlenější vědecký výzkum a nejnovější vědecké a technické objevy se uplatňovaly při výzbroji armád (radarový systém, raketová technika, atomové </a:t>
            </a:r>
            <a:r>
              <a:rPr lang="cs-CZ" sz="2000" b="1" dirty="0" smtClean="0"/>
              <a:t>pumy). </a:t>
            </a:r>
            <a:r>
              <a:rPr lang="cs-CZ" sz="2000" b="1" dirty="0"/>
              <a:t>Naproti tomu kupředu postoupili i vědecké objevy – v </a:t>
            </a:r>
            <a:r>
              <a:rPr lang="cs-CZ" sz="2000" b="1" dirty="0" smtClean="0"/>
              <a:t>USA </a:t>
            </a:r>
            <a:r>
              <a:rPr lang="cs-CZ" sz="2000" b="1" dirty="0"/>
              <a:t>byla zahájena výroba Penicilinu.</a:t>
            </a:r>
          </a:p>
          <a:p>
            <a:r>
              <a:rPr lang="cs-CZ" sz="2000" b="1" dirty="0"/>
              <a:t>Byla to válka, která přivedla lidstvo na samý pokraj celosvětové </a:t>
            </a:r>
            <a:r>
              <a:rPr lang="cs-CZ" sz="2000" b="1" dirty="0" smtClean="0"/>
              <a:t>katastrofy. Fašistické a nacistické režimy </a:t>
            </a:r>
            <a:r>
              <a:rPr lang="cs-CZ" sz="2000" b="1" dirty="0"/>
              <a:t>zaváděli rasistickou a </a:t>
            </a:r>
            <a:r>
              <a:rPr lang="cs-CZ" sz="2000" b="1" dirty="0" smtClean="0"/>
              <a:t>antisemitskou propagandu. Cílem </a:t>
            </a:r>
            <a:r>
              <a:rPr lang="cs-CZ" sz="2000" b="1" dirty="0"/>
              <a:t>bylo vyhlazování </a:t>
            </a:r>
            <a:r>
              <a:rPr lang="cs-CZ" sz="2000" b="1" dirty="0" smtClean="0"/>
              <a:t>podřadných národů </a:t>
            </a:r>
            <a:r>
              <a:rPr lang="cs-CZ" sz="2000" b="1" dirty="0"/>
              <a:t>(Slované</a:t>
            </a:r>
            <a:r>
              <a:rPr lang="cs-CZ" sz="2000" b="1" dirty="0" smtClean="0"/>
              <a:t>, Židé, Romové</a:t>
            </a:r>
            <a:r>
              <a:rPr lang="cs-CZ" sz="2000" b="1" dirty="0"/>
              <a:t>) – nacisté </a:t>
            </a:r>
            <a:r>
              <a:rPr lang="cs-CZ" sz="2000" b="1" dirty="0" smtClean="0"/>
              <a:t>zřizovali </a:t>
            </a:r>
            <a:r>
              <a:rPr lang="cs-CZ" sz="2000" b="1" dirty="0"/>
              <a:t>vyhlazovací koncentrační tábory </a:t>
            </a:r>
            <a:r>
              <a:rPr lang="cs-CZ" sz="2000" b="1" dirty="0" smtClean="0"/>
              <a:t>(Osvětim, Treblinka, </a:t>
            </a:r>
            <a:r>
              <a:rPr lang="cs-CZ" sz="2000" b="1" dirty="0" err="1" smtClean="0"/>
              <a:t>Majdanek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Sobibor</a:t>
            </a:r>
            <a:r>
              <a:rPr lang="cs-CZ" sz="2000" b="1" dirty="0" smtClean="0"/>
              <a:t>, Chelmno …).</a:t>
            </a:r>
            <a:endParaRPr lang="cs-CZ" sz="2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války: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190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sz="2400" smtClean="0"/>
              <a:t>Není-li </a:t>
            </a:r>
            <a:r>
              <a:rPr lang="cs-CZ" sz="2400" dirty="0"/>
              <a:t>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</p:spTree>
    <p:extLst>
      <p:ext uri="{BB962C8B-B14F-4D97-AF65-F5344CB8AC3E}">
        <p14:creationId xmlns:p14="http://schemas.microsoft.com/office/powerpoint/2010/main" xmlns="" val="32917143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upload.wikimedia.org/wikipedia/commons/1/19/Second_world_war_europe_animation_small.gif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upload.wikimedia.org/wikipedia/commons/thumb/3/35/Churchill_portrait_NYP_45063.jpg/200px-Churchill_portrait_NYP_45063.jpg</a:t>
            </a:r>
          </a:p>
          <a:p>
            <a:r>
              <a:rPr lang="cs-CZ" dirty="0"/>
              <a:t>http://</a:t>
            </a:r>
            <a:r>
              <a:rPr lang="cs-CZ" dirty="0" smtClean="0"/>
              <a:t>amyafrica.com/wordpress/wp-content/uploads/2011/04/Stalin.jpg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upload.wikimedia.org/wikipedia/commons/thumb/b/b8/FDR_in_1933.jpg/220px-FDR_in_1933.jpg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upload.wikimedia.org/wikipedia/commons/thumb/2/27/De_Gaulle-OWI.jpg/166px-De_Gaulle-OWI.jpg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upload.wikimedia.org/wikipedia/commons/thumb/3/38/Chiang_Kai-shek%EF%BC%88%E8%94%A3%E4%B8%AD%E6%AD%A3%EF%BC%89.jpg/187px-Chiang_Kai-shek%EF%BC%88%E8%94%A3%E4%B8%AD%E6%AD%A3%EF%BC%89.jpg</a:t>
            </a:r>
          </a:p>
          <a:p>
            <a:r>
              <a:rPr lang="cs-CZ" dirty="0"/>
              <a:t>http://</a:t>
            </a:r>
            <a:r>
              <a:rPr lang="cs-CZ" dirty="0" smtClean="0"/>
              <a:t>bagration.websnadno.cz/Georgij_Konstantinovic_Zukov.jpg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upload.wikimedia.org/wikipedia/commons/thumb/e/e4/Bernard_Law_Montgomery.jpg/265px-Bernard_Law_Montgomery.jpg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657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620688"/>
            <a:ext cx="7408333" cy="5505475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upload.wikimedia.org/wikipedia/commons/thumb/d/d6/Eisenhower_official.jpg/200px-Eisenhower_official.jpg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upload.wikimedia.org/wikipedia/commons/thumb/9/92/MacArthur_Manila.jpg/240px-MacArthur_Manila.jpg</a:t>
            </a:r>
          </a:p>
          <a:p>
            <a:r>
              <a:rPr lang="cs-CZ" dirty="0"/>
              <a:t>http://</a:t>
            </a:r>
            <a:r>
              <a:rPr lang="cs-CZ" dirty="0" smtClean="0"/>
              <a:t>www.biografiasyvidas.com/monografia/hitler/fotos/hitler340.jpg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upload.wikimedia.org/wikipedia/commons/thumb/6/65/Mussolini-ggbain.jpg/220px-Mussolini-ggbain.jpg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upload.wikimedia.org/wikipedia/commons/thumb/4/44/Hirohito_in_dress_uniform.jpg/200px-Hirohito_in_dress_uniform.jpg</a:t>
            </a:r>
          </a:p>
          <a:p>
            <a:r>
              <a:rPr lang="cs-CZ" dirty="0"/>
              <a:t>http://upload.wikimedia.org/wikipedia/commons/thumb/8/81/Philippe_P%C3%A9tain_(before_1918).jpg/225px-Philippe_P%C3%A9tain_(before_1918).</a:t>
            </a:r>
            <a:r>
              <a:rPr lang="cs-CZ" dirty="0" smtClean="0"/>
              <a:t>jpg</a:t>
            </a:r>
          </a:p>
          <a:p>
            <a:r>
              <a:rPr lang="cs-CZ" dirty="0"/>
              <a:t>http://1.bp.blogspot.com/_</a:t>
            </a:r>
            <a:r>
              <a:rPr lang="cs-CZ" dirty="0" smtClean="0"/>
              <a:t>oOkKUkCjqw0/So1Vmo_niPI/AAAAAAAAJ8Y/HOU1x7vWtXg/s400/Pchu+I.jpg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upload.wikimedia.org/wikipedia/commons/thumb/8/82/Admiral_Isoroku_Yamamoto.jpg/265px-Admiral_Isoroku_Yamamoto.jpg</a:t>
            </a:r>
          </a:p>
          <a:p>
            <a:r>
              <a:rPr lang="cs-CZ" dirty="0"/>
              <a:t>http://</a:t>
            </a:r>
            <a:r>
              <a:rPr lang="cs-CZ" dirty="0" smtClean="0"/>
              <a:t>world.war.szm.com/images/bomba.jpg</a:t>
            </a:r>
          </a:p>
          <a:p>
            <a:r>
              <a:rPr lang="cs-CZ" dirty="0"/>
              <a:t>http://</a:t>
            </a:r>
            <a:r>
              <a:rPr lang="cs-CZ" dirty="0" smtClean="0"/>
              <a:t>www.ucebnice-dejepisu.ic.cz/img/p/WW2Montage.PNG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681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134</TotalTime>
  <Words>620</Words>
  <Application>Microsoft Office PowerPoint</Application>
  <PresentationFormat>Předvádění na obrazovce (4:3)</PresentationFormat>
  <Paragraphs>134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Vlnění</vt:lpstr>
      <vt:lpstr>Název školy: ZŠ Klášterec nad Ohří, Krátká 676 Autor: Bc. Michael RADIMERSKÝ Název materiálu: VY_32_INOVACE_11_8_ DRUHÁ SVĚTOVÁ VÁLKA - ÚVOD Číslo projektu: CZ.1.07/1.4.00/21.1115</vt:lpstr>
      <vt:lpstr>DRUHÁ SVĚTOVÁ VÁLKA</vt:lpstr>
      <vt:lpstr>ANOTACE:</vt:lpstr>
      <vt:lpstr>Snímek 4</vt:lpstr>
      <vt:lpstr>Snímek 5</vt:lpstr>
      <vt:lpstr>STRANY</vt:lpstr>
      <vt:lpstr>VELITELÉ</vt:lpstr>
      <vt:lpstr>SPOJENCI</vt:lpstr>
      <vt:lpstr>SPOJENCI</vt:lpstr>
      <vt:lpstr>SPOJENCI</vt:lpstr>
      <vt:lpstr>SPOJENCI</vt:lpstr>
      <vt:lpstr>SPOJENCI</vt:lpstr>
      <vt:lpstr>OSA a jejich spojenci</vt:lpstr>
      <vt:lpstr>OSA a jejich spojenci</vt:lpstr>
      <vt:lpstr>OSA a jejich spojenci</vt:lpstr>
      <vt:lpstr>ZTRÁTY</vt:lpstr>
      <vt:lpstr>Charakteristika války:</vt:lpstr>
      <vt:lpstr>Použité zdroje:</vt:lpstr>
      <vt:lpstr>Internetové zdroje pro obrázky:</vt:lpstr>
      <vt:lpstr>Snímek 20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SVĚTOVÁ VÁLKA</dc:title>
  <dc:creator>Bc. Michael RADIMERSKÝ</dc:creator>
  <cp:lastModifiedBy>Dum</cp:lastModifiedBy>
  <cp:revision>55</cp:revision>
  <dcterms:created xsi:type="dcterms:W3CDTF">2011-12-28T11:09:32Z</dcterms:created>
  <dcterms:modified xsi:type="dcterms:W3CDTF">2012-10-16T13:41:27Z</dcterms:modified>
</cp:coreProperties>
</file>