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967CA7-26AE-452E-8457-704E5BCC12CE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C6AD69-24B2-419D-97A1-CBFAC280E241}">
      <dgm:prSet/>
      <dgm:spPr/>
      <dgm:t>
        <a:bodyPr/>
        <a:lstStyle/>
        <a:p>
          <a:pPr rtl="0"/>
          <a:r>
            <a:rPr lang="cs-CZ" dirty="0" smtClean="0"/>
            <a:t>Ontologie = nauka o </a:t>
          </a:r>
          <a:r>
            <a:rPr lang="cs-CZ" dirty="0" smtClean="0"/>
            <a:t>bytí </a:t>
          </a:r>
          <a:endParaRPr lang="cs-CZ" dirty="0"/>
        </a:p>
      </dgm:t>
    </dgm:pt>
    <dgm:pt modelId="{E799AC8E-60A5-4153-9ED7-F74A0DD036B0}" type="parTrans" cxnId="{630D0C99-E104-4847-94F0-1FB029F30CF0}">
      <dgm:prSet/>
      <dgm:spPr/>
      <dgm:t>
        <a:bodyPr/>
        <a:lstStyle/>
        <a:p>
          <a:endParaRPr lang="cs-CZ"/>
        </a:p>
      </dgm:t>
    </dgm:pt>
    <dgm:pt modelId="{A8DB0F6F-4110-4C3B-BB26-F384F6F194EA}" type="sibTrans" cxnId="{630D0C99-E104-4847-94F0-1FB029F30CF0}">
      <dgm:prSet/>
      <dgm:spPr/>
      <dgm:t>
        <a:bodyPr/>
        <a:lstStyle/>
        <a:p>
          <a:endParaRPr lang="cs-CZ"/>
        </a:p>
      </dgm:t>
    </dgm:pt>
    <dgm:pt modelId="{6C54E734-08C0-4222-B333-07F9D6FB8B9D}">
      <dgm:prSet/>
      <dgm:spPr/>
      <dgm:t>
        <a:bodyPr/>
        <a:lstStyle/>
        <a:p>
          <a:pPr rtl="0"/>
          <a:r>
            <a:rPr lang="cs-CZ" dirty="0" smtClean="0"/>
            <a:t>Filozofická antropologie = zkoumá podstatu člověka</a:t>
          </a:r>
          <a:endParaRPr lang="cs-CZ" dirty="0"/>
        </a:p>
      </dgm:t>
    </dgm:pt>
    <dgm:pt modelId="{73B0E74B-5A37-45C4-99D3-DFDD6EA0DA51}" type="parTrans" cxnId="{3EEA08DE-5206-48FF-8635-556A2B6D5DE4}">
      <dgm:prSet/>
      <dgm:spPr/>
      <dgm:t>
        <a:bodyPr/>
        <a:lstStyle/>
        <a:p>
          <a:endParaRPr lang="cs-CZ"/>
        </a:p>
      </dgm:t>
    </dgm:pt>
    <dgm:pt modelId="{D534FC3C-2CEA-4C89-9A43-8D38C7E8F418}" type="sibTrans" cxnId="{3EEA08DE-5206-48FF-8635-556A2B6D5DE4}">
      <dgm:prSet/>
      <dgm:spPr/>
      <dgm:t>
        <a:bodyPr/>
        <a:lstStyle/>
        <a:p>
          <a:endParaRPr lang="cs-CZ"/>
        </a:p>
      </dgm:t>
    </dgm:pt>
    <dgm:pt modelId="{EC0780AD-F699-4291-81B2-6F3E6A5C8F64}">
      <dgm:prSet/>
      <dgm:spPr/>
      <dgm:t>
        <a:bodyPr/>
        <a:lstStyle/>
        <a:p>
          <a:pPr rtl="0"/>
          <a:r>
            <a:rPr lang="cs-CZ" smtClean="0"/>
            <a:t>Gnozeologie = teorie poznání, zkoumá možnosti a způsoby poznávacích procesů</a:t>
          </a:r>
          <a:endParaRPr lang="cs-CZ" dirty="0"/>
        </a:p>
      </dgm:t>
    </dgm:pt>
    <dgm:pt modelId="{F7EF2352-7084-4C64-93DC-4CCF4EB2156B}" type="parTrans" cxnId="{6F4D099D-C7A3-4B76-A74D-E2BC17B42F64}">
      <dgm:prSet/>
      <dgm:spPr/>
      <dgm:t>
        <a:bodyPr/>
        <a:lstStyle/>
        <a:p>
          <a:endParaRPr lang="cs-CZ"/>
        </a:p>
      </dgm:t>
    </dgm:pt>
    <dgm:pt modelId="{47D816EB-32CA-4969-BC0E-1A30ABEA16A2}" type="sibTrans" cxnId="{6F4D099D-C7A3-4B76-A74D-E2BC17B42F64}">
      <dgm:prSet/>
      <dgm:spPr/>
      <dgm:t>
        <a:bodyPr/>
        <a:lstStyle/>
        <a:p>
          <a:endParaRPr lang="cs-CZ"/>
        </a:p>
      </dgm:t>
    </dgm:pt>
    <dgm:pt modelId="{64287B3D-2720-4663-8D9E-11F7A5C28345}" type="pres">
      <dgm:prSet presAssocID="{7B967CA7-26AE-452E-8457-704E5BCC12CE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81D16F1-3A65-4BEB-BDBE-29930EA141D5}" type="pres">
      <dgm:prSet presAssocID="{13C6AD69-24B2-419D-97A1-CBFAC280E241}" presName="composite" presStyleCnt="0"/>
      <dgm:spPr/>
    </dgm:pt>
    <dgm:pt modelId="{C289BF2B-2DD8-42AC-935E-FF275C6827DD}" type="pres">
      <dgm:prSet presAssocID="{13C6AD69-24B2-419D-97A1-CBFAC280E241}" presName="imgShp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A7BEC17-AA99-483B-910F-E2F787BC4703}" type="pres">
      <dgm:prSet presAssocID="{13C6AD69-24B2-419D-97A1-CBFAC280E241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BED3A2-5B57-413F-BB81-167AED48042B}" type="pres">
      <dgm:prSet presAssocID="{A8DB0F6F-4110-4C3B-BB26-F384F6F194EA}" presName="spacing" presStyleCnt="0"/>
      <dgm:spPr/>
    </dgm:pt>
    <dgm:pt modelId="{E4D67DAA-21B8-4B3B-8908-B5B75981CD1E}" type="pres">
      <dgm:prSet presAssocID="{EC0780AD-F699-4291-81B2-6F3E6A5C8F64}" presName="composite" presStyleCnt="0"/>
      <dgm:spPr/>
    </dgm:pt>
    <dgm:pt modelId="{8A6B98AC-8B00-46D7-BD8C-2A12C90859E7}" type="pres">
      <dgm:prSet presAssocID="{EC0780AD-F699-4291-81B2-6F3E6A5C8F64}" presName="imgShp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22A3CFC-6AAF-4958-A357-69C688BEEB9C}" type="pres">
      <dgm:prSet presAssocID="{EC0780AD-F699-4291-81B2-6F3E6A5C8F64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2BF534-CB93-4471-9F60-561CFD7691AB}" type="pres">
      <dgm:prSet presAssocID="{47D816EB-32CA-4969-BC0E-1A30ABEA16A2}" presName="spacing" presStyleCnt="0"/>
      <dgm:spPr/>
    </dgm:pt>
    <dgm:pt modelId="{99D4FD9F-E911-49B0-95F0-67F5F59FED4A}" type="pres">
      <dgm:prSet presAssocID="{6C54E734-08C0-4222-B333-07F9D6FB8B9D}" presName="composite" presStyleCnt="0"/>
      <dgm:spPr/>
    </dgm:pt>
    <dgm:pt modelId="{B3CE82ED-BC6D-4E5E-BBD9-CAB386A17D8C}" type="pres">
      <dgm:prSet presAssocID="{6C54E734-08C0-4222-B333-07F9D6FB8B9D}" presName="imgShp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394CA445-0591-43F2-9C0C-C2B87C78DF3B}" type="pres">
      <dgm:prSet presAssocID="{6C54E734-08C0-4222-B333-07F9D6FB8B9D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EA08DE-5206-48FF-8635-556A2B6D5DE4}" srcId="{7B967CA7-26AE-452E-8457-704E5BCC12CE}" destId="{6C54E734-08C0-4222-B333-07F9D6FB8B9D}" srcOrd="2" destOrd="0" parTransId="{73B0E74B-5A37-45C4-99D3-DFDD6EA0DA51}" sibTransId="{D534FC3C-2CEA-4C89-9A43-8D38C7E8F418}"/>
    <dgm:cxn modelId="{0826BD06-F0E4-4EA6-B942-ECA162AD7DA8}" type="presOf" srcId="{13C6AD69-24B2-419D-97A1-CBFAC280E241}" destId="{AA7BEC17-AA99-483B-910F-E2F787BC4703}" srcOrd="0" destOrd="0" presId="urn:microsoft.com/office/officeart/2005/8/layout/vList3"/>
    <dgm:cxn modelId="{6F4D099D-C7A3-4B76-A74D-E2BC17B42F64}" srcId="{7B967CA7-26AE-452E-8457-704E5BCC12CE}" destId="{EC0780AD-F699-4291-81B2-6F3E6A5C8F64}" srcOrd="1" destOrd="0" parTransId="{F7EF2352-7084-4C64-93DC-4CCF4EB2156B}" sibTransId="{47D816EB-32CA-4969-BC0E-1A30ABEA16A2}"/>
    <dgm:cxn modelId="{DAFC057A-C410-4542-A2F8-3FEF87F8EC66}" type="presOf" srcId="{EC0780AD-F699-4291-81B2-6F3E6A5C8F64}" destId="{922A3CFC-6AAF-4958-A357-69C688BEEB9C}" srcOrd="0" destOrd="0" presId="urn:microsoft.com/office/officeart/2005/8/layout/vList3"/>
    <dgm:cxn modelId="{C3DDBF1C-A05E-4AA4-8654-2348760CE850}" type="presOf" srcId="{7B967CA7-26AE-452E-8457-704E5BCC12CE}" destId="{64287B3D-2720-4663-8D9E-11F7A5C28345}" srcOrd="0" destOrd="0" presId="urn:microsoft.com/office/officeart/2005/8/layout/vList3"/>
    <dgm:cxn modelId="{630D0C99-E104-4847-94F0-1FB029F30CF0}" srcId="{7B967CA7-26AE-452E-8457-704E5BCC12CE}" destId="{13C6AD69-24B2-419D-97A1-CBFAC280E241}" srcOrd="0" destOrd="0" parTransId="{E799AC8E-60A5-4153-9ED7-F74A0DD036B0}" sibTransId="{A8DB0F6F-4110-4C3B-BB26-F384F6F194EA}"/>
    <dgm:cxn modelId="{98AB1D7D-C1B9-4DC1-A81C-F64A39D66974}" type="presOf" srcId="{6C54E734-08C0-4222-B333-07F9D6FB8B9D}" destId="{394CA445-0591-43F2-9C0C-C2B87C78DF3B}" srcOrd="0" destOrd="0" presId="urn:microsoft.com/office/officeart/2005/8/layout/vList3"/>
    <dgm:cxn modelId="{47DEA6A6-7B27-46BF-A0C8-562BA8070375}" type="presParOf" srcId="{64287B3D-2720-4663-8D9E-11F7A5C28345}" destId="{081D16F1-3A65-4BEB-BDBE-29930EA141D5}" srcOrd="0" destOrd="0" presId="urn:microsoft.com/office/officeart/2005/8/layout/vList3"/>
    <dgm:cxn modelId="{DB86091D-2D1E-4719-9EC8-03A327ABFC91}" type="presParOf" srcId="{081D16F1-3A65-4BEB-BDBE-29930EA141D5}" destId="{C289BF2B-2DD8-42AC-935E-FF275C6827DD}" srcOrd="0" destOrd="0" presId="urn:microsoft.com/office/officeart/2005/8/layout/vList3"/>
    <dgm:cxn modelId="{5AA15E1A-1537-4E70-A37C-BC79A42E782F}" type="presParOf" srcId="{081D16F1-3A65-4BEB-BDBE-29930EA141D5}" destId="{AA7BEC17-AA99-483B-910F-E2F787BC4703}" srcOrd="1" destOrd="0" presId="urn:microsoft.com/office/officeart/2005/8/layout/vList3"/>
    <dgm:cxn modelId="{269E2C16-6AAA-42B0-B4FA-0A43DD69A641}" type="presParOf" srcId="{64287B3D-2720-4663-8D9E-11F7A5C28345}" destId="{A8BED3A2-5B57-413F-BB81-167AED48042B}" srcOrd="1" destOrd="0" presId="urn:microsoft.com/office/officeart/2005/8/layout/vList3"/>
    <dgm:cxn modelId="{D7D3ACCC-88D8-4DBF-9F02-312E8A426BAD}" type="presParOf" srcId="{64287B3D-2720-4663-8D9E-11F7A5C28345}" destId="{E4D67DAA-21B8-4B3B-8908-B5B75981CD1E}" srcOrd="2" destOrd="0" presId="urn:microsoft.com/office/officeart/2005/8/layout/vList3"/>
    <dgm:cxn modelId="{95D9F3CC-AE80-4966-9E8A-331B754DDF84}" type="presParOf" srcId="{E4D67DAA-21B8-4B3B-8908-B5B75981CD1E}" destId="{8A6B98AC-8B00-46D7-BD8C-2A12C90859E7}" srcOrd="0" destOrd="0" presId="urn:microsoft.com/office/officeart/2005/8/layout/vList3"/>
    <dgm:cxn modelId="{8D4ADE2D-BE83-4A09-A2BA-35370F08F8A8}" type="presParOf" srcId="{E4D67DAA-21B8-4B3B-8908-B5B75981CD1E}" destId="{922A3CFC-6AAF-4958-A357-69C688BEEB9C}" srcOrd="1" destOrd="0" presId="urn:microsoft.com/office/officeart/2005/8/layout/vList3"/>
    <dgm:cxn modelId="{CF139BFD-4628-41C4-A476-A2AE60CD68BA}" type="presParOf" srcId="{64287B3D-2720-4663-8D9E-11F7A5C28345}" destId="{D22BF534-CB93-4471-9F60-561CFD7691AB}" srcOrd="3" destOrd="0" presId="urn:microsoft.com/office/officeart/2005/8/layout/vList3"/>
    <dgm:cxn modelId="{7A877C3C-C0A6-4933-8D1C-5BDC420306EA}" type="presParOf" srcId="{64287B3D-2720-4663-8D9E-11F7A5C28345}" destId="{99D4FD9F-E911-49B0-95F0-67F5F59FED4A}" srcOrd="4" destOrd="0" presId="urn:microsoft.com/office/officeart/2005/8/layout/vList3"/>
    <dgm:cxn modelId="{120C442A-253D-4717-B221-F9368337E676}" type="presParOf" srcId="{99D4FD9F-E911-49B0-95F0-67F5F59FED4A}" destId="{B3CE82ED-BC6D-4E5E-BBD9-CAB386A17D8C}" srcOrd="0" destOrd="0" presId="urn:microsoft.com/office/officeart/2005/8/layout/vList3"/>
    <dgm:cxn modelId="{D6169AC9-F4AC-40F1-97BC-C5A30EF9FDF7}" type="presParOf" srcId="{99D4FD9F-E911-49B0-95F0-67F5F59FED4A}" destId="{394CA445-0591-43F2-9C0C-C2B87C78DF3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5B0EF9-1AFD-499B-98C2-2F679B4274BF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5FAEDF-3992-48BF-990E-087BDFCD2FA5}">
      <dgm:prSet/>
      <dgm:spPr/>
      <dgm:t>
        <a:bodyPr/>
        <a:lstStyle/>
        <a:p>
          <a:pPr rtl="0"/>
          <a:r>
            <a:rPr lang="cs-CZ" dirty="0" smtClean="0"/>
            <a:t>Logika = studuje obecně platné zákonitosti myšlení</a:t>
          </a:r>
          <a:endParaRPr lang="cs-CZ" dirty="0"/>
        </a:p>
      </dgm:t>
    </dgm:pt>
    <dgm:pt modelId="{680CF7DE-1E7A-42ED-B037-8275EF71911F}" type="parTrans" cxnId="{84F360DF-9515-4E0B-BE27-D30D27713ADB}">
      <dgm:prSet/>
      <dgm:spPr/>
      <dgm:t>
        <a:bodyPr/>
        <a:lstStyle/>
        <a:p>
          <a:endParaRPr lang="cs-CZ"/>
        </a:p>
      </dgm:t>
    </dgm:pt>
    <dgm:pt modelId="{13037B32-A073-495D-A7AC-EB636EA413A2}" type="sibTrans" cxnId="{84F360DF-9515-4E0B-BE27-D30D27713ADB}">
      <dgm:prSet/>
      <dgm:spPr/>
      <dgm:t>
        <a:bodyPr/>
        <a:lstStyle/>
        <a:p>
          <a:endParaRPr lang="cs-CZ"/>
        </a:p>
      </dgm:t>
    </dgm:pt>
    <dgm:pt modelId="{590A07A6-58C0-4205-9CD3-D4948DAE8E11}">
      <dgm:prSet/>
      <dgm:spPr/>
      <dgm:t>
        <a:bodyPr/>
        <a:lstStyle/>
        <a:p>
          <a:pPr rtl="0"/>
          <a:r>
            <a:rPr lang="cs-CZ" dirty="0" smtClean="0"/>
            <a:t>Etika = shrnuje filozofické názory na mravnost, ptá se na původ a podstatu morálního vědomí a jednání</a:t>
          </a:r>
          <a:endParaRPr lang="cs-CZ" dirty="0"/>
        </a:p>
      </dgm:t>
    </dgm:pt>
    <dgm:pt modelId="{D447E270-03B3-4583-B288-734B561C43F7}" type="parTrans" cxnId="{88A737B1-BE8F-46C5-9F5B-066986B3F8D1}">
      <dgm:prSet/>
      <dgm:spPr/>
      <dgm:t>
        <a:bodyPr/>
        <a:lstStyle/>
        <a:p>
          <a:endParaRPr lang="cs-CZ"/>
        </a:p>
      </dgm:t>
    </dgm:pt>
    <dgm:pt modelId="{E71BE492-A7AA-4520-8DC7-655FA4BCD956}" type="sibTrans" cxnId="{88A737B1-BE8F-46C5-9F5B-066986B3F8D1}">
      <dgm:prSet/>
      <dgm:spPr/>
      <dgm:t>
        <a:bodyPr/>
        <a:lstStyle/>
        <a:p>
          <a:endParaRPr lang="cs-CZ"/>
        </a:p>
      </dgm:t>
    </dgm:pt>
    <dgm:pt modelId="{5A8B5C61-E85B-4F31-9036-B6CD7F1DF2E0}">
      <dgm:prSet/>
      <dgm:spPr/>
      <dgm:t>
        <a:bodyPr/>
        <a:lstStyle/>
        <a:p>
          <a:pPr rtl="0"/>
          <a:r>
            <a:rPr lang="cs-CZ" dirty="0" smtClean="0"/>
            <a:t>Estetika = zabývá se vnímáním krásy, hodnotí působení jevů na člověka</a:t>
          </a:r>
          <a:endParaRPr lang="cs-CZ" dirty="0"/>
        </a:p>
      </dgm:t>
    </dgm:pt>
    <dgm:pt modelId="{53657E7C-F42B-4F9C-80FD-36BE4C5C0770}" type="parTrans" cxnId="{6AD6B5DB-E978-4E1E-85A1-CB09A53552D5}">
      <dgm:prSet/>
      <dgm:spPr/>
      <dgm:t>
        <a:bodyPr/>
        <a:lstStyle/>
        <a:p>
          <a:endParaRPr lang="cs-CZ"/>
        </a:p>
      </dgm:t>
    </dgm:pt>
    <dgm:pt modelId="{9C4C4A6E-C4C7-4990-8119-572FABCEDFA7}" type="sibTrans" cxnId="{6AD6B5DB-E978-4E1E-85A1-CB09A53552D5}">
      <dgm:prSet/>
      <dgm:spPr/>
      <dgm:t>
        <a:bodyPr/>
        <a:lstStyle/>
        <a:p>
          <a:endParaRPr lang="cs-CZ"/>
        </a:p>
      </dgm:t>
    </dgm:pt>
    <dgm:pt modelId="{F1791CCB-1805-4E4C-951A-47724620BD35}">
      <dgm:prSet/>
      <dgm:spPr/>
      <dgm:t>
        <a:bodyPr/>
        <a:lstStyle/>
        <a:p>
          <a:pPr rtl="0"/>
          <a:r>
            <a:rPr lang="cs-CZ" dirty="0" smtClean="0"/>
            <a:t>Další disciplíny – dějiny filozofie, </a:t>
          </a:r>
          <a:r>
            <a:rPr lang="cs-CZ" dirty="0" err="1" smtClean="0"/>
            <a:t>filozofie</a:t>
          </a:r>
          <a:r>
            <a:rPr lang="cs-CZ" dirty="0" smtClean="0"/>
            <a:t> náboženství, kultury, práva atd.</a:t>
          </a:r>
          <a:endParaRPr lang="cs-CZ" dirty="0"/>
        </a:p>
      </dgm:t>
    </dgm:pt>
    <dgm:pt modelId="{FDB0D959-A817-4AF2-A4D9-9279FC58B119}" type="parTrans" cxnId="{67979220-067B-4DC6-90C9-796CDE9EB2B7}">
      <dgm:prSet/>
      <dgm:spPr/>
      <dgm:t>
        <a:bodyPr/>
        <a:lstStyle/>
        <a:p>
          <a:endParaRPr lang="cs-CZ"/>
        </a:p>
      </dgm:t>
    </dgm:pt>
    <dgm:pt modelId="{27F6DFFD-1A74-4DEF-8E14-2572EE7E1B61}" type="sibTrans" cxnId="{67979220-067B-4DC6-90C9-796CDE9EB2B7}">
      <dgm:prSet/>
      <dgm:spPr/>
      <dgm:t>
        <a:bodyPr/>
        <a:lstStyle/>
        <a:p>
          <a:endParaRPr lang="cs-CZ"/>
        </a:p>
      </dgm:t>
    </dgm:pt>
    <dgm:pt modelId="{70E22F10-2222-484C-B9E8-0C624EAE81B4}" type="pres">
      <dgm:prSet presAssocID="{CF5B0EF9-1AFD-499B-98C2-2F679B4274BF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2915181-CCE8-444D-B952-63A65AB5F0FE}" type="pres">
      <dgm:prSet presAssocID="{0E5FAEDF-3992-48BF-990E-087BDFCD2FA5}" presName="composite" presStyleCnt="0"/>
      <dgm:spPr/>
    </dgm:pt>
    <dgm:pt modelId="{623F5FAF-8568-4D2C-BE9A-DE15F640E0D6}" type="pres">
      <dgm:prSet presAssocID="{0E5FAEDF-3992-48BF-990E-087BDFCD2FA5}" presName="imgShp" presStyleLbl="fgImgPlace1" presStyleIdx="0" presStyleCnt="4" custLinFactNeighborX="-1838" custLinFactNeighborY="304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0F3F21A7-8DC6-4795-B82B-4A5B67B23493}" type="pres">
      <dgm:prSet presAssocID="{0E5FAEDF-3992-48BF-990E-087BDFCD2FA5}" presName="tx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BEC6CE-AFEB-4617-A5A9-8D566364C1DA}" type="pres">
      <dgm:prSet presAssocID="{13037B32-A073-495D-A7AC-EB636EA413A2}" presName="spacing" presStyleCnt="0"/>
      <dgm:spPr/>
    </dgm:pt>
    <dgm:pt modelId="{47D11685-DF2E-4C3A-9D58-B65558F9DA46}" type="pres">
      <dgm:prSet presAssocID="{590A07A6-58C0-4205-9CD3-D4948DAE8E11}" presName="composite" presStyleCnt="0"/>
      <dgm:spPr/>
    </dgm:pt>
    <dgm:pt modelId="{BBC290B0-74D9-4EE9-9F99-36C355D1337B}" type="pres">
      <dgm:prSet presAssocID="{590A07A6-58C0-4205-9CD3-D4948DAE8E11}" presName="imgShp" presStyleLbl="fgImgPlace1" presStyleIdx="1" presStyleCnt="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68E87B4E-53C9-4902-9E27-17E811CBC6B2}" type="pres">
      <dgm:prSet presAssocID="{590A07A6-58C0-4205-9CD3-D4948DAE8E11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EC054A-56C6-4B7D-92EC-F0E5CAD6A49F}" type="pres">
      <dgm:prSet presAssocID="{E71BE492-A7AA-4520-8DC7-655FA4BCD956}" presName="spacing" presStyleCnt="0"/>
      <dgm:spPr/>
    </dgm:pt>
    <dgm:pt modelId="{1B717223-B216-487D-9473-27329E3FF7DD}" type="pres">
      <dgm:prSet presAssocID="{5A8B5C61-E85B-4F31-9036-B6CD7F1DF2E0}" presName="composite" presStyleCnt="0"/>
      <dgm:spPr/>
    </dgm:pt>
    <dgm:pt modelId="{8C7DDC5E-064D-4C35-A777-6340C442616E}" type="pres">
      <dgm:prSet presAssocID="{5A8B5C61-E85B-4F31-9036-B6CD7F1DF2E0}" presName="imgShp" presStyleLbl="fgImgPlace1" presStyleIdx="2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E029CB88-4945-43B9-8BC7-DD080AC8D086}" type="pres">
      <dgm:prSet presAssocID="{5A8B5C61-E85B-4F31-9036-B6CD7F1DF2E0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629F95-CDFD-42F3-91FB-90B1DAED91A6}" type="pres">
      <dgm:prSet presAssocID="{9C4C4A6E-C4C7-4990-8119-572FABCEDFA7}" presName="spacing" presStyleCnt="0"/>
      <dgm:spPr/>
    </dgm:pt>
    <dgm:pt modelId="{EF604FA8-A321-44C3-9F2A-970600822BA8}" type="pres">
      <dgm:prSet presAssocID="{F1791CCB-1805-4E4C-951A-47724620BD35}" presName="composite" presStyleCnt="0"/>
      <dgm:spPr/>
    </dgm:pt>
    <dgm:pt modelId="{DF882829-510D-400C-A63C-9849D7AB0735}" type="pres">
      <dgm:prSet presAssocID="{F1791CCB-1805-4E4C-951A-47724620BD35}" presName="imgShp" presStyleLbl="fgImgPlace1" presStyleIdx="3" presStyleCnt="4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267DCC86-FE47-4F99-B902-8DA932878762}" type="pres">
      <dgm:prSet presAssocID="{F1791CCB-1805-4E4C-951A-47724620BD35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F360DF-9515-4E0B-BE27-D30D27713ADB}" srcId="{CF5B0EF9-1AFD-499B-98C2-2F679B4274BF}" destId="{0E5FAEDF-3992-48BF-990E-087BDFCD2FA5}" srcOrd="0" destOrd="0" parTransId="{680CF7DE-1E7A-42ED-B037-8275EF71911F}" sibTransId="{13037B32-A073-495D-A7AC-EB636EA413A2}"/>
    <dgm:cxn modelId="{88A737B1-BE8F-46C5-9F5B-066986B3F8D1}" srcId="{CF5B0EF9-1AFD-499B-98C2-2F679B4274BF}" destId="{590A07A6-58C0-4205-9CD3-D4948DAE8E11}" srcOrd="1" destOrd="0" parTransId="{D447E270-03B3-4583-B288-734B561C43F7}" sibTransId="{E71BE492-A7AA-4520-8DC7-655FA4BCD956}"/>
    <dgm:cxn modelId="{EDCF0E91-4B3A-42EF-B56A-56DD2E04E298}" type="presOf" srcId="{0E5FAEDF-3992-48BF-990E-087BDFCD2FA5}" destId="{0F3F21A7-8DC6-4795-B82B-4A5B67B23493}" srcOrd="0" destOrd="0" presId="urn:microsoft.com/office/officeart/2005/8/layout/vList3"/>
    <dgm:cxn modelId="{369EBC03-3AA1-49AF-894D-00BCC01C9826}" type="presOf" srcId="{5A8B5C61-E85B-4F31-9036-B6CD7F1DF2E0}" destId="{E029CB88-4945-43B9-8BC7-DD080AC8D086}" srcOrd="0" destOrd="0" presId="urn:microsoft.com/office/officeart/2005/8/layout/vList3"/>
    <dgm:cxn modelId="{A60C1018-239E-4146-B6D1-6ADD820DAB16}" type="presOf" srcId="{CF5B0EF9-1AFD-499B-98C2-2F679B4274BF}" destId="{70E22F10-2222-484C-B9E8-0C624EAE81B4}" srcOrd="0" destOrd="0" presId="urn:microsoft.com/office/officeart/2005/8/layout/vList3"/>
    <dgm:cxn modelId="{C087800F-34AF-4B72-AD90-A4B0D40DE6ED}" type="presOf" srcId="{F1791CCB-1805-4E4C-951A-47724620BD35}" destId="{267DCC86-FE47-4F99-B902-8DA932878762}" srcOrd="0" destOrd="0" presId="urn:microsoft.com/office/officeart/2005/8/layout/vList3"/>
    <dgm:cxn modelId="{6AD6B5DB-E978-4E1E-85A1-CB09A53552D5}" srcId="{CF5B0EF9-1AFD-499B-98C2-2F679B4274BF}" destId="{5A8B5C61-E85B-4F31-9036-B6CD7F1DF2E0}" srcOrd="2" destOrd="0" parTransId="{53657E7C-F42B-4F9C-80FD-36BE4C5C0770}" sibTransId="{9C4C4A6E-C4C7-4990-8119-572FABCEDFA7}"/>
    <dgm:cxn modelId="{67979220-067B-4DC6-90C9-796CDE9EB2B7}" srcId="{CF5B0EF9-1AFD-499B-98C2-2F679B4274BF}" destId="{F1791CCB-1805-4E4C-951A-47724620BD35}" srcOrd="3" destOrd="0" parTransId="{FDB0D959-A817-4AF2-A4D9-9279FC58B119}" sibTransId="{27F6DFFD-1A74-4DEF-8E14-2572EE7E1B61}"/>
    <dgm:cxn modelId="{4DB78274-460A-431E-8E42-543FF9C4D160}" type="presOf" srcId="{590A07A6-58C0-4205-9CD3-D4948DAE8E11}" destId="{68E87B4E-53C9-4902-9E27-17E811CBC6B2}" srcOrd="0" destOrd="0" presId="urn:microsoft.com/office/officeart/2005/8/layout/vList3"/>
    <dgm:cxn modelId="{CA2ECC29-31AB-490C-BFCD-E74227883235}" type="presParOf" srcId="{70E22F10-2222-484C-B9E8-0C624EAE81B4}" destId="{02915181-CCE8-444D-B952-63A65AB5F0FE}" srcOrd="0" destOrd="0" presId="urn:microsoft.com/office/officeart/2005/8/layout/vList3"/>
    <dgm:cxn modelId="{B2C13B37-C9E6-4792-BAF0-ABFBECA8DF43}" type="presParOf" srcId="{02915181-CCE8-444D-B952-63A65AB5F0FE}" destId="{623F5FAF-8568-4D2C-BE9A-DE15F640E0D6}" srcOrd="0" destOrd="0" presId="urn:microsoft.com/office/officeart/2005/8/layout/vList3"/>
    <dgm:cxn modelId="{F73D23CF-7A93-4490-A772-63F57D0F5ADE}" type="presParOf" srcId="{02915181-CCE8-444D-B952-63A65AB5F0FE}" destId="{0F3F21A7-8DC6-4795-B82B-4A5B67B23493}" srcOrd="1" destOrd="0" presId="urn:microsoft.com/office/officeart/2005/8/layout/vList3"/>
    <dgm:cxn modelId="{F8B27A03-3A98-4E4D-A416-DA07249BBD72}" type="presParOf" srcId="{70E22F10-2222-484C-B9E8-0C624EAE81B4}" destId="{B4BEC6CE-AFEB-4617-A5A9-8D566364C1DA}" srcOrd="1" destOrd="0" presId="urn:microsoft.com/office/officeart/2005/8/layout/vList3"/>
    <dgm:cxn modelId="{0CC645F0-2482-4399-9FF6-120E95F046CB}" type="presParOf" srcId="{70E22F10-2222-484C-B9E8-0C624EAE81B4}" destId="{47D11685-DF2E-4C3A-9D58-B65558F9DA46}" srcOrd="2" destOrd="0" presId="urn:microsoft.com/office/officeart/2005/8/layout/vList3"/>
    <dgm:cxn modelId="{73104FA9-1F52-44F9-A218-E283B88C30CC}" type="presParOf" srcId="{47D11685-DF2E-4C3A-9D58-B65558F9DA46}" destId="{BBC290B0-74D9-4EE9-9F99-36C355D1337B}" srcOrd="0" destOrd="0" presId="urn:microsoft.com/office/officeart/2005/8/layout/vList3"/>
    <dgm:cxn modelId="{672025FA-563A-4835-8C12-FA6F1C5CE643}" type="presParOf" srcId="{47D11685-DF2E-4C3A-9D58-B65558F9DA46}" destId="{68E87B4E-53C9-4902-9E27-17E811CBC6B2}" srcOrd="1" destOrd="0" presId="urn:microsoft.com/office/officeart/2005/8/layout/vList3"/>
    <dgm:cxn modelId="{01A50068-C445-4A20-A7A4-BEEC15EED091}" type="presParOf" srcId="{70E22F10-2222-484C-B9E8-0C624EAE81B4}" destId="{5EEC054A-56C6-4B7D-92EC-F0E5CAD6A49F}" srcOrd="3" destOrd="0" presId="urn:microsoft.com/office/officeart/2005/8/layout/vList3"/>
    <dgm:cxn modelId="{2DE6D389-663C-45E4-816B-DF6F4CEE7B31}" type="presParOf" srcId="{70E22F10-2222-484C-B9E8-0C624EAE81B4}" destId="{1B717223-B216-487D-9473-27329E3FF7DD}" srcOrd="4" destOrd="0" presId="urn:microsoft.com/office/officeart/2005/8/layout/vList3"/>
    <dgm:cxn modelId="{6B46801C-68AA-4CB6-9BDF-2A628B0F2F91}" type="presParOf" srcId="{1B717223-B216-487D-9473-27329E3FF7DD}" destId="{8C7DDC5E-064D-4C35-A777-6340C442616E}" srcOrd="0" destOrd="0" presId="urn:microsoft.com/office/officeart/2005/8/layout/vList3"/>
    <dgm:cxn modelId="{39824758-78B9-420E-8CB5-B72F9337E772}" type="presParOf" srcId="{1B717223-B216-487D-9473-27329E3FF7DD}" destId="{E029CB88-4945-43B9-8BC7-DD080AC8D086}" srcOrd="1" destOrd="0" presId="urn:microsoft.com/office/officeart/2005/8/layout/vList3"/>
    <dgm:cxn modelId="{C3B60524-C07C-44A5-B996-68ED7E4B5B0C}" type="presParOf" srcId="{70E22F10-2222-484C-B9E8-0C624EAE81B4}" destId="{EC629F95-CDFD-42F3-91FB-90B1DAED91A6}" srcOrd="5" destOrd="0" presId="urn:microsoft.com/office/officeart/2005/8/layout/vList3"/>
    <dgm:cxn modelId="{F5E574DA-6CB2-4C99-A8EA-9A90B424AF4A}" type="presParOf" srcId="{70E22F10-2222-484C-B9E8-0C624EAE81B4}" destId="{EF604FA8-A321-44C3-9F2A-970600822BA8}" srcOrd="6" destOrd="0" presId="urn:microsoft.com/office/officeart/2005/8/layout/vList3"/>
    <dgm:cxn modelId="{F0C2CA73-7368-48ED-AF9E-B6586615097C}" type="presParOf" srcId="{EF604FA8-A321-44C3-9F2A-970600822BA8}" destId="{DF882829-510D-400C-A63C-9849D7AB0735}" srcOrd="0" destOrd="0" presId="urn:microsoft.com/office/officeart/2005/8/layout/vList3"/>
    <dgm:cxn modelId="{5E9022F5-69E9-4A45-BD19-16819210A4AF}" type="presParOf" srcId="{EF604FA8-A321-44C3-9F2A-970600822BA8}" destId="{267DCC86-FE47-4F99-B902-8DA932878762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7BEC17-AA99-483B-910F-E2F787BC4703}">
      <dsp:nvSpPr>
        <dsp:cNvPr id="0" name=""/>
        <dsp:cNvSpPr/>
      </dsp:nvSpPr>
      <dsp:spPr>
        <a:xfrm rot="10800000">
          <a:off x="1767707" y="1315"/>
          <a:ext cx="5855771" cy="117102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6392" tIns="95250" rIns="17780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Ontologie = nauka o </a:t>
          </a:r>
          <a:r>
            <a:rPr lang="cs-CZ" sz="2500" kern="1200" dirty="0" smtClean="0"/>
            <a:t>bytí </a:t>
          </a:r>
          <a:endParaRPr lang="cs-CZ" sz="2500" kern="1200" dirty="0"/>
        </a:p>
      </dsp:txBody>
      <dsp:txXfrm rot="10800000">
        <a:off x="1767707" y="1315"/>
        <a:ext cx="5855771" cy="1171029"/>
      </dsp:txXfrm>
    </dsp:sp>
    <dsp:sp modelId="{C289BF2B-2DD8-42AC-935E-FF275C6827DD}">
      <dsp:nvSpPr>
        <dsp:cNvPr id="0" name=""/>
        <dsp:cNvSpPr/>
      </dsp:nvSpPr>
      <dsp:spPr>
        <a:xfrm>
          <a:off x="1182192" y="1315"/>
          <a:ext cx="1171029" cy="1171029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2A3CFC-6AAF-4958-A357-69C688BEEB9C}">
      <dsp:nvSpPr>
        <dsp:cNvPr id="0" name=""/>
        <dsp:cNvSpPr/>
      </dsp:nvSpPr>
      <dsp:spPr>
        <a:xfrm rot="10800000">
          <a:off x="1767707" y="1521906"/>
          <a:ext cx="5855771" cy="117102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6392" tIns="95250" rIns="17780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Gnozeologie = teorie poznání, zkoumá možnosti a způsoby poznávacích procesů</a:t>
          </a:r>
          <a:endParaRPr lang="cs-CZ" sz="2500" kern="1200" dirty="0"/>
        </a:p>
      </dsp:txBody>
      <dsp:txXfrm rot="10800000">
        <a:off x="1767707" y="1521906"/>
        <a:ext cx="5855771" cy="1171029"/>
      </dsp:txXfrm>
    </dsp:sp>
    <dsp:sp modelId="{8A6B98AC-8B00-46D7-BD8C-2A12C90859E7}">
      <dsp:nvSpPr>
        <dsp:cNvPr id="0" name=""/>
        <dsp:cNvSpPr/>
      </dsp:nvSpPr>
      <dsp:spPr>
        <a:xfrm>
          <a:off x="1182192" y="1521906"/>
          <a:ext cx="1171029" cy="1171029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4CA445-0591-43F2-9C0C-C2B87C78DF3B}">
      <dsp:nvSpPr>
        <dsp:cNvPr id="0" name=""/>
        <dsp:cNvSpPr/>
      </dsp:nvSpPr>
      <dsp:spPr>
        <a:xfrm rot="10800000">
          <a:off x="1767707" y="3042496"/>
          <a:ext cx="5855771" cy="117102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6392" tIns="95250" rIns="17780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Filozofická antropologie = zkoumá podstatu člověka</a:t>
          </a:r>
          <a:endParaRPr lang="cs-CZ" sz="2500" kern="1200" dirty="0"/>
        </a:p>
      </dsp:txBody>
      <dsp:txXfrm rot="10800000">
        <a:off x="1767707" y="3042496"/>
        <a:ext cx="5855771" cy="1171029"/>
      </dsp:txXfrm>
    </dsp:sp>
    <dsp:sp modelId="{B3CE82ED-BC6D-4E5E-BBD9-CAB386A17D8C}">
      <dsp:nvSpPr>
        <dsp:cNvPr id="0" name=""/>
        <dsp:cNvSpPr/>
      </dsp:nvSpPr>
      <dsp:spPr>
        <a:xfrm>
          <a:off x="1182192" y="3042496"/>
          <a:ext cx="1171029" cy="1171029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F3F21A7-8DC6-4795-B82B-4A5B67B23493}">
      <dsp:nvSpPr>
        <dsp:cNvPr id="0" name=""/>
        <dsp:cNvSpPr/>
      </dsp:nvSpPr>
      <dsp:spPr>
        <a:xfrm rot="10800000">
          <a:off x="1657750" y="1318"/>
          <a:ext cx="5655106" cy="93337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1593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Logika = studuje obecně platné zákonitosti myšlení</a:t>
          </a:r>
          <a:endParaRPr lang="cs-CZ" sz="2000" kern="1200" dirty="0"/>
        </a:p>
      </dsp:txBody>
      <dsp:txXfrm rot="10800000">
        <a:off x="1657750" y="1318"/>
        <a:ext cx="5655106" cy="933375"/>
      </dsp:txXfrm>
    </dsp:sp>
    <dsp:sp modelId="{623F5FAF-8568-4D2C-BE9A-DE15F640E0D6}">
      <dsp:nvSpPr>
        <dsp:cNvPr id="0" name=""/>
        <dsp:cNvSpPr/>
      </dsp:nvSpPr>
      <dsp:spPr>
        <a:xfrm>
          <a:off x="1173907" y="29749"/>
          <a:ext cx="933375" cy="933375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E87B4E-53C9-4902-9E27-17E811CBC6B2}">
      <dsp:nvSpPr>
        <dsp:cNvPr id="0" name=""/>
        <dsp:cNvSpPr/>
      </dsp:nvSpPr>
      <dsp:spPr>
        <a:xfrm rot="10800000">
          <a:off x="1657750" y="1213314"/>
          <a:ext cx="5655106" cy="93337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1593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Etika = shrnuje filozofické názory na mravnost, ptá se na původ a podstatu morálního vědomí a jednání</a:t>
          </a:r>
          <a:endParaRPr lang="cs-CZ" sz="2000" kern="1200" dirty="0"/>
        </a:p>
      </dsp:txBody>
      <dsp:txXfrm rot="10800000">
        <a:off x="1657750" y="1213314"/>
        <a:ext cx="5655106" cy="933375"/>
      </dsp:txXfrm>
    </dsp:sp>
    <dsp:sp modelId="{BBC290B0-74D9-4EE9-9F99-36C355D1337B}">
      <dsp:nvSpPr>
        <dsp:cNvPr id="0" name=""/>
        <dsp:cNvSpPr/>
      </dsp:nvSpPr>
      <dsp:spPr>
        <a:xfrm>
          <a:off x="1191062" y="1213314"/>
          <a:ext cx="933375" cy="93337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29CB88-4945-43B9-8BC7-DD080AC8D086}">
      <dsp:nvSpPr>
        <dsp:cNvPr id="0" name=""/>
        <dsp:cNvSpPr/>
      </dsp:nvSpPr>
      <dsp:spPr>
        <a:xfrm rot="10800000">
          <a:off x="1657750" y="2425309"/>
          <a:ext cx="5655106" cy="93337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1593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Estetika = zabývá se vnímáním krásy, hodnotí působení jevů na člověka</a:t>
          </a:r>
          <a:endParaRPr lang="cs-CZ" sz="2000" kern="1200" dirty="0"/>
        </a:p>
      </dsp:txBody>
      <dsp:txXfrm rot="10800000">
        <a:off x="1657750" y="2425309"/>
        <a:ext cx="5655106" cy="933375"/>
      </dsp:txXfrm>
    </dsp:sp>
    <dsp:sp modelId="{8C7DDC5E-064D-4C35-A777-6340C442616E}">
      <dsp:nvSpPr>
        <dsp:cNvPr id="0" name=""/>
        <dsp:cNvSpPr/>
      </dsp:nvSpPr>
      <dsp:spPr>
        <a:xfrm>
          <a:off x="1191062" y="2425309"/>
          <a:ext cx="933375" cy="933375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7DCC86-FE47-4F99-B902-8DA932878762}">
      <dsp:nvSpPr>
        <dsp:cNvPr id="0" name=""/>
        <dsp:cNvSpPr/>
      </dsp:nvSpPr>
      <dsp:spPr>
        <a:xfrm rot="10800000">
          <a:off x="1657750" y="3637305"/>
          <a:ext cx="5655106" cy="93337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1593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Další disciplíny – dějiny filozofie, </a:t>
          </a:r>
          <a:r>
            <a:rPr lang="cs-CZ" sz="2000" kern="1200" dirty="0" err="1" smtClean="0"/>
            <a:t>filozofie</a:t>
          </a:r>
          <a:r>
            <a:rPr lang="cs-CZ" sz="2000" kern="1200" dirty="0" smtClean="0"/>
            <a:t> náboženství, kultury, práva atd.</a:t>
          </a:r>
          <a:endParaRPr lang="cs-CZ" sz="2000" kern="1200" dirty="0"/>
        </a:p>
      </dsp:txBody>
      <dsp:txXfrm rot="10800000">
        <a:off x="1657750" y="3637305"/>
        <a:ext cx="5655106" cy="933375"/>
      </dsp:txXfrm>
    </dsp:sp>
    <dsp:sp modelId="{DF882829-510D-400C-A63C-9849D7AB0735}">
      <dsp:nvSpPr>
        <dsp:cNvPr id="0" name=""/>
        <dsp:cNvSpPr/>
      </dsp:nvSpPr>
      <dsp:spPr>
        <a:xfrm>
          <a:off x="1191062" y="3637305"/>
          <a:ext cx="933375" cy="933375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8792-DFC2-4654-9026-8AB0BF6812F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BF5113-31FE-4DD9-AC32-EEEB08026F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8792-DFC2-4654-9026-8AB0BF6812F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2BF5113-31FE-4DD9-AC32-EEEB08026F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8792-DFC2-4654-9026-8AB0BF6812F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BF5113-31FE-4DD9-AC32-EEEB08026F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E8E8792-DFC2-4654-9026-8AB0BF6812F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F5113-31FE-4DD9-AC32-EEEB08026F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8792-DFC2-4654-9026-8AB0BF6812F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2BF5113-31FE-4DD9-AC32-EEEB08026F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8792-DFC2-4654-9026-8AB0BF6812F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2BF5113-31FE-4DD9-AC32-EEEB08026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8792-DFC2-4654-9026-8AB0BF6812F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2BF5113-31FE-4DD9-AC32-EEEB08026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BF5113-31FE-4DD9-AC32-EEEB08026F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8792-DFC2-4654-9026-8AB0BF6812F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2BF5113-31FE-4DD9-AC32-EEEB08026F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E8E8792-DFC2-4654-9026-8AB0BF6812F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8792-DFC2-4654-9026-8AB0BF6812F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F5113-31FE-4DD9-AC32-EEEB08026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2BF5113-31FE-4DD9-AC32-EEEB08026F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8792-DFC2-4654-9026-8AB0BF6812F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E8E8792-DFC2-4654-9026-8AB0BF6812F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BF5113-31FE-4DD9-AC32-EEEB08026F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hvezdy.astro.cz/nazvoslovi/602-prometheus" TargetMode="External"/><Relationship Id="rId2" Type="http://schemas.openxmlformats.org/officeDocument/2006/relationships/hyperlink" Target="http://abicko.avcr.cz/2009/02/05/teolog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rofilek.cz/obrazky/" TargetMode="External"/><Relationship Id="rId4" Type="http://schemas.openxmlformats.org/officeDocument/2006/relationships/hyperlink" Target="http://www.profilek.cz/tag/?tag=ok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Úvod do filozofie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6341950" cy="4572000"/>
          </a:xfrm>
        </p:spPr>
        <p:txBody>
          <a:bodyPr>
            <a:normAutofit lnSpcReduction="10000"/>
          </a:bodyPr>
          <a:lstStyle/>
          <a:p>
            <a:pPr lvl="0"/>
            <a:r>
              <a:rPr lang="cs-CZ" b="1" dirty="0" smtClean="0"/>
              <a:t>Filozofie</a:t>
            </a:r>
            <a:r>
              <a:rPr lang="cs-CZ" dirty="0" smtClean="0"/>
              <a:t> = systematická analýza a kritické zkoumání základních problémů, jakými jsou podstata hmoty, mysli, jazyka, skutečnosti, identity, svobodné vůle, vnímání, času, prostoru</a:t>
            </a:r>
          </a:p>
          <a:p>
            <a:r>
              <a:rPr lang="cs-CZ" dirty="0" smtClean="0"/>
              <a:t>Je to kladení otázek po základu, smyslu, porozumění a osvětlení celku světa a místa člověk v něm</a:t>
            </a:r>
          </a:p>
          <a:p>
            <a:r>
              <a:rPr lang="cs-CZ" dirty="0" smtClean="0"/>
              <a:t>Slovo filozofie pochází z řečtiny: </a:t>
            </a:r>
            <a:r>
              <a:rPr lang="cs-CZ" i="1" dirty="0" err="1" smtClean="0"/>
              <a:t>philein</a:t>
            </a:r>
            <a:r>
              <a:rPr lang="cs-CZ" i="1" dirty="0" smtClean="0"/>
              <a:t> </a:t>
            </a:r>
            <a:r>
              <a:rPr lang="cs-CZ" dirty="0" smtClean="0"/>
              <a:t>= milovat, </a:t>
            </a:r>
            <a:r>
              <a:rPr lang="cs-CZ" i="1" dirty="0" err="1" smtClean="0"/>
              <a:t>sophia</a:t>
            </a:r>
            <a:r>
              <a:rPr lang="cs-CZ" dirty="0" smtClean="0"/>
              <a:t> = moudrost</a:t>
            </a:r>
            <a:endParaRPr lang="cs-CZ" dirty="0"/>
          </a:p>
        </p:txBody>
      </p:sp>
      <p:pic>
        <p:nvPicPr>
          <p:cNvPr id="10242" name="Picture 2" descr="http://abicko.avcr.cz/miranda2/export/sitesavcr/data.avcr.cz/abicko/2009/02/Images/09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3643314"/>
            <a:ext cx="2009770" cy="28813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48575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Základní filozofické disciplíny: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0" y="1357298"/>
          <a:ext cx="8805672" cy="42148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752" y="1527048"/>
          <a:ext cx="850392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Ontologie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metafyzika</a:t>
            </a:r>
          </a:p>
          <a:p>
            <a:r>
              <a:rPr lang="cs-CZ" dirty="0" smtClean="0"/>
              <a:t> zabývá se výkladem jsoucna</a:t>
            </a:r>
          </a:p>
          <a:p>
            <a:r>
              <a:rPr lang="cs-CZ" dirty="0" smtClean="0"/>
              <a:t> </a:t>
            </a:r>
            <a:r>
              <a:rPr lang="cs-CZ" b="1" dirty="0" smtClean="0"/>
              <a:t>jsoucno</a:t>
            </a:r>
            <a:r>
              <a:rPr lang="cs-CZ" dirty="0" smtClean="0"/>
              <a:t> = to, co je, co existuje, je to každá jednotlivost (člověk, zvíře, věc)</a:t>
            </a:r>
          </a:p>
          <a:p>
            <a:r>
              <a:rPr lang="cs-CZ" b="1" dirty="0" smtClean="0"/>
              <a:t>bytí </a:t>
            </a:r>
            <a:r>
              <a:rPr lang="cs-CZ" dirty="0" smtClean="0"/>
              <a:t>= základní vlastnost jsoucna (každé jsoucno musí být)</a:t>
            </a:r>
          </a:p>
          <a:p>
            <a:r>
              <a:rPr lang="cs-CZ" dirty="0" smtClean="0"/>
              <a:t>Substance = první jsoucno</a:t>
            </a:r>
          </a:p>
          <a:p>
            <a:r>
              <a:rPr lang="cs-CZ" dirty="0" smtClean="0"/>
              <a:t>Existence = výskyt, pobyt ve skutečnosti</a:t>
            </a:r>
          </a:p>
        </p:txBody>
      </p:sp>
      <p:sp>
        <p:nvSpPr>
          <p:cNvPr id="4" name="Elipsa 3"/>
          <p:cNvSpPr/>
          <p:nvPr/>
        </p:nvSpPr>
        <p:spPr>
          <a:xfrm>
            <a:off x="7429520" y="5000636"/>
            <a:ext cx="1171029" cy="1171029"/>
          </a:xfrm>
          <a:prstGeom prst="ellipse">
            <a:avLst/>
          </a:prstGeom>
          <a:blipFill rotWithShape="0">
            <a:blip r:embed="rId2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357166"/>
            <a:ext cx="8534400" cy="78581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Filozofické směry podle podstat světa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1) Monismus</a:t>
            </a:r>
          </a:p>
          <a:p>
            <a:r>
              <a:rPr lang="cs-CZ" dirty="0" smtClean="0"/>
              <a:t>– je jen jeden základ světa</a:t>
            </a:r>
          </a:p>
          <a:p>
            <a:r>
              <a:rPr lang="cs-CZ" dirty="0" smtClean="0"/>
              <a:t>– jsou 2 pojetí:</a:t>
            </a:r>
          </a:p>
          <a:p>
            <a:r>
              <a:rPr lang="cs-CZ" dirty="0" smtClean="0"/>
              <a:t>– a) </a:t>
            </a:r>
            <a:r>
              <a:rPr lang="cs-CZ" b="1" i="1" dirty="0" smtClean="0"/>
              <a:t>materialismus </a:t>
            </a:r>
            <a:r>
              <a:rPr lang="cs-CZ" dirty="0" smtClean="0"/>
              <a:t>– základem je hmota </a:t>
            </a:r>
          </a:p>
          <a:p>
            <a:r>
              <a:rPr lang="cs-CZ" dirty="0" smtClean="0"/>
              <a:t>– b) </a:t>
            </a:r>
            <a:r>
              <a:rPr lang="cs-CZ" b="1" i="1" dirty="0" smtClean="0"/>
              <a:t>idealismus </a:t>
            </a:r>
            <a:r>
              <a:rPr lang="cs-CZ" dirty="0" smtClean="0"/>
              <a:t>– základem je duchovno</a:t>
            </a:r>
          </a:p>
          <a:p>
            <a:r>
              <a:rPr lang="cs-CZ" u="sng" dirty="0" smtClean="0"/>
              <a:t>Idealisté se dělí na:</a:t>
            </a:r>
          </a:p>
          <a:p>
            <a:pPr lvl="0"/>
            <a:r>
              <a:rPr lang="cs-CZ" dirty="0" smtClean="0"/>
              <a:t>Objektivní – duchovní základ světa existuje nezávisle </a:t>
            </a:r>
            <a:r>
              <a:rPr lang="cs-CZ" dirty="0" smtClean="0"/>
              <a:t>            na </a:t>
            </a:r>
            <a:r>
              <a:rPr lang="cs-CZ" dirty="0" smtClean="0"/>
              <a:t>našich myšlenkách a na našem prožívání</a:t>
            </a:r>
          </a:p>
          <a:p>
            <a:pPr lvl="0"/>
            <a:r>
              <a:rPr lang="cs-CZ" dirty="0" smtClean="0"/>
              <a:t>Subjektivní – bytí je odvozeno z našeho vědomí, ze subjektu, naše vědomí formuje realitu</a:t>
            </a:r>
          </a:p>
          <a:p>
            <a:r>
              <a:rPr lang="cs-CZ" b="1" dirty="0" smtClean="0"/>
              <a:t>2) Dualismus</a:t>
            </a:r>
          </a:p>
          <a:p>
            <a:r>
              <a:rPr lang="cs-CZ" b="1" dirty="0" smtClean="0"/>
              <a:t>3) Pluralismus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4) Determinismus</a:t>
            </a:r>
          </a:p>
          <a:p>
            <a:r>
              <a:rPr lang="cs-CZ" dirty="0" smtClean="0"/>
              <a:t>– </a:t>
            </a:r>
            <a:r>
              <a:rPr lang="cs-CZ" dirty="0" smtClean="0"/>
              <a:t>směr, </a:t>
            </a:r>
            <a:r>
              <a:rPr lang="cs-CZ" dirty="0" smtClean="0"/>
              <a:t>který vylučuje náhodu</a:t>
            </a:r>
          </a:p>
          <a:p>
            <a:r>
              <a:rPr lang="cs-CZ" dirty="0" smtClean="0"/>
              <a:t>– vše ve světě je dáno, předurčeno</a:t>
            </a:r>
          </a:p>
          <a:p>
            <a:r>
              <a:rPr lang="cs-CZ" dirty="0" smtClean="0"/>
              <a:t>– celý svět je popsatelný, poznatelný, počitatelný atd.</a:t>
            </a:r>
          </a:p>
          <a:p>
            <a:r>
              <a:rPr lang="cs-CZ" b="1" dirty="0" smtClean="0"/>
              <a:t>5) Indeterminismus</a:t>
            </a:r>
          </a:p>
          <a:p>
            <a:r>
              <a:rPr lang="cs-CZ" dirty="0" smtClean="0"/>
              <a:t>– ve světě existuje náhoda</a:t>
            </a:r>
          </a:p>
          <a:p>
            <a:r>
              <a:rPr lang="cs-CZ" dirty="0" smtClean="0"/>
              <a:t>– svět není dokonale popsatelný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Gnozeologie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noetika, epistemologie</a:t>
            </a:r>
          </a:p>
          <a:p>
            <a:r>
              <a:rPr lang="cs-CZ" dirty="0" smtClean="0"/>
              <a:t>zabývá se poznáním</a:t>
            </a:r>
          </a:p>
          <a:p>
            <a:pPr lvl="0"/>
            <a:r>
              <a:rPr lang="cs-CZ" b="1" i="1" dirty="0" err="1" smtClean="0"/>
              <a:t>Gnosis</a:t>
            </a:r>
            <a:r>
              <a:rPr lang="cs-CZ" i="1" dirty="0" smtClean="0"/>
              <a:t> </a:t>
            </a:r>
            <a:r>
              <a:rPr lang="cs-CZ" dirty="0" smtClean="0"/>
              <a:t>= poznání, vědění</a:t>
            </a:r>
          </a:p>
          <a:p>
            <a:pPr lvl="0"/>
            <a:r>
              <a:rPr lang="cs-CZ" b="1" i="1" dirty="0" err="1" smtClean="0"/>
              <a:t>Episteme</a:t>
            </a:r>
            <a:r>
              <a:rPr lang="cs-CZ" dirty="0" smtClean="0"/>
              <a:t> = vědění, opírající se o důkaz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základní pojmy: </a:t>
            </a:r>
            <a:r>
              <a:rPr lang="cs-CZ" b="1" i="1" dirty="0" smtClean="0"/>
              <a:t>subjekt X objekt</a:t>
            </a:r>
            <a:endParaRPr lang="cs-CZ" dirty="0" smtClean="0"/>
          </a:p>
          <a:p>
            <a:r>
              <a:rPr lang="cs-CZ" dirty="0" smtClean="0"/>
              <a:t>– subjekt – ten, který poznává (aktivní princip)</a:t>
            </a:r>
          </a:p>
          <a:p>
            <a:r>
              <a:rPr lang="cs-CZ" dirty="0" smtClean="0"/>
              <a:t>– objekt – to, co poznáváme (pasivní princip)</a:t>
            </a:r>
          </a:p>
          <a:p>
            <a:r>
              <a:rPr lang="cs-CZ" dirty="0" smtClean="0"/>
              <a:t>Poznání může být různého druhu </a:t>
            </a:r>
            <a:r>
              <a:rPr lang="cs-CZ" dirty="0" smtClean="0"/>
              <a:t>- smyslové</a:t>
            </a:r>
            <a:r>
              <a:rPr lang="cs-CZ" dirty="0" smtClean="0"/>
              <a:t>, rozumové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7643834" y="214290"/>
            <a:ext cx="1171029" cy="1171029"/>
          </a:xfrm>
          <a:prstGeom prst="ellipse">
            <a:avLst/>
          </a:prstGeom>
          <a:blipFill rotWithShape="0">
            <a:blip r:embed="rId2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Směry: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Skepticismus</a:t>
            </a:r>
            <a:endParaRPr lang="cs-CZ" dirty="0" smtClean="0"/>
          </a:p>
          <a:p>
            <a:pPr lvl="0">
              <a:buNone/>
            </a:pPr>
            <a:r>
              <a:rPr lang="cs-CZ" dirty="0" smtClean="0"/>
              <a:t>    Zpochybňování možnosti dosáhnout pravdivého poznání</a:t>
            </a:r>
          </a:p>
          <a:p>
            <a:pPr lvl="0"/>
            <a:r>
              <a:rPr lang="cs-CZ" dirty="0" smtClean="0"/>
              <a:t>Univerzální (absolutní skepse), částečná (relativní)</a:t>
            </a:r>
          </a:p>
          <a:p>
            <a:r>
              <a:rPr lang="cs-CZ" b="1" dirty="0" smtClean="0"/>
              <a:t>Empirismus</a:t>
            </a:r>
            <a:endParaRPr lang="cs-CZ" dirty="0" smtClean="0"/>
          </a:p>
          <a:p>
            <a:pPr lvl="0"/>
            <a:r>
              <a:rPr lang="cs-CZ" dirty="0" smtClean="0"/>
              <a:t>Základním pramenem našeho poznání je zkušenost</a:t>
            </a:r>
          </a:p>
          <a:p>
            <a:r>
              <a:rPr lang="cs-CZ" dirty="0" smtClean="0"/>
              <a:t>X </a:t>
            </a:r>
            <a:r>
              <a:rPr lang="cs-CZ" b="1" dirty="0" smtClean="0"/>
              <a:t>racionalismus</a:t>
            </a:r>
            <a:endParaRPr lang="cs-CZ" dirty="0" smtClean="0"/>
          </a:p>
          <a:p>
            <a:pPr lvl="0"/>
            <a:r>
              <a:rPr lang="cs-CZ" dirty="0" smtClean="0"/>
              <a:t>Zásady, které poznáváme, nečerpáme ze zkušenosti, ale z rozumu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Senzualismus</a:t>
            </a:r>
            <a:r>
              <a:rPr lang="cs-CZ" dirty="0" smtClean="0"/>
              <a:t> = krajní empirismus – uznává jen zkušenosti vnější – smyslové, ne vnitřní (vzpomínky, pocity, zážitky)</a:t>
            </a:r>
          </a:p>
          <a:p>
            <a:r>
              <a:rPr lang="cs-CZ" b="1" dirty="0" smtClean="0"/>
              <a:t>Agnosticismus</a:t>
            </a:r>
            <a:r>
              <a:rPr lang="cs-CZ" dirty="0" smtClean="0"/>
              <a:t> – tvrdí, že svět není poznatelný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evropské filozofie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Počátky evropské filozofie se kladou do přelomu </a:t>
            </a:r>
            <a:r>
              <a:rPr lang="cs-CZ" dirty="0" smtClean="0"/>
              <a:t>                    7</a:t>
            </a:r>
            <a:r>
              <a:rPr lang="cs-CZ" dirty="0" smtClean="0"/>
              <a:t>. – 6.st. př.n.l.</a:t>
            </a:r>
          </a:p>
          <a:p>
            <a:r>
              <a:rPr lang="cs-CZ" dirty="0" smtClean="0"/>
              <a:t>Člověk si klade stále více otázek, jeho uvažování přechází od mýtu k logu</a:t>
            </a:r>
          </a:p>
          <a:p>
            <a:r>
              <a:rPr lang="cs-CZ" b="1" dirty="0" smtClean="0"/>
              <a:t>Mýtus </a:t>
            </a:r>
            <a:r>
              <a:rPr lang="cs-CZ" dirty="0" smtClean="0"/>
              <a:t>= imaginární příběh, poskytuje vysvětlení přírodních i jiných jevů</a:t>
            </a:r>
          </a:p>
          <a:p>
            <a:r>
              <a:rPr lang="cs-CZ" b="1" dirty="0" smtClean="0"/>
              <a:t>Logos</a:t>
            </a:r>
            <a:r>
              <a:rPr lang="cs-CZ" dirty="0" smtClean="0"/>
              <a:t> = rozum, slovo, myšlenka</a:t>
            </a:r>
          </a:p>
          <a:p>
            <a:endParaRPr lang="cs-CZ" dirty="0"/>
          </a:p>
        </p:txBody>
      </p:sp>
      <p:pic>
        <p:nvPicPr>
          <p:cNvPr id="2050" name="Picture 2" descr="https://encrypted-tbn2.gstatic.com/images?q=tbn:ANd9GcTd3ULKJqnZh4azmfqcu4r9leWdz_EzubG54_sP19bo2UMlpFVWy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4071942"/>
            <a:ext cx="3143272" cy="22145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Antickou (řeckou) filosofii dělíme do tří hlavních období:</a:t>
            </a:r>
            <a:endParaRPr lang="cs-CZ" b="1" u="sng" dirty="0" smtClean="0"/>
          </a:p>
          <a:p>
            <a:endParaRPr lang="cs-CZ" b="1" u="sng" dirty="0" smtClean="0"/>
          </a:p>
          <a:p>
            <a:r>
              <a:rPr lang="cs-CZ" i="1" dirty="0" err="1" smtClean="0"/>
              <a:t>Předsókratovská</a:t>
            </a:r>
            <a:r>
              <a:rPr lang="cs-CZ" i="1" dirty="0" smtClean="0"/>
              <a:t> filosofie (6.-4. st. př. </a:t>
            </a:r>
            <a:r>
              <a:rPr lang="cs-CZ" i="1" dirty="0" err="1" smtClean="0"/>
              <a:t>Kr</a:t>
            </a:r>
            <a:r>
              <a:rPr lang="cs-CZ" i="1" dirty="0" smtClean="0"/>
              <a:t>.)</a:t>
            </a:r>
            <a:endParaRPr lang="cs-CZ" b="1" u="sng" dirty="0" smtClean="0"/>
          </a:p>
          <a:p>
            <a:r>
              <a:rPr lang="cs-CZ" i="1" dirty="0" smtClean="0"/>
              <a:t>Filosofie klasického období (5. – konec 4. st. př. </a:t>
            </a:r>
            <a:r>
              <a:rPr lang="cs-CZ" i="1" dirty="0" err="1" smtClean="0"/>
              <a:t>Kr</a:t>
            </a:r>
            <a:r>
              <a:rPr lang="cs-CZ" i="1" dirty="0" smtClean="0"/>
              <a:t>.)</a:t>
            </a:r>
            <a:endParaRPr lang="cs-CZ" b="1" u="sng" dirty="0" smtClean="0"/>
          </a:p>
          <a:p>
            <a:r>
              <a:rPr lang="cs-CZ" i="1" dirty="0" smtClean="0"/>
              <a:t>Doba helénismu (konec 4. st. př. </a:t>
            </a:r>
            <a:r>
              <a:rPr lang="cs-CZ" i="1" dirty="0" err="1" smtClean="0"/>
              <a:t>Kr</a:t>
            </a:r>
            <a:r>
              <a:rPr lang="cs-CZ" i="1" dirty="0" smtClean="0"/>
              <a:t>. – 529 po </a:t>
            </a:r>
            <a:r>
              <a:rPr lang="cs-CZ" i="1" dirty="0" err="1" smtClean="0"/>
              <a:t>Kr</a:t>
            </a:r>
            <a:r>
              <a:rPr lang="cs-CZ" i="1" dirty="0" smtClean="0"/>
              <a:t>.)</a:t>
            </a:r>
            <a:endParaRPr lang="cs-CZ" b="1" u="sng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abicko.avcr.cz/2009/02/05/teolog.html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hvezdy.astro.cz/nazvoslovi/602-prometheus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http://www.profilek.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tag</a:t>
            </a:r>
            <a:r>
              <a:rPr lang="cs-CZ" dirty="0" smtClean="0">
                <a:hlinkClick r:id="rId4"/>
              </a:rPr>
              <a:t>/?</a:t>
            </a:r>
            <a:r>
              <a:rPr lang="cs-CZ" dirty="0" err="1" smtClean="0">
                <a:hlinkClick r:id="rId4"/>
              </a:rPr>
              <a:t>tag</a:t>
            </a:r>
            <a:r>
              <a:rPr lang="cs-CZ" dirty="0" smtClean="0">
                <a:hlinkClick r:id="rId4"/>
              </a:rPr>
              <a:t>=oko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http://www.profilek.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obrazky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762</TotalTime>
  <Words>331</Words>
  <Application>Microsoft Office PowerPoint</Application>
  <PresentationFormat>Předvádění na obrazovce (4:3)</PresentationFormat>
  <Paragraphs>74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Úvod do filozofie</vt:lpstr>
      <vt:lpstr>Základní charakteristika</vt:lpstr>
      <vt:lpstr>Základní filozofické disciplíny:</vt:lpstr>
      <vt:lpstr>Snímek 4</vt:lpstr>
      <vt:lpstr>Ontologie</vt:lpstr>
      <vt:lpstr>Filozofické směry podle podstat světa </vt:lpstr>
      <vt:lpstr>Snímek 7</vt:lpstr>
      <vt:lpstr>Gnozeologie</vt:lpstr>
      <vt:lpstr>Směry:</vt:lpstr>
      <vt:lpstr>Snímek 10</vt:lpstr>
      <vt:lpstr>Počátky evropské filozofie</vt:lpstr>
      <vt:lpstr>Snímek 12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filozofie</dc:title>
  <dc:creator>Windows User</dc:creator>
  <cp:lastModifiedBy>Dum</cp:lastModifiedBy>
  <cp:revision>16</cp:revision>
  <dcterms:created xsi:type="dcterms:W3CDTF">2012-10-01T18:38:08Z</dcterms:created>
  <dcterms:modified xsi:type="dcterms:W3CDTF">2012-10-13T17:02:30Z</dcterms:modified>
</cp:coreProperties>
</file>