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77" r:id="rId3"/>
    <p:sldId id="257" r:id="rId4"/>
    <p:sldId id="260" r:id="rId5"/>
    <p:sldId id="270" r:id="rId6"/>
    <p:sldId id="276" r:id="rId7"/>
    <p:sldId id="275" r:id="rId8"/>
    <p:sldId id="261" r:id="rId9"/>
    <p:sldId id="265" r:id="rId10"/>
    <p:sldId id="273" r:id="rId11"/>
    <p:sldId id="266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63DB47-53ED-471B-829D-5B5820842BD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739AE4-6EA0-4A8C-A3B2-9F66C83DDF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739AE4-6EA0-4A8C-A3B2-9F66C83DDFA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739AE4-6EA0-4A8C-A3B2-9F66C83DDFA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739AE4-6EA0-4A8C-A3B2-9F66C83DDFA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739AE4-6EA0-4A8C-A3B2-9F66C83DDFA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739AE4-6EA0-4A8C-A3B2-9F66C83DDFA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739AE4-6EA0-4A8C-A3B2-9F66C83DDFA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739AE4-6EA0-4A8C-A3B2-9F66C83DDFA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739AE4-6EA0-4A8C-A3B2-9F66C83DDFA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739AE4-6EA0-4A8C-A3B2-9F66C83DDFA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739AE4-6EA0-4A8C-A3B2-9F66C83DDFA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739AE4-6EA0-4A8C-A3B2-9F66C83DDFA6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739AE4-6EA0-4A8C-A3B2-9F66C83DDFA6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B73855-D812-42FD-8E04-8520CD8E78F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79530DB-C73E-4A2A-8688-0A76F8AF4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B73855-D812-42FD-8E04-8520CD8E78F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9530DB-C73E-4A2A-8688-0A76F8AF4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B73855-D812-42FD-8E04-8520CD8E78F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79530DB-C73E-4A2A-8688-0A76F8AF4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B73855-D812-42FD-8E04-8520CD8E78F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9530DB-C73E-4A2A-8688-0A76F8AF4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B73855-D812-42FD-8E04-8520CD8E78F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9530DB-C73E-4A2A-8688-0A76F8AF4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B73855-D812-42FD-8E04-8520CD8E78F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9530DB-C73E-4A2A-8688-0A76F8AF4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B73855-D812-42FD-8E04-8520CD8E78F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9530DB-C73E-4A2A-8688-0A76F8AF4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B73855-D812-42FD-8E04-8520CD8E78F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9530DB-C73E-4A2A-8688-0A76F8AF4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B73855-D812-42FD-8E04-8520CD8E78F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9530DB-C73E-4A2A-8688-0A76F8AF41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B73855-D812-42FD-8E04-8520CD8E78F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9530DB-C73E-4A2A-8688-0A76F8AF4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0B73855-D812-42FD-8E04-8520CD8E78F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9530DB-C73E-4A2A-8688-0A76F8AF4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0B73855-D812-42FD-8E04-8520CD8E78F3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79530DB-C73E-4A2A-8688-0A76F8AF41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4.png"/><Relationship Id="rId7" Type="http://schemas.openxmlformats.org/officeDocument/2006/relationships/image" Target="../media/image5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tescoma.cz/images/tescoma_obrazky/jablko.jp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ctrTitle"/>
          </p:nvPr>
        </p:nvSpPr>
        <p:spPr>
          <a:xfrm>
            <a:off x="1285852" y="5286388"/>
            <a:ext cx="7406640" cy="1472184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Název školy: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Speciální základní škola,Louny,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err="1" smtClean="0">
                <a:solidFill>
                  <a:schemeClr val="bg1"/>
                </a:solidFill>
              </a:rPr>
              <a:t>Poděbradova</a:t>
            </a:r>
            <a:r>
              <a:rPr lang="cs-CZ" sz="2800" dirty="0" smtClean="0">
                <a:solidFill>
                  <a:schemeClr val="bg1"/>
                </a:solidFill>
              </a:rPr>
              <a:t> 640,příspěvková organizace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Autor: 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err="1" smtClean="0">
                <a:solidFill>
                  <a:schemeClr val="bg1"/>
                </a:solidFill>
              </a:rPr>
              <a:t>Mgr.TAŤÁNA</a:t>
            </a:r>
            <a:r>
              <a:rPr lang="cs-CZ" sz="2800" dirty="0" smtClean="0">
                <a:solidFill>
                  <a:schemeClr val="bg1"/>
                </a:solidFill>
              </a:rPr>
              <a:t> RADIMSKÁ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Název materiálu: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 VY_32_INOVACE_04_</a:t>
            </a:r>
            <a:r>
              <a:rPr lang="cs-CZ" sz="2800" dirty="0" err="1" smtClean="0">
                <a:solidFill>
                  <a:schemeClr val="bg1"/>
                </a:solidFill>
              </a:rPr>
              <a:t>III.Vu</a:t>
            </a:r>
            <a:r>
              <a:rPr lang="cs-CZ" sz="2800" dirty="0" smtClean="0">
                <a:solidFill>
                  <a:schemeClr val="bg1"/>
                </a:solidFill>
              </a:rPr>
              <a:t>_VÁNOČNÍ TRADICE </a:t>
            </a:r>
            <a:r>
              <a:rPr lang="cs-CZ" sz="2800" smtClean="0">
                <a:solidFill>
                  <a:schemeClr val="bg1"/>
                </a:solidFill>
              </a:rPr>
              <a:t>A ZVYKYII.</a:t>
            </a:r>
            <a:r>
              <a:rPr lang="cs-CZ" sz="2800" dirty="0" smtClean="0">
                <a:solidFill>
                  <a:schemeClr val="bg1"/>
                </a:solidFill>
              </a:rPr>
              <a:t/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 Téma : </a:t>
            </a:r>
            <a:r>
              <a:rPr lang="cs-CZ" sz="2800" dirty="0" err="1" smtClean="0">
                <a:solidFill>
                  <a:schemeClr val="bg1"/>
                </a:solidFill>
              </a:rPr>
              <a:t>Vu</a:t>
            </a:r>
            <a:r>
              <a:rPr lang="cs-CZ" sz="2800" dirty="0" smtClean="0">
                <a:solidFill>
                  <a:schemeClr val="bg1"/>
                </a:solidFill>
              </a:rPr>
              <a:t> – 6. ročník – VÁNOČNÍ TRADICE A ZVYKY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 ČÍSLO PROJEKTU:  CZ.1.07/1.4.00/21.3407 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02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MATERIÁL JE URČENÝ PRO ŽÁKY 6. ROČNÍKU, </a:t>
            </a:r>
            <a:r>
              <a:rPr lang="cs-CZ" sz="2400" dirty="0" smtClean="0"/>
              <a:t>                  PRO </a:t>
            </a:r>
            <a:r>
              <a:rPr lang="cs-CZ" sz="2400" dirty="0" smtClean="0"/>
              <a:t>VÝUKU VĚCNÉHO UČENÍ</a:t>
            </a:r>
          </a:p>
          <a:p>
            <a:r>
              <a:rPr lang="cs-CZ" sz="2400" dirty="0" smtClean="0"/>
              <a:t>PREZENTACE NA INTERAKTIVNÍ TABULI</a:t>
            </a:r>
          </a:p>
          <a:p>
            <a:r>
              <a:rPr lang="cs-CZ" sz="2400" dirty="0" smtClean="0"/>
              <a:t>POMŮCKY: INTERAKTIVNÍ PERO, FIXY </a:t>
            </a:r>
            <a:r>
              <a:rPr lang="cs-CZ" sz="2400" dirty="0" smtClean="0"/>
              <a:t>                          NA </a:t>
            </a:r>
            <a:r>
              <a:rPr lang="cs-CZ" sz="2400" dirty="0" smtClean="0"/>
              <a:t>INTERAKTIVNÍ TABULI</a:t>
            </a:r>
          </a:p>
          <a:p>
            <a:r>
              <a:rPr lang="cs-CZ" sz="2400" dirty="0" smtClean="0"/>
              <a:t>INOVACE: INTERAKTIVNÍ ZPŮSOB UČENÍ, ZÍSKÁNÍ INFORMACÍ O VÁNOCÍCH</a:t>
            </a:r>
          </a:p>
          <a:p>
            <a:r>
              <a:rPr lang="cs-CZ" sz="2400" dirty="0" smtClean="0"/>
              <a:t>METODICKÉ POKYNY: ČTENÍ A VYSVĚTLENÍ JEDNOTLIVÝCH ZVYKŮ, SYMBOLŮ, POVĚR; ODPOVĚDI NA OTÁZKY</a:t>
            </a:r>
            <a:endParaRPr lang="cs-CZ" sz="2400" dirty="0"/>
          </a:p>
        </p:txBody>
      </p:sp>
    </p:spTree>
  </p:cSld>
  <p:clrMapOvr>
    <a:masterClrMapping/>
  </p:clrMapOvr>
  <p:transition spd="slow"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VÁNOČNÍ ZVYKY A TRADICE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HÁZENÍ BAČKOROU</a:t>
            </a:r>
          </a:p>
          <a:p>
            <a:r>
              <a:rPr lang="cs-CZ" dirty="0" smtClean="0"/>
              <a:t>KRÁJENÍ JABLKA</a:t>
            </a:r>
          </a:p>
          <a:p>
            <a:r>
              <a:rPr lang="cs-CZ" dirty="0" smtClean="0"/>
              <a:t>SEKERA POD STOLEM</a:t>
            </a:r>
          </a:p>
          <a:p>
            <a:r>
              <a:rPr lang="cs-CZ" dirty="0" smtClean="0"/>
              <a:t>ŘETĚZ KOLEM STOLU</a:t>
            </a:r>
          </a:p>
          <a:p>
            <a:r>
              <a:rPr lang="cs-CZ" dirty="0" smtClean="0"/>
              <a:t>LITÍ OLOVA</a:t>
            </a:r>
          </a:p>
          <a:p>
            <a:r>
              <a:rPr lang="cs-CZ" dirty="0" smtClean="0"/>
              <a:t>TALÍŘ PRO HOSTA</a:t>
            </a:r>
          </a:p>
          <a:p>
            <a:r>
              <a:rPr lang="cs-CZ" dirty="0" smtClean="0"/>
              <a:t>ŠUPINA V PENĚŽENCE</a:t>
            </a:r>
          </a:p>
          <a:p>
            <a:r>
              <a:rPr lang="cs-CZ" dirty="0" smtClean="0"/>
              <a:t>ZDOBENÍ STROMEČKU</a:t>
            </a:r>
          </a:p>
          <a:p>
            <a:r>
              <a:rPr lang="cs-CZ" dirty="0" smtClean="0"/>
              <a:t>ADVENTNÍ VĚNEC</a:t>
            </a:r>
          </a:p>
          <a:p>
            <a:r>
              <a:rPr lang="cs-CZ" dirty="0" smtClean="0"/>
              <a:t>BARBORKY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 descr="C:\Documents and Settings\Láďa\Local Settings\Temporary Internet Files\Content.IE5\87422H25\MC9002394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3073243"/>
            <a:ext cx="3673050" cy="378475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7239000" cy="1714512"/>
          </a:xfrm>
        </p:spPr>
        <p:txBody>
          <a:bodyPr>
            <a:normAutofit/>
          </a:bodyPr>
          <a:lstStyle/>
          <a:p>
            <a:r>
              <a:rPr lang="cs-CZ" sz="5400" dirty="0" smtClean="0"/>
              <a:t>JMELÍ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000372"/>
            <a:ext cx="8358214" cy="3500462"/>
          </a:xfrm>
        </p:spPr>
        <p:txBody>
          <a:bodyPr>
            <a:normAutofit/>
          </a:bodyPr>
          <a:lstStyle/>
          <a:p>
            <a:r>
              <a:rPr lang="cs-CZ" dirty="0" smtClean="0"/>
              <a:t>PŘINÁŠÍ </a:t>
            </a:r>
            <a:r>
              <a:rPr lang="cs-CZ" dirty="0" smtClean="0"/>
              <a:t>ŠTĚSTÍ, </a:t>
            </a:r>
            <a:r>
              <a:rPr lang="cs-CZ" dirty="0" smtClean="0"/>
              <a:t>POUZE KDYŽ JE DAROVANÉ</a:t>
            </a:r>
          </a:p>
          <a:p>
            <a:endParaRPr lang="cs-CZ" dirty="0" smtClean="0"/>
          </a:p>
          <a:p>
            <a:r>
              <a:rPr lang="cs-CZ" dirty="0" smtClean="0"/>
              <a:t>ZAMILOVANÍ SI POD NÍM DÁVAJÍ POLIBEK, ABY JIM PŘINESLO  ŠTĚSTÍ A LÁSKU</a:t>
            </a:r>
          </a:p>
          <a:p>
            <a:endParaRPr lang="cs-CZ" dirty="0" smtClean="0"/>
          </a:p>
          <a:p>
            <a:r>
              <a:rPr lang="cs-CZ" dirty="0" smtClean="0"/>
              <a:t>JE PŘIROZENĚ ZELENÉ, DÁ SE KOUPIT NABARVENÉ STŘÍBRNĚ NEBO ZLATĚ</a:t>
            </a:r>
            <a:endParaRPr lang="cs-CZ" dirty="0"/>
          </a:p>
        </p:txBody>
      </p:sp>
      <p:pic>
        <p:nvPicPr>
          <p:cNvPr id="3076" name="Picture 4" descr="C:\Documents and Settings\Láďa\Local Settings\Temporary Internet Files\Content.IE5\CN8USW10\MC90043627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142852"/>
            <a:ext cx="2643206" cy="26432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7239000" cy="1143000"/>
          </a:xfrm>
        </p:spPr>
        <p:txBody>
          <a:bodyPr>
            <a:noAutofit/>
          </a:bodyPr>
          <a:lstStyle/>
          <a:p>
            <a:pPr lvl="0"/>
            <a:r>
              <a:rPr lang="cs-CZ" sz="5400" dirty="0" smtClean="0"/>
              <a:t>BARBORKY</a:t>
            </a:r>
            <a:br>
              <a:rPr lang="cs-CZ" sz="5400" dirty="0" smtClean="0"/>
            </a:b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214422"/>
            <a:ext cx="7786742" cy="5643578"/>
          </a:xfrm>
        </p:spPr>
        <p:txBody>
          <a:bodyPr/>
          <a:lstStyle/>
          <a:p>
            <a:pPr lvl="0">
              <a:defRPr/>
            </a:pPr>
            <a:r>
              <a:rPr lang="cs-CZ" dirty="0" smtClean="0"/>
              <a:t>4.12. </a:t>
            </a:r>
            <a:r>
              <a:rPr lang="cs-CZ" dirty="0" smtClean="0"/>
              <a:t>– 20 DNÍ PŘED ŠTĚDRÝM DNEM SE OŘEZAJÍ VĚTVIČKY </a:t>
            </a:r>
            <a:r>
              <a:rPr lang="cs-CZ" dirty="0" smtClean="0"/>
              <a:t>TŘEŠNÍ </a:t>
            </a:r>
            <a:r>
              <a:rPr lang="cs-CZ" dirty="0" smtClean="0"/>
              <a:t>NEBO VIŠNÍ</a:t>
            </a:r>
          </a:p>
          <a:p>
            <a:pPr lvl="0">
              <a:defRPr/>
            </a:pPr>
            <a:r>
              <a:rPr lang="cs-CZ" dirty="0" smtClean="0"/>
              <a:t>DAJÍ SE DO VÁZY S VODOU</a:t>
            </a:r>
          </a:p>
          <a:p>
            <a:pPr lvl="0">
              <a:defRPr/>
            </a:pPr>
            <a:endParaRPr lang="cs-CZ" dirty="0" smtClean="0"/>
          </a:p>
          <a:p>
            <a:pPr lvl="0">
              <a:defRPr/>
            </a:pPr>
            <a:r>
              <a:rPr lang="cs-CZ" dirty="0" smtClean="0"/>
              <a:t>MLADÉ </a:t>
            </a:r>
            <a:r>
              <a:rPr lang="cs-CZ" dirty="0" smtClean="0"/>
              <a:t>DĚVČATA, </a:t>
            </a:r>
            <a:r>
              <a:rPr lang="cs-CZ" dirty="0" smtClean="0"/>
              <a:t>KTERÝM BARBOKA </a:t>
            </a:r>
            <a:r>
              <a:rPr lang="cs-CZ" dirty="0" smtClean="0"/>
              <a:t>ROZKVETE, </a:t>
            </a:r>
            <a:r>
              <a:rPr lang="cs-CZ" dirty="0" smtClean="0"/>
              <a:t>SE DO ROKA A DO DNE VDAJÍ </a:t>
            </a:r>
          </a:p>
          <a:p>
            <a:endParaRPr lang="cs-CZ" dirty="0"/>
          </a:p>
        </p:txBody>
      </p:sp>
      <p:pic>
        <p:nvPicPr>
          <p:cNvPr id="2051" name="Picture 3" descr="C:\Documents and Settings\Láďa\Local Settings\Temporary Internet Files\Content.IE5\YGN0Z3RJ\MC9001227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3587762"/>
            <a:ext cx="2943000" cy="32702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>
              <a:defRPr/>
            </a:pPr>
            <a:r>
              <a:rPr lang="cs-CZ" sz="5400" dirty="0" smtClean="0"/>
              <a:t>HÁZENÍ PANTOFLÍ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857364"/>
            <a:ext cx="7239000" cy="2917518"/>
          </a:xfrm>
        </p:spPr>
        <p:txBody>
          <a:bodyPr/>
          <a:lstStyle/>
          <a:p>
            <a:pPr lvl="0">
              <a:defRPr/>
            </a:pPr>
            <a:r>
              <a:rPr lang="cs-CZ" dirty="0" smtClean="0"/>
              <a:t>DĚVČATA ZA SEBE HÁZÍ PANTOFLÍ</a:t>
            </a:r>
          </a:p>
          <a:p>
            <a:pPr lvl="0">
              <a:defRPr/>
            </a:pPr>
            <a:r>
              <a:rPr lang="cs-CZ" dirty="0" smtClean="0"/>
              <a:t>KDYŽ </a:t>
            </a:r>
            <a:r>
              <a:rPr lang="cs-CZ" dirty="0" smtClean="0"/>
              <a:t>ŠPIČKA </a:t>
            </a:r>
            <a:r>
              <a:rPr lang="cs-CZ" dirty="0" smtClean="0"/>
              <a:t>UKAZJE SMĚREM KE </a:t>
            </a:r>
            <a:r>
              <a:rPr lang="cs-CZ" dirty="0" smtClean="0"/>
              <a:t>DVEŘÍM</a:t>
            </a:r>
            <a:r>
              <a:rPr lang="cs-CZ" dirty="0" smtClean="0"/>
              <a:t>, DÍVKA DO ROKA </a:t>
            </a:r>
            <a:r>
              <a:rPr lang="cs-CZ" dirty="0" smtClean="0"/>
              <a:t>ODEJDE </a:t>
            </a:r>
            <a:r>
              <a:rPr lang="cs-CZ" dirty="0" smtClean="0"/>
              <a:t>Z DOMU</a:t>
            </a:r>
          </a:p>
          <a:p>
            <a:endParaRPr lang="cs-CZ" dirty="0"/>
          </a:p>
        </p:txBody>
      </p:sp>
      <p:pic>
        <p:nvPicPr>
          <p:cNvPr id="1026" name="Picture 2" descr="C:\Documents and Settings\Láďa\Local Settings\Temporary Internet Files\Content.IE5\CN8USW10\MC9002803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3214686"/>
            <a:ext cx="4374251" cy="343279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7239000" cy="1143000"/>
          </a:xfrm>
        </p:spPr>
        <p:txBody>
          <a:bodyPr>
            <a:normAutofit fontScale="90000"/>
          </a:bodyPr>
          <a:lstStyle/>
          <a:p>
            <a:pPr lvl="0"/>
            <a:r>
              <a:rPr lang="cs-CZ" sz="6000" dirty="0" smtClean="0"/>
              <a:t>ŘETĚZ KOLEM STOLU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7239000" cy="1857388"/>
          </a:xfrm>
        </p:spPr>
        <p:txBody>
          <a:bodyPr>
            <a:normAutofit fontScale="92500"/>
          </a:bodyPr>
          <a:lstStyle/>
          <a:p>
            <a:pPr lvl="0">
              <a:defRPr/>
            </a:pPr>
            <a:r>
              <a:rPr lang="cs-CZ" dirty="0" smtClean="0"/>
              <a:t>KOLEM NOHOU </a:t>
            </a:r>
            <a:r>
              <a:rPr lang="cs-CZ" dirty="0" smtClean="0"/>
              <a:t>STOLU, </a:t>
            </a:r>
            <a:r>
              <a:rPr lang="cs-CZ" dirty="0" smtClean="0"/>
              <a:t>NA KTERÉM SE POŘÁDÁ ŠTĚDROVEČERNÍ </a:t>
            </a:r>
            <a:r>
              <a:rPr lang="cs-CZ" dirty="0" smtClean="0"/>
              <a:t>VEČEŘE, </a:t>
            </a:r>
            <a:r>
              <a:rPr lang="cs-CZ" dirty="0" smtClean="0"/>
              <a:t>SE UVÁŽE </a:t>
            </a:r>
            <a:r>
              <a:rPr lang="cs-CZ" dirty="0" smtClean="0"/>
              <a:t>ŘETĚZ</a:t>
            </a:r>
            <a:r>
              <a:rPr lang="cs-CZ" dirty="0" smtClean="0"/>
              <a:t>, ABY CELÁ RODINA ZŮSTALA POHROMADĚ</a:t>
            </a:r>
          </a:p>
          <a:p>
            <a:pPr lvl="0">
              <a:defRPr/>
            </a:pPr>
            <a:r>
              <a:rPr lang="cs-CZ" dirty="0" smtClean="0"/>
              <a:t>OCHRAŇUJE RODINU OD ZLÝCH DUCHŮ</a:t>
            </a:r>
          </a:p>
          <a:p>
            <a:pPr lvl="0">
              <a:defRPr/>
            </a:pPr>
            <a:endParaRPr lang="cs-CZ" dirty="0" smtClean="0"/>
          </a:p>
          <a:p>
            <a:pPr lvl="0"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42844" y="2928934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 fontScale="90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000" b="1" cap="all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ZLATÉ PRASÁTKO</a:t>
            </a:r>
            <a: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38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58" y="3714752"/>
            <a:ext cx="7239000" cy="185738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lang="cs-CZ" sz="2600" dirty="0" smtClean="0"/>
              <a:t>KDYŽ SE VYDRŽÍ CELÝ ŠTĚDRÝ DEN AŽ DO VEČEŘE </a:t>
            </a:r>
            <a:r>
              <a:rPr lang="cs-CZ" sz="2600" dirty="0" smtClean="0"/>
              <a:t>NEJÍST, </a:t>
            </a:r>
            <a:r>
              <a:rPr lang="cs-CZ" sz="2600" dirty="0" smtClean="0"/>
              <a:t>OBJEVÍ SE ZLATÉ PRASÁTKO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074" name="Picture 2" descr="C:\Documents and Settings\Láďa\Local Settings\Temporary Internet Files\Content.IE5\YGN0Z3RJ\MC90044131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4293096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714356"/>
            <a:ext cx="7239000" cy="605808"/>
          </a:xfrm>
        </p:spPr>
        <p:txBody>
          <a:bodyPr>
            <a:noAutofit/>
          </a:bodyPr>
          <a:lstStyle/>
          <a:p>
            <a:r>
              <a:rPr lang="cs-CZ" sz="5400" dirty="0" smtClean="0"/>
              <a:t>KRÁJENÍ JABLKA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928802"/>
            <a:ext cx="7239000" cy="142876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VEZME SE JABLKO A ROZKROJÍ SE V PŮLI</a:t>
            </a:r>
          </a:p>
          <a:p>
            <a:endParaRPr lang="cs-CZ" dirty="0" smtClean="0"/>
          </a:p>
          <a:p>
            <a:r>
              <a:rPr lang="cs-CZ" dirty="0" smtClean="0"/>
              <a:t>POKUD SEMÍNKA JSOU </a:t>
            </a:r>
            <a:r>
              <a:rPr lang="cs-CZ" dirty="0" smtClean="0"/>
              <a:t>VE </a:t>
            </a:r>
            <a:r>
              <a:rPr lang="cs-CZ" dirty="0" smtClean="0"/>
              <a:t>TVARU HVĚZDY, PŘINESE TO ŠTĚSTÍ</a:t>
            </a:r>
            <a:endParaRPr lang="cs-CZ" dirty="0"/>
          </a:p>
        </p:txBody>
      </p:sp>
      <p:pic>
        <p:nvPicPr>
          <p:cNvPr id="6" name="Obrázek 5" descr="jablk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43042" y="3429000"/>
            <a:ext cx="4214842" cy="3071810"/>
          </a:xfrm>
          <a:prstGeom prst="rect">
            <a:avLst/>
          </a:prstGeom>
        </p:spPr>
      </p:pic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7239000" cy="891560"/>
          </a:xfrm>
        </p:spPr>
        <p:txBody>
          <a:bodyPr/>
          <a:lstStyle/>
          <a:p>
            <a:r>
              <a:rPr lang="cs-CZ" dirty="0" smtClean="0"/>
              <a:t>ŠTĚSTÍ přináší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ČERSTVÝ CHLÉB UPEČENÝ 25.12. </a:t>
            </a:r>
            <a:r>
              <a:rPr lang="cs-CZ" dirty="0" smtClean="0"/>
              <a:t>- </a:t>
            </a:r>
            <a:r>
              <a:rPr lang="cs-CZ" dirty="0" smtClean="0"/>
              <a:t>VEJCE SNESENÁ 25.12. MAJÍ MAGICKOU MOC</a:t>
            </a:r>
          </a:p>
          <a:p>
            <a:r>
              <a:rPr lang="cs-CZ" dirty="0" smtClean="0"/>
              <a:t>ŠTĚDRÝ DEN V PONDĚLÍ = DOBRÁ ÚRODA, HODNĚ MEDU</a:t>
            </a:r>
          </a:p>
          <a:p>
            <a:r>
              <a:rPr lang="cs-CZ" dirty="0" smtClean="0"/>
              <a:t>ŠTĚDRÝ DEN V ÚTERÝ = DOBRÁ ÚRODA, HODNĚ VÍNA</a:t>
            </a:r>
          </a:p>
          <a:p>
            <a:r>
              <a:rPr lang="cs-CZ" dirty="0" smtClean="0"/>
              <a:t>BOŽÍ HOD VE ČTVRTEK = PODAŘILO SE VÝHODNĚ PRODAT DOBYTEK </a:t>
            </a:r>
          </a:p>
          <a:p>
            <a:r>
              <a:rPr lang="cs-CZ" dirty="0" smtClean="0"/>
              <a:t>BOŽÍ HOD V PÁTEK = BUDE HORKÉ LÉTO </a:t>
            </a:r>
            <a:r>
              <a:rPr lang="cs-CZ" dirty="0" smtClean="0"/>
              <a:t>                   A </a:t>
            </a:r>
            <a:r>
              <a:rPr lang="cs-CZ" dirty="0" smtClean="0"/>
              <a:t>KRÁSNÝ PODZIM 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Láďa\Local Settings\Temporary Internet Files\Content.IE5\E4IAGOOM\MC9004357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3536950"/>
            <a:ext cx="3502025" cy="332105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SMŮLU PŘINÁŠÍ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 PŮLNOČNÍ MŠÍ SE NESMÍ ŠÍT, PLÉST - PROTOŽE BY PAK MYŠI DÍLO ZNIČILY</a:t>
            </a:r>
          </a:p>
          <a:p>
            <a:r>
              <a:rPr lang="cs-CZ" dirty="0" smtClean="0"/>
              <a:t>NA ŠTĚDRÝ DEN SE NESMÍ ČISTIT CHLÉVY </a:t>
            </a:r>
            <a:r>
              <a:rPr lang="cs-CZ" dirty="0" smtClean="0"/>
              <a:t>                A </a:t>
            </a:r>
            <a:r>
              <a:rPr lang="cs-CZ" dirty="0" smtClean="0"/>
              <a:t>STÁJE, PAK BY DOBYTEK KULHAL</a:t>
            </a:r>
          </a:p>
          <a:p>
            <a:r>
              <a:rPr lang="cs-CZ" dirty="0" smtClean="0"/>
              <a:t>NA ŠTĚDRÝ DEN SE NESMÍ PRÁT, PŘINÁŠÍ TO SMŮLU A NEŠTĚSTÍ DO DOMU </a:t>
            </a:r>
          </a:p>
          <a:p>
            <a:r>
              <a:rPr lang="cs-CZ" dirty="0" smtClean="0"/>
              <a:t>NA ŠTĚDRÝ DEN NEPIŠTE SVÉ MILÉ - MILÉMU ZAMILOVANÉ PSANÍ, JINAK BY TO MOHLO ZNAMENAT ROZCHOD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7758138" cy="2285992"/>
          </a:xfrm>
        </p:spPr>
        <p:txBody>
          <a:bodyPr>
            <a:normAutofit/>
          </a:bodyPr>
          <a:lstStyle/>
          <a:p>
            <a:r>
              <a:rPr lang="cs-CZ" dirty="0" smtClean="0"/>
              <a:t>JAKÉ ZVYKY DODRŽUJETE DOMA?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>
                <a:solidFill>
                  <a:schemeClr val="tx1"/>
                </a:solidFill>
              </a:rPr>
              <a:t>zAKROUžKUJ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  <a:endParaRPr lang="cs-CZ" dirty="0"/>
          </a:p>
        </p:txBody>
      </p:sp>
      <p:pic>
        <p:nvPicPr>
          <p:cNvPr id="3" name="Picture 4" descr="C:\Documents and Settings\Láďa\Local Settings\Temporary Internet Files\Content.IE5\CN8USW10\MC90043627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2500306"/>
            <a:ext cx="1571636" cy="1571636"/>
          </a:xfrm>
          <a:prstGeom prst="rect">
            <a:avLst/>
          </a:prstGeom>
          <a:noFill/>
        </p:spPr>
      </p:pic>
      <p:pic>
        <p:nvPicPr>
          <p:cNvPr id="4" name="Picture 2" descr="C:\Documents and Settings\Láďa\Local Settings\Temporary Internet Files\Content.IE5\CN8USW10\MC90028037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4357694"/>
            <a:ext cx="1857388" cy="1718278"/>
          </a:xfrm>
          <a:prstGeom prst="rect">
            <a:avLst/>
          </a:prstGeom>
          <a:noFill/>
        </p:spPr>
      </p:pic>
      <p:pic>
        <p:nvPicPr>
          <p:cNvPr id="5" name="Picture 2" descr="C:\Documents and Settings\Láďa\Local Settings\Temporary Internet Files\Content.IE5\YGN0Z3RJ\MC90044131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43174" y="2428868"/>
            <a:ext cx="1571636" cy="1857364"/>
          </a:xfrm>
          <a:prstGeom prst="rect">
            <a:avLst/>
          </a:prstGeom>
          <a:noFill/>
        </p:spPr>
      </p:pic>
      <p:pic>
        <p:nvPicPr>
          <p:cNvPr id="6" name="Obrázek 5" descr="jablko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143504" y="2500306"/>
            <a:ext cx="1928826" cy="1714512"/>
          </a:xfrm>
          <a:prstGeom prst="rect">
            <a:avLst/>
          </a:prstGeom>
        </p:spPr>
      </p:pic>
      <p:pic>
        <p:nvPicPr>
          <p:cNvPr id="7" name="Picture 3" descr="C:\Documents and Settings\Láďa\Local Settings\Temporary Internet Files\Content.IE5\YGN0Z3RJ\MC90012270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14612" y="4429132"/>
            <a:ext cx="1928826" cy="1928825"/>
          </a:xfrm>
          <a:prstGeom prst="rect">
            <a:avLst/>
          </a:prstGeom>
          <a:noFill/>
        </p:spPr>
      </p:pic>
      <p:pic>
        <p:nvPicPr>
          <p:cNvPr id="5122" name="Picture 2" descr="C:\Documents and Settings\Láďa\Local Settings\Temporary Internet Files\Content.IE5\87422H25\MC90025080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0628" y="4357694"/>
            <a:ext cx="2284410" cy="21955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Dostupné z WWW 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etescoma.cz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tescoma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obrazky</a:t>
            </a:r>
            <a:r>
              <a:rPr lang="cs-CZ" dirty="0" smtClean="0">
                <a:hlinkClick r:id="rId3"/>
              </a:rPr>
              <a:t>/jablko.</a:t>
            </a:r>
            <a:r>
              <a:rPr lang="cs-CZ" dirty="0" err="1" smtClean="0">
                <a:hlinkClick r:id="rId3"/>
              </a:rPr>
              <a:t>jpg</a:t>
            </a:r>
            <a:r>
              <a:rPr lang="cs-CZ" dirty="0" smtClean="0"/>
              <a:t>   jablko.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–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Dostupné z WWW : </a:t>
            </a:r>
            <a:r>
              <a:rPr lang="cs-CZ" dirty="0" smtClean="0">
                <a:hlinkClick r:id="rId4"/>
              </a:rPr>
              <a:t>www.office.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/>
              <a:t> </a:t>
            </a:r>
            <a:r>
              <a:rPr lang="cs-CZ" i="1" dirty="0" smtClean="0"/>
              <a:t>Obr.sněhulák, prase, jmelí, strom, bota, barborka, sníh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–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endParaRPr lang="cs-CZ" i="1" dirty="0" smtClean="0"/>
          </a:p>
          <a:p>
            <a:endParaRPr lang="cs-CZ" dirty="0" smtClean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295</TotalTime>
  <Words>419</Words>
  <Application>Microsoft Office PowerPoint</Application>
  <PresentationFormat>Předvádění na obrazovce (4:3)</PresentationFormat>
  <Paragraphs>69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Název školy: Speciální základní škola,Louny, Poděbradova 640,příspěvková organizace Autor:  Mgr.TAŤÁNA RADIMSKÁ Název materiálu:  VY_32_INOVACE_04_III.Vu_VÁNOČNÍ TRADICE A ZVYKYII.  Téma : Vu – 6. ročník – VÁNOČNÍ TRADICE A ZVYKY  ČÍSLO PROJEKTU:  CZ.1.07/1.4.00/21.3407 </vt:lpstr>
      <vt:lpstr>ANOTACE</vt:lpstr>
      <vt:lpstr>VÁNOČNÍ ZVYKY A TRADICE :</vt:lpstr>
      <vt:lpstr>JMELÍ</vt:lpstr>
      <vt:lpstr>BARBORKY </vt:lpstr>
      <vt:lpstr>HÁZENÍ PANTOFLÍ</vt:lpstr>
      <vt:lpstr>ŘETĚZ KOLEM STOLU </vt:lpstr>
      <vt:lpstr>KRÁJENÍ JABLKA</vt:lpstr>
      <vt:lpstr>ŠTĚSTÍ přináší :</vt:lpstr>
      <vt:lpstr>SMŮLU PŘINÁŠÍ :</vt:lpstr>
      <vt:lpstr>JAKÉ ZVYKY DODRŽUJETE DOMA?  zAKROUžKUJ: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Magda Radimová</dc:creator>
  <cp:lastModifiedBy>Dum</cp:lastModifiedBy>
  <cp:revision>33</cp:revision>
  <dcterms:created xsi:type="dcterms:W3CDTF">2012-03-04T14:25:10Z</dcterms:created>
  <dcterms:modified xsi:type="dcterms:W3CDTF">2012-10-14T06:00:18Z</dcterms:modified>
</cp:coreProperties>
</file>