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33161-8D56-47C9-B861-758E211F987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DB2F1-92CF-461C-B797-3F5125BB3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53C433-7C33-4358-9FD4-FE6B84CCD50D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E40CC7-4BA8-4517-8930-90443192E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kolnisvet.cz/?p=23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3108" y="4572008"/>
            <a:ext cx="6172200" cy="1894362"/>
          </a:xfrm>
        </p:spPr>
        <p:txBody>
          <a:bodyPr>
            <a:noAutofit/>
          </a:bodyPr>
          <a:lstStyle/>
          <a:p>
            <a:r>
              <a:rPr lang="cs-CZ" sz="2400" b="0" dirty="0" smtClean="0">
                <a:solidFill>
                  <a:schemeClr val="tx1"/>
                </a:solidFill>
              </a:rPr>
              <a:t>Název školy: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err="1" smtClean="0">
                <a:solidFill>
                  <a:schemeClr val="tx1"/>
                </a:solidFill>
              </a:rPr>
              <a:t>Poděbradova</a:t>
            </a:r>
            <a:r>
              <a:rPr lang="cs-CZ" sz="2400" b="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Autor: 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err="1" smtClean="0">
                <a:solidFill>
                  <a:schemeClr val="tx1"/>
                </a:solidFill>
              </a:rPr>
              <a:t>Mgr.TAŤÁNA</a:t>
            </a:r>
            <a:r>
              <a:rPr lang="cs-CZ" sz="2400" b="0" dirty="0" smtClean="0">
                <a:solidFill>
                  <a:schemeClr val="tx1"/>
                </a:solidFill>
              </a:rPr>
              <a:t> RADIMSKÁ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Název materiálu: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VY_32_INOVACE_06_</a:t>
            </a:r>
            <a:r>
              <a:rPr lang="cs-CZ" sz="2400" b="0" dirty="0" err="1" smtClean="0">
                <a:solidFill>
                  <a:schemeClr val="tx1"/>
                </a:solidFill>
              </a:rPr>
              <a:t>III.Vu</a:t>
            </a:r>
            <a:r>
              <a:rPr lang="cs-CZ" sz="2400" b="0" dirty="0" smtClean="0">
                <a:solidFill>
                  <a:schemeClr val="tx1"/>
                </a:solidFill>
              </a:rPr>
              <a:t>_ČLOVĚK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</a:rPr>
              <a:t>Téma : </a:t>
            </a:r>
            <a:r>
              <a:rPr lang="cs-CZ" sz="2400" b="0" dirty="0" err="1" smtClean="0">
                <a:solidFill>
                  <a:schemeClr val="tx1"/>
                </a:solidFill>
              </a:rPr>
              <a:t>Vu</a:t>
            </a:r>
            <a:r>
              <a:rPr lang="cs-CZ" sz="2400" b="0" dirty="0" smtClean="0">
                <a:solidFill>
                  <a:schemeClr val="tx1"/>
                </a:solidFill>
              </a:rPr>
              <a:t> – </a:t>
            </a:r>
            <a:r>
              <a:rPr lang="cs-CZ" sz="2400" b="0" dirty="0" smtClean="0">
                <a:solidFill>
                  <a:schemeClr val="tx1"/>
                </a:solidFill>
              </a:rPr>
              <a:t>3. </a:t>
            </a:r>
            <a:r>
              <a:rPr lang="cs-CZ" sz="2400" b="0" dirty="0" smtClean="0">
                <a:solidFill>
                  <a:schemeClr val="tx1"/>
                </a:solidFill>
              </a:rPr>
              <a:t>ročník – </a:t>
            </a:r>
            <a:r>
              <a:rPr lang="cs-CZ" sz="2400" b="0" dirty="0" smtClean="0">
                <a:solidFill>
                  <a:schemeClr val="tx1"/>
                </a:solidFill>
              </a:rPr>
              <a:t>člověk_části lidského těla_úvod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400" b="0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dirty="0" smtClean="0"/>
              <a:t>Prezentace je určena pro žáky </a:t>
            </a:r>
            <a:r>
              <a:rPr lang="cs-CZ" dirty="0" smtClean="0"/>
              <a:t>3. </a:t>
            </a:r>
            <a:r>
              <a:rPr lang="cs-CZ" dirty="0" smtClean="0"/>
              <a:t>ročníku speciální školy, pro výuku věcného učení</a:t>
            </a:r>
          </a:p>
          <a:p>
            <a:pPr lvl="0"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Prezentace na interaktivní tabuli</a:t>
            </a:r>
          </a:p>
          <a:p>
            <a:pPr lvl="0"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Prezentace je určena pro získání a upevnění informací o </a:t>
            </a:r>
            <a:r>
              <a:rPr lang="cs-CZ" dirty="0" smtClean="0"/>
              <a:t>lidském těle; </a:t>
            </a:r>
            <a:r>
              <a:rPr lang="cs-CZ" dirty="0" smtClean="0"/>
              <a:t>je určena pro společnou práci s učitelem; pracovní list je určen k samostatné práci</a:t>
            </a:r>
          </a:p>
          <a:p>
            <a:pPr lvl="0"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Pomůcky: interaktivní pero, fixy na interaktivní tabuli</a:t>
            </a:r>
          </a:p>
          <a:p>
            <a:pPr lvl="0"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Inovace: interaktivní způsob učení, interaktivní procvičování nového učiva</a:t>
            </a:r>
          </a:p>
          <a:p>
            <a:pPr lvl="0"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dirty="0" smtClean="0"/>
              <a:t>Metodický pokyn: pozorně čti, odpověz na otázky, přiřaď  správné </a:t>
            </a:r>
            <a:r>
              <a:rPr lang="cs-CZ" dirty="0" smtClean="0"/>
              <a:t>odpovědi, nakresli člověka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CLOVEK.bmp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85720" y="214289"/>
            <a:ext cx="7500990" cy="4783209"/>
          </a:xfrm>
        </p:spPr>
      </p:pic>
      <p:sp>
        <p:nvSpPr>
          <p:cNvPr id="4" name="Obdélník 3"/>
          <p:cNvSpPr/>
          <p:nvPr/>
        </p:nvSpPr>
        <p:spPr>
          <a:xfrm>
            <a:off x="2428860" y="428604"/>
            <a:ext cx="46417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ČLOVĚK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620" y="2000240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7620" y="1571612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Arial" pitchFamily="34" charset="0"/>
              </a:rPr>
              <a:t>PÁN</a:t>
            </a:r>
            <a:endParaRPr lang="cs-CZ" sz="2400" dirty="0"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7620" y="221455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620" y="2928934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TÁTA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364331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MÁMA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442913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BABI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1571612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DĚDA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2214554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TETA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60" y="2928934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KLUK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643314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OLKA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285852" y="5143512"/>
            <a:ext cx="635798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 JE ČLOVĚK.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LOVEK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18"/>
            <a:ext cx="7269563" cy="4643470"/>
          </a:xfrm>
          <a:prstGeom prst="rect">
            <a:avLst/>
          </a:prstGeom>
        </p:spPr>
      </p:pic>
      <p:pic>
        <p:nvPicPr>
          <p:cNvPr id="9" name="Obrázek 8" descr="CLOVEK1.bm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2786058"/>
            <a:ext cx="5242556" cy="407194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7467600" cy="77472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ČLOVĚK MÁ</a:t>
            </a:r>
            <a:r>
              <a:rPr lang="cs-CZ" b="1" u="sng" dirty="0" smtClean="0">
                <a:solidFill>
                  <a:schemeClr val="tx1"/>
                </a:solidFill>
              </a:rPr>
              <a:t> : </a:t>
            </a:r>
            <a:endParaRPr lang="cs-CZ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4429124" y="1928802"/>
            <a:ext cx="25185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357562"/>
            <a:ext cx="592935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u="sng" dirty="0" smtClean="0"/>
              <a:t>ČLOVĚK MÁ :</a:t>
            </a:r>
            <a:endParaRPr lang="cs-CZ" sz="3000" b="1" u="sng" dirty="0"/>
          </a:p>
        </p:txBody>
      </p:sp>
      <p:sp>
        <p:nvSpPr>
          <p:cNvPr id="10" name="Obdélník 9"/>
          <p:cNvSpPr/>
          <p:nvPr/>
        </p:nvSpPr>
        <p:spPr>
          <a:xfrm>
            <a:off x="4429124" y="4357694"/>
            <a:ext cx="20313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TĚLO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LOVEK3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4214809" cy="238838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43174" y="785794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: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4572000" y="714356"/>
            <a:ext cx="32624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ČLOVĚK.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571480"/>
            <a:ext cx="3571900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1472" y="2643182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ČLOVĚK MÁ :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3357554" y="2357430"/>
            <a:ext cx="5390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 A TĚLO.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3857628"/>
            <a:ext cx="5214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JÁ MÁM :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2571736" y="3571876"/>
            <a:ext cx="5390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 A TĚLO.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5072074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MÁMA MÁ :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2928926" y="4786322"/>
            <a:ext cx="5390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 A TĚLO.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910" y="5929330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TÁTA MÁ :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2714612" y="5715016"/>
            <a:ext cx="5390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 A TĚLO.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357554" y="2428868"/>
            <a:ext cx="535785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500298" y="3571876"/>
            <a:ext cx="557216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857488" y="4786322"/>
            <a:ext cx="564360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714612" y="5715016"/>
            <a:ext cx="5357850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LOVEK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142852"/>
            <a:ext cx="5627077" cy="3143248"/>
          </a:xfrm>
          <a:prstGeom prst="rect">
            <a:avLst/>
          </a:prstGeom>
        </p:spPr>
      </p:pic>
      <p:pic>
        <p:nvPicPr>
          <p:cNvPr id="5" name="Obrázek 4" descr="CLOVEK1.bm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1285860"/>
            <a:ext cx="4754879" cy="2786062"/>
          </a:xfrm>
          <a:prstGeom prst="rect">
            <a:avLst/>
          </a:prstGeom>
        </p:spPr>
      </p:pic>
      <p:pic>
        <p:nvPicPr>
          <p:cNvPr id="6" name="Obrázek 5" descr="CLOVEK3.bm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34" y="4000500"/>
            <a:ext cx="4876800" cy="28575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357686" y="4857760"/>
            <a:ext cx="3070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ČLOVĚK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3438" y="571480"/>
            <a:ext cx="24670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4876" y="2786058"/>
            <a:ext cx="20313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TĚLO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5786" y="0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to ?</a:t>
            </a:r>
            <a:endParaRPr lang="cs-CZ" sz="2800" dirty="0"/>
          </a:p>
        </p:txBody>
      </p:sp>
      <p:sp>
        <p:nvSpPr>
          <p:cNvPr id="11" name="Veselý obličej 10"/>
          <p:cNvSpPr/>
          <p:nvPr/>
        </p:nvSpPr>
        <p:spPr>
          <a:xfrm>
            <a:off x="7358082" y="500042"/>
            <a:ext cx="1071570" cy="10001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286248" y="285728"/>
            <a:ext cx="4357718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000892" y="2786058"/>
            <a:ext cx="1071570" cy="10001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500562" y="2643182"/>
            <a:ext cx="3929090" cy="1500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500958" y="4786322"/>
            <a:ext cx="1143008" cy="107157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4286248" y="4500570"/>
            <a:ext cx="4500594" cy="1500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 animBg="1"/>
      <p:bldP spid="14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Kopie (2) - CLOVEK1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0" y="3429000"/>
            <a:ext cx="2057400" cy="2819400"/>
          </a:xfrm>
          <a:prstGeom prst="rect">
            <a:avLst/>
          </a:prstGeom>
        </p:spPr>
      </p:pic>
      <p:pic>
        <p:nvPicPr>
          <p:cNvPr id="11" name="Obrázek 10" descr="Kopie (3) - CLOVEK1.bm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2000240"/>
            <a:ext cx="1990725" cy="2095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467600" cy="1143000"/>
          </a:xfrm>
        </p:spPr>
        <p:txBody>
          <a:bodyPr/>
          <a:lstStyle/>
          <a:p>
            <a:r>
              <a:rPr lang="cs-CZ" b="1" u="sng" dirty="0" smtClean="0"/>
              <a:t>tělo má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RUCE 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TRUP 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NOHY : </a:t>
            </a:r>
            <a:endParaRPr lang="cs-CZ" dirty="0"/>
          </a:p>
        </p:txBody>
      </p:sp>
      <p:pic>
        <p:nvPicPr>
          <p:cNvPr id="4" name="Obrázek 3" descr="Kopie - CLOVEK1.bm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488" y="285728"/>
            <a:ext cx="2276475" cy="2000250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V="1">
            <a:off x="2000232" y="1857364"/>
            <a:ext cx="1143008" cy="7143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071670" y="3071810"/>
            <a:ext cx="2500330" cy="428628"/>
          </a:xfrm>
          <a:prstGeom prst="straightConnector1">
            <a:avLst/>
          </a:prstGeom>
          <a:ln w="254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071670" y="4500570"/>
            <a:ext cx="2571768" cy="92869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opie (2) - CLOVEK1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3571876"/>
            <a:ext cx="2057400" cy="28194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1736" y="0"/>
            <a:ext cx="496727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CO JE TO 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Kopie - CLOVEK1.bmp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285720" y="571480"/>
            <a:ext cx="2276475" cy="2000250"/>
          </a:xfrm>
        </p:spPr>
      </p:pic>
      <p:pic>
        <p:nvPicPr>
          <p:cNvPr id="5" name="Obrázek 4" descr="Kopie (3) - CLOVEK1.bmp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2500306"/>
            <a:ext cx="1990725" cy="20955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929058" y="1571612"/>
            <a:ext cx="2146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RUCE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6357950" y="1500174"/>
            <a:ext cx="1071570" cy="107157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643306" y="1500174"/>
            <a:ext cx="4429156" cy="12858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9058" y="3571876"/>
            <a:ext cx="2069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TRUP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9058" y="5357826"/>
            <a:ext cx="2185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NOHY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6215074" y="3643314"/>
            <a:ext cx="928694" cy="8572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286512" y="5429264"/>
            <a:ext cx="1000132" cy="92869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3643306" y="3429000"/>
            <a:ext cx="4214842" cy="121444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786182" y="5143512"/>
            <a:ext cx="3857652" cy="135732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CLOVEK3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8670"/>
            <a:ext cx="7681014" cy="450059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85984" y="785794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 MÁ 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6116" y="4000504"/>
            <a:ext cx="3286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TĚLO MÁ :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214678" y="3857628"/>
            <a:ext cx="2286016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3438" y="714356"/>
            <a:ext cx="362696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HLAVU A TĚLO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8286776" y="928670"/>
            <a:ext cx="642910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0628" y="642918"/>
            <a:ext cx="4000528" cy="1857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14876" y="3286124"/>
            <a:ext cx="401239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RUCE TRUP NOHY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786710" y="4143380"/>
            <a:ext cx="1357290" cy="128588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43570" y="2786058"/>
            <a:ext cx="3500430" cy="3571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14348" y="357166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NAKRESLI ČLOVĚKA :</a:t>
            </a:r>
            <a:endParaRPr lang="cs-CZ" sz="3200" b="1" dirty="0"/>
          </a:p>
        </p:txBody>
      </p:sp>
      <p:sp>
        <p:nvSpPr>
          <p:cNvPr id="3" name="Veselý obličej 2"/>
          <p:cNvSpPr/>
          <p:nvPr/>
        </p:nvSpPr>
        <p:spPr>
          <a:xfrm>
            <a:off x="5857884" y="4572008"/>
            <a:ext cx="1714512" cy="17145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46 0.00324 -0.01528 0.00139 -0.02291 0.00463 C -0.0309 0.01574 -0.021 0.00324 -0.03229 0.01273 C -0.0401 0.01898 -0.03159 0.01598 -0.03941 0.0206 C -0.04357 0.02315 -0.04826 0.02477 -0.0526 0.02685 C -0.05642 0.03218 -0.06024 0.03426 -0.06562 0.03635 C -0.07187 0.04283 -0.07882 0.04283 -0.08593 0.04607 C -0.12048 0.04468 -0.15503 0.04584 -0.18941 0.04121 C -0.20712 0.03889 -0.22413 0.0338 -0.24166 0.03172 C -0.25017 0.02801 -0.25903 0.0257 -0.26788 0.02385 C -0.27691 0.01991 -0.28715 0.01991 -0.29653 0.01736 C -0.30364 0.01528 -0.31076 0.01204 -0.31788 0.00949 C -0.33576 -0.00833 -0.35729 -0.0243 -0.38003 -0.0287 C -0.38784 -0.03217 -0.3967 -0.03518 -0.40364 -0.04143 C -0.41788 -0.07801 -0.45382 -0.08727 -0.47743 -0.10949 C -0.48854 -0.1199 -0.49774 -0.13356 -0.50955 -0.14282 C -0.51406 -0.15069 -0.51962 -0.15694 -0.52396 -0.16504 C -0.52604 -0.17477 -0.52378 -0.16597 -0.52986 -0.1794 C -0.53403 -0.18842 -0.5375 -0.19977 -0.54062 -0.20949 C -0.54479 -0.22222 -0.54531 -0.23703 -0.55 -0.2493 C -0.55399 -0.25995 -0.55607 -0.27014 -0.55955 -0.28102 C -0.5658 -0.30023 -0.57361 -0.31828 -0.58333 -0.33495 C -0.58559 -0.33865 -0.58628 -0.34375 -0.58819 -0.34768 C -0.59462 -0.37731 -0.60052 -0.40578 -0.60243 -0.43657 C -0.60173 -0.48426 -0.60503 -0.52893 -0.58941 -0.57152 C -0.5868 -0.58889 -0.57951 -0.60787 -0.57153 -0.62222 C -0.56111 -0.64097 -0.57621 -0.60856 -0.56319 -0.63495 C -0.56215 -0.63703 -0.56198 -0.63958 -0.56076 -0.64143 C -0.55903 -0.64398 -0.55677 -0.64537 -0.55486 -0.64768 C -0.55034 -0.65277 -0.54514 -0.6574 -0.54166 -0.66365 C -0.53576 -0.67407 -0.52778 -0.67824 -0.52031 -0.68588 C -0.51354 -0.69282 -0.50764 -0.6993 -0.49896 -0.70162 C -0.48316 -0.71203 -0.46458 -0.72176 -0.44774 -0.7287 C -0.4368 -0.73333 -0.42309 -0.73171 -0.41215 -0.73333 C -0.3868 -0.73703 -0.36232 -0.74236 -0.33698 -0.74444 C -0.29809 -0.74352 -0.2592 -0.74282 -0.22048 -0.74143 C -0.20781 -0.74097 -0.19583 -0.72986 -0.18455 -0.72384 C -0.1743 -0.71828 -0.16406 -0.71319 -0.15364 -0.7081 C -0.13194 -0.69722 -0.10798 -0.68935 -0.08715 -0.67615 C -0.07031 -0.66551 -0.06475 -0.65023 -0.05139 -0.63819 C -0.04791 -0.63102 -0.04375 -0.625 -0.0408 -0.61759 C -0.03802 -0.61134 -0.03628 -0.60463 -0.0335 -0.59838 C -0.03229 -0.59583 -0.03107 -0.59305 -0.03003 -0.59051 C -0.02864 -0.58009 -0.02639 -0.57083 -0.02517 -0.56041 C -0.02309 -0.50995 -0.02291 -0.51666 -0.02743 -0.44282 C -0.03107 -0.3868 -0.04479 -0.33078 -0.06337 -0.28102 C -0.07031 -0.26203 -0.08073 -0.23958 -0.09288 -0.22546 C -0.09566 -0.22222 -0.09948 -0.2206 -0.1026 -0.21759 C -0.11909 -0.2 -0.13663 -0.17592 -0.1585 -0.1699 C -0.16701 -0.1625 -0.16284 -0.16458 -0.17048 -0.16203 C -0.17968 -0.15231 -0.19166 -0.15023 -0.20243 -0.14444 C -0.22135 -0.13426 -0.24045 -0.12361 -0.26076 -0.11921 C -0.2776 -0.11041 -0.29635 -0.10185 -0.31441 -0.09838 C -0.34496 -0.09953 -0.37552 -0.1 -0.40607 -0.10162 C -0.41389 -0.10208 -0.42239 -0.10671 -0.42986 -0.10949 C -0.45052 -0.1169 -0.47187 -0.12291 -0.49288 -0.1287 C -0.50451 -0.13518 -0.51736 -0.14027 -0.52864 -0.14768 C -0.54444 -0.1581 -0.53212 -0.15393 -0.54409 -0.15717 C -0.55191 -0.16759 -0.54253 -0.15625 -0.55486 -0.16666 C -0.56753 -0.17754 -0.58298 -0.19143 -0.58819 -0.21111 C -0.58698 -0.24791 -0.58489 -0.28449 -0.575 -0.31921 C -0.55798 -0.37916 -0.51666 -0.44444 -0.47621 -0.4794 C -0.46007 -0.49328 -0.44149 -0.50277 -0.42413 -0.51273 C -0.40225 -0.525 -0.38003 -0.53889 -0.35607 -0.54282 C -0.33107 -0.5412 -0.30607 -0.54051 -0.28107 -0.53819 C -0.26771 -0.53703 -0.25399 -0.52893 -0.24166 -0.52222 C -0.23698 -0.51967 -0.23212 -0.51805 -0.2276 -0.51597 C -0.22153 -0.51342 -0.21771 -0.50578 -0.21198 -0.50162 C -0.18055 -0.47801 -0.15781 -0.4412 -0.13455 -0.40486 C -0.12604 -0.39143 -0.12118 -0.3743 -0.11198 -0.36203 C -0.08993 -0.3324 -0.07951 -0.29467 -0.06076 -0.26203 C -0.05416 -0.25 -0.04722 -0.23773 -0.0408 -0.22546 C -0.03784 -0.22014 -0.03507 -0.21481 -0.03229 -0.20949 C -0.03159 -0.20787 -0.03003 -0.20486 -0.03003 -0.20486 C -0.02812 -0.1949 -0.025 -0.18426 -0.02031 -0.17615 C -0.01909 -0.16828 -0.01753 -0.16527 -0.01458 -0.15879 C -0.01163 -0.13981 -0.00243 -0.12407 0.00347 -0.10648 C 0.0125 -0.07986 0.00052 -0.11227 0.00712 -0.08889 C 0.0092 -0.08125 0.01302 -0.07152 0.01667 -0.06504 C 0.01962 -0.04676 0.0224 -0.05879 0.01771 -0.0287 C 0.01736 -0.02685 0.01667 -0.025 0.01545 -0.02384 C 0.01302 -0.02176 0.0099 -0.02199 0.00712 -0.0206 C 0.00157 -0.00972 0.00313 -0.01481 0.00104 -0.00648 C -0.00017 0.00394 0 0.00625 0 0 Z " pathEditMode="relative" ptsTypes="ffffffffffffffffffffffffffffffffffffffffffffffffffffffffffffffffffffffffffffffffffff">
                                      <p:cBhvr>
                                        <p:cTn id="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</a:t>
            </a:r>
            <a:r>
              <a:rPr lang="cs-CZ" dirty="0" err="1" smtClean="0">
                <a:hlinkClick r:id="rId2"/>
              </a:rPr>
              <a:t>okolnisvet.cz</a:t>
            </a:r>
            <a:r>
              <a:rPr lang="cs-CZ" dirty="0" smtClean="0">
                <a:hlinkClick r:id="rId2"/>
              </a:rPr>
              <a:t>/?p=238</a:t>
            </a:r>
            <a:r>
              <a:rPr lang="cs-CZ" dirty="0" smtClean="0"/>
              <a:t> – CLOVEK3.bmp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Moje vlastní </a:t>
            </a:r>
            <a:r>
              <a:rPr lang="cs-CZ" dirty="0" smtClean="0"/>
              <a:t>obrázky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116</TotalTime>
  <Words>212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Speciální základní škola,Louny, Poděbradova 640,příspěvková organizace Autor:  Mgr.TAŤÁNA RADIMSKÁ Název materiálu: VY_32_INOVACE_06_III.Vu_ČLOVĚK  Téma : Vu – 3. ročník – člověk_části lidského těla_úvod  ČÍSLO PROJEKTU:  CZ.1.07/1.4.00/21.3407 </vt:lpstr>
      <vt:lpstr>ANOTACE</vt:lpstr>
      <vt:lpstr>Snímek 3</vt:lpstr>
      <vt:lpstr>ČLOVĚK MÁ : </vt:lpstr>
      <vt:lpstr>Snímek 5</vt:lpstr>
      <vt:lpstr>Snímek 6</vt:lpstr>
      <vt:lpstr>tělo má :</vt:lpstr>
      <vt:lpstr>CO JE TO ?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15</cp:revision>
  <dcterms:created xsi:type="dcterms:W3CDTF">2012-02-18T10:40:27Z</dcterms:created>
  <dcterms:modified xsi:type="dcterms:W3CDTF">2012-10-09T15:57:33Z</dcterms:modified>
</cp:coreProperties>
</file>