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BE183B-90AD-4FE7-A491-59DFA422CB40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82E98E0-9093-4A89-89F5-927889AB5F5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kolnisvet.cz/?p=238" TargetMode="External"/><Relationship Id="rId2" Type="http://schemas.openxmlformats.org/officeDocument/2006/relationships/hyperlink" Target="http://ojarovi.blogspot.com/2010/09/clovek-lidske-telo-piktogramy-ukoly.html%20-%20hlav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nadezda.bloguje.cz/img/noha.jpg" TargetMode="External"/><Relationship Id="rId4" Type="http://schemas.openxmlformats.org/officeDocument/2006/relationships/hyperlink" Target="http://www.stastnezeny.cz/data/usr_039_2010/vestit_z_ruk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976" y="3786190"/>
            <a:ext cx="7319978" cy="286816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Název školy: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Speciální základní škola,Louny,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Poděbradova</a:t>
            </a:r>
            <a:r>
              <a:rPr lang="cs-CZ" sz="2400" dirty="0" smtClean="0">
                <a:solidFill>
                  <a:schemeClr val="tx1"/>
                </a:solidFill>
              </a:rPr>
              <a:t> 640,příspěvková organizace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Autor: 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err="1" smtClean="0">
                <a:solidFill>
                  <a:schemeClr val="tx1"/>
                </a:solidFill>
              </a:rPr>
              <a:t>Mgr.Taťána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Radimská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Název materiálu: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VY_32_INOVACE_07_</a:t>
            </a:r>
            <a:r>
              <a:rPr lang="cs-CZ" sz="2400" dirty="0" err="1" smtClean="0">
                <a:solidFill>
                  <a:schemeClr val="tx1"/>
                </a:solidFill>
              </a:rPr>
              <a:t>III.Vu</a:t>
            </a:r>
            <a:r>
              <a:rPr lang="cs-CZ" sz="2400" dirty="0" smtClean="0">
                <a:solidFill>
                  <a:schemeClr val="tx1"/>
                </a:solidFill>
              </a:rPr>
              <a:t>_člověk_hlava,končetiny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Téma : </a:t>
            </a:r>
            <a:r>
              <a:rPr lang="cs-CZ" sz="2400" dirty="0" err="1" smtClean="0">
                <a:solidFill>
                  <a:schemeClr val="tx1"/>
                </a:solidFill>
              </a:rPr>
              <a:t>Vu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smtClean="0">
                <a:solidFill>
                  <a:schemeClr val="tx1"/>
                </a:solidFill>
              </a:rPr>
              <a:t>4. </a:t>
            </a:r>
            <a:r>
              <a:rPr lang="cs-CZ" sz="2400" dirty="0" smtClean="0">
                <a:solidFill>
                  <a:schemeClr val="tx1"/>
                </a:solidFill>
              </a:rPr>
              <a:t>ročník – </a:t>
            </a:r>
            <a:r>
              <a:rPr lang="cs-CZ" sz="2400" dirty="0" smtClean="0">
                <a:solidFill>
                  <a:schemeClr val="tx1"/>
                </a:solidFill>
              </a:rPr>
              <a:t>člověk – části lidského těla – hlava, končetiny</a:t>
            </a: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Clr>
                <a:schemeClr val="accent2"/>
              </a:buClr>
              <a:buSzPct val="85000"/>
            </a:pPr>
            <a:r>
              <a:rPr lang="cs-CZ" dirty="0" smtClean="0"/>
              <a:t>Prezentace je určena pro žáky </a:t>
            </a:r>
            <a:r>
              <a:rPr lang="cs-CZ" dirty="0" smtClean="0"/>
              <a:t>4. </a:t>
            </a:r>
            <a:r>
              <a:rPr lang="cs-CZ" dirty="0" smtClean="0"/>
              <a:t>ročníku speciální školy, pro výuku věcného učení</a:t>
            </a:r>
          </a:p>
          <a:p>
            <a:pPr lvl="0">
              <a:buClr>
                <a:schemeClr val="accent2"/>
              </a:buClr>
              <a:buSzPct val="85000"/>
              <a:defRPr/>
            </a:pPr>
            <a:r>
              <a:rPr lang="cs-CZ" dirty="0" smtClean="0"/>
              <a:t>Prezentace na interaktivní tabuli</a:t>
            </a:r>
          </a:p>
          <a:p>
            <a:pPr lvl="0">
              <a:buClr>
                <a:schemeClr val="accent2"/>
              </a:buClr>
              <a:buSzPct val="85000"/>
              <a:defRPr/>
            </a:pPr>
            <a:r>
              <a:rPr lang="cs-CZ" dirty="0" smtClean="0"/>
              <a:t>Prezentace je určena pro získání a upevnění informací o lidském </a:t>
            </a:r>
            <a:r>
              <a:rPr lang="cs-CZ" dirty="0" smtClean="0"/>
              <a:t>těle (hlava, obličej, končetiny); </a:t>
            </a:r>
            <a:r>
              <a:rPr lang="cs-CZ" dirty="0" smtClean="0"/>
              <a:t>je určena pro společnou práci s učitelem; pracovní list je určen k samostatné práci</a:t>
            </a:r>
          </a:p>
          <a:p>
            <a:pPr lvl="0">
              <a:buClr>
                <a:schemeClr val="accent2"/>
              </a:buClr>
              <a:buSzPct val="85000"/>
              <a:defRPr/>
            </a:pPr>
            <a:r>
              <a:rPr lang="cs-CZ" dirty="0" smtClean="0"/>
              <a:t>Pomůcky: interaktivní pero, fixy na interaktivní tabuli</a:t>
            </a:r>
          </a:p>
          <a:p>
            <a:pPr lvl="0">
              <a:buClr>
                <a:schemeClr val="accent2"/>
              </a:buClr>
              <a:buSzPct val="85000"/>
              <a:defRPr/>
            </a:pPr>
            <a:r>
              <a:rPr lang="cs-CZ" dirty="0" smtClean="0"/>
              <a:t>Inovace: interaktivní způsob učení, interaktivní procvičování nového učiva</a:t>
            </a:r>
          </a:p>
          <a:p>
            <a:pPr lvl="0">
              <a:buClr>
                <a:schemeClr val="accent2"/>
              </a:buClr>
              <a:buSzPct val="85000"/>
              <a:defRPr/>
            </a:pPr>
            <a:r>
              <a:rPr lang="cs-CZ" dirty="0" smtClean="0"/>
              <a:t>Metodický pokyn: pozorně čti, odpověz na otázky, přiřaď  správné odpovědi, </a:t>
            </a:r>
            <a:r>
              <a:rPr lang="cs-CZ" dirty="0" smtClean="0"/>
              <a:t>nakresli hlavu a obličej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CLOVEK3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456" y="928670"/>
            <a:ext cx="6286544" cy="560320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/>
          <a:lstStyle/>
          <a:p>
            <a:r>
              <a:rPr lang="cs-CZ" dirty="0" smtClean="0"/>
              <a:t>ČLOVĚK MÁ HLAVU A TĚLO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28662" y="1714488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HLAVA</a:t>
            </a:r>
            <a:endParaRPr lang="cs-CZ" sz="2800" b="1" dirty="0"/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2428860" y="2000240"/>
            <a:ext cx="1643074" cy="71438"/>
          </a:xfrm>
          <a:prstGeom prst="straightConnector1">
            <a:avLst/>
          </a:prstGeom>
          <a:ln w="317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57224" y="2357430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KRK</a:t>
            </a:r>
            <a:endParaRPr lang="cs-CZ" sz="2800" b="1" dirty="0"/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2143108" y="2571744"/>
            <a:ext cx="2428892" cy="428628"/>
          </a:xfrm>
          <a:prstGeom prst="straightConnector1">
            <a:avLst/>
          </a:prstGeom>
          <a:ln w="3175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000100" y="3429000"/>
            <a:ext cx="1571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TRUP</a:t>
            </a:r>
            <a:endParaRPr lang="cs-CZ" sz="2800" b="1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2357422" y="3714752"/>
            <a:ext cx="2500330" cy="642942"/>
          </a:xfrm>
          <a:prstGeom prst="straightConnector1">
            <a:avLst/>
          </a:prstGeom>
          <a:ln w="31750" cmpd="sng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072198" y="200024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RUCE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29388" y="5072074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NOHY</a:t>
            </a:r>
            <a:endParaRPr lang="cs-CZ" sz="2800" b="1" dirty="0"/>
          </a:p>
        </p:txBody>
      </p:sp>
      <p:cxnSp>
        <p:nvCxnSpPr>
          <p:cNvPr id="27" name="Přímá spojovací šipka 26"/>
          <p:cNvCxnSpPr/>
          <p:nvPr/>
        </p:nvCxnSpPr>
        <p:spPr>
          <a:xfrm rot="5400000">
            <a:off x="5250661" y="2678901"/>
            <a:ext cx="928694" cy="57150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10800000">
            <a:off x="5429256" y="5357826"/>
            <a:ext cx="85725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17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Zástupný symbol pro obsah 16" descr="hlav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596" y="1214422"/>
            <a:ext cx="7409670" cy="523886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/>
          <a:lstStyle/>
          <a:p>
            <a:r>
              <a:rPr lang="cs-CZ" dirty="0" smtClean="0"/>
              <a:t>HLAVA + OBLIČEJ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28794" y="5357826"/>
            <a:ext cx="42965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 JE 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HLAVA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0694" y="1142984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OBOČÍ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264318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114298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VLASY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1857364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ČELO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4348" y="264318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UCHO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342900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NOS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48" y="3429000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TVÁŘE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00694" y="4214818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BRADA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3857628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PUSA + ZUBY</a:t>
            </a:r>
            <a:endParaRPr lang="cs-CZ" sz="2400" b="1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0"/>
                            </p:stCondLst>
                            <p:childTnLst>
                              <p:par>
                                <p:cTn id="5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Zástupný symbol pro obsah 16" descr="hlav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5786" y="1265570"/>
            <a:ext cx="7909736" cy="559243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8229600" cy="1143000"/>
          </a:xfrm>
        </p:spPr>
        <p:txBody>
          <a:bodyPr/>
          <a:lstStyle/>
          <a:p>
            <a:r>
              <a:rPr lang="cs-CZ" dirty="0" smtClean="0"/>
              <a:t>CO JE TO 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357554" y="5572140"/>
            <a:ext cx="24341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HLAVA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6512" y="1214422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1.OBOČÍ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2714620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2.OKO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662" y="1285860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5.VLASY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24" y="2000240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6.ČELO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2714620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7.UCHO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350043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8.TVÁŘE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7224" y="4286256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9.PUSA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3571876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3.NOS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86512" y="442913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4.BRADA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6572264" y="1000108"/>
            <a:ext cx="2071702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285852" y="1142984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14414" y="1857364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142976" y="2643182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14414" y="3357562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214414" y="4143380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643702" y="2571744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72264" y="3500438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572264" y="4286256"/>
            <a:ext cx="1714512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1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 descr="Bez názvu.bmp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372" y="4857760"/>
            <a:ext cx="1685925" cy="12287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/>
          <a:lstStyle/>
          <a:p>
            <a:r>
              <a:rPr lang="cs-CZ" dirty="0" smtClean="0"/>
              <a:t>PŘIŘAĎ NÁZVY :</a:t>
            </a:r>
            <a:endParaRPr lang="cs-CZ" dirty="0"/>
          </a:p>
        </p:txBody>
      </p:sp>
      <p:pic>
        <p:nvPicPr>
          <p:cNvPr id="1026" name="Picture 2" descr="C:\Documents and Settings\Láďa\Local Settings\Temporary Internet Files\Content.IE5\IOX1FFIM\MC9002171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071678"/>
            <a:ext cx="904342" cy="90434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643042" y="2071678"/>
            <a:ext cx="22501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1.OKO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3786182" y="2143116"/>
            <a:ext cx="714380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Láďa\Local Settings\Temporary Internet Files\Content.IE5\ZFS1GUGW\MC90034964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429000"/>
            <a:ext cx="1456567" cy="1170347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785918" y="3500438"/>
            <a:ext cx="2853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2.UCHO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4572000" y="3714752"/>
            <a:ext cx="642942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 descr="nos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596" y="5214950"/>
            <a:ext cx="752474" cy="1072676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1357290" y="5286388"/>
            <a:ext cx="21627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3.NOS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3428992" y="5286388"/>
            <a:ext cx="785818" cy="8572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Láďa\Local Settings\Temporary Internet Files\Content.IE5\Z0VUZX93\MC900238193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2071678"/>
            <a:ext cx="1588883" cy="722768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5786446" y="1214422"/>
            <a:ext cx="25406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4.PUSA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8286776" y="1285860"/>
            <a:ext cx="571472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00694" y="5286388"/>
            <a:ext cx="3041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5.OBOČÍ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8501058" y="5429264"/>
            <a:ext cx="642942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143108" y="2000240"/>
            <a:ext cx="257176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929290" y="5143512"/>
            <a:ext cx="3214710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28794" y="5214950"/>
            <a:ext cx="257176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28860" y="3429000"/>
            <a:ext cx="3071834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500826" y="1071546"/>
            <a:ext cx="2357454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HLAVU + OBLIČEJ :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7000892" y="5072074"/>
            <a:ext cx="1571636" cy="150019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4.44444E-6 C -0.05833 0.01319 -0.11892 -0.01204 -0.17621 0.00787 C -0.19426 0.02407 -0.23194 0.0081 -0.25607 0.00463 C -0.26232 0.0037 -0.26874 0.00254 -0.27499 0.00162 C -0.27899 0.00092 -0.28697 -0.00162 -0.28697 -0.00162 C -0.2927 -0.00556 -0.29079 -0.00509 -0.29791 -0.00648 C -0.30294 -0.00764 -0.31319 -0.00949 -0.31319 -0.00949 C -0.32864 -0.01644 -0.34513 -0.01644 -0.36076 -0.02222 C -0.37482 -0.02755 -0.38923 -0.03334 -0.40364 -0.03658 C -0.4177 -0.04306 -0.43211 -0.04421 -0.44652 -0.04931 C -0.46388 -0.05533 -0.43749 -0.04584 -0.45607 -0.05394 C -0.45919 -0.05533 -0.46544 -0.05718 -0.46544 -0.05718 C -0.4736 -0.06435 -0.48142 -0.06574 -0.4894 -0.07153 C -0.50329 -0.08171 -0.51857 -0.0919 -0.53333 -0.1 C -0.53819 -0.10648 -0.54322 -0.1081 -0.54878 -0.11273 C -0.5585 -0.12084 -0.56909 -0.13496 -0.57985 -0.13982 C -0.58402 -0.14375 -0.58697 -0.14861 -0.59166 -0.15093 C -0.59635 -0.15996 -0.60485 -0.16528 -0.61076 -0.17315 C -0.61579 -0.18009 -0.61996 -0.18843 -0.62499 -0.19537 C -0.6276 -0.19884 -0.63072 -0.20139 -0.63333 -0.20486 C -0.63767 -0.21088 -0.64131 -0.21759 -0.64531 -0.22384 C -0.64912 -0.22986 -0.65433 -0.23403 -0.65833 -0.23982 C -0.66614 -0.25139 -0.66041 -0.24398 -0.66787 -0.25718 C -0.67135 -0.26343 -0.67638 -0.26806 -0.67985 -0.27454 C -0.68801 -0.28982 -0.69149 -0.31088 -0.70121 -0.32384 C -0.70346 -0.34213 -0.69999 -0.3257 -0.70711 -0.33982 C -0.71058 -0.34653 -0.71128 -0.35741 -0.71319 -0.36505 C -0.71718 -0.40139 -0.72638 -0.44815 -0.71076 -0.4794 C -0.70781 -0.49931 -0.70329 -0.51389 -0.69409 -0.53009 C -0.67968 -0.55533 -0.70173 -0.52477 -0.68819 -0.54283 C -0.68437 -0.55834 -0.67083 -0.56968 -0.65954 -0.57315 C -0.63124 -0.58195 -0.60277 -0.58634 -0.57378 -0.58889 C -0.56058 -0.59144 -0.54756 -0.59144 -0.53454 -0.59537 C -0.48784 -0.59121 -0.44374 -0.58472 -0.39774 -0.57778 C -0.3611 -0.56574 -0.32326 -0.55556 -0.28576 -0.54931 C -0.26683 -0.54074 -0.24756 -0.53426 -0.23107 -0.51898 C -0.22603 -0.50926 -0.21926 -0.50347 -0.21319 -0.49537 C -0.2118 -0.49352 -0.2111 -0.49074 -0.20954 -0.48889 C -0.20711 -0.48611 -0.20364 -0.48542 -0.20121 -0.48264 C -0.19531 -0.47593 -0.18923 -0.47014 -0.18454 -0.46204 C -0.18315 -0.45486 -0.18176 -0.44884 -0.17864 -0.44283 C -0.18142 -0.41019 -0.18489 -0.38334 -0.19999 -0.35718 C -0.20138 -0.35486 -0.20121 -0.35162 -0.20242 -0.34931 C -0.20399 -0.3463 -0.20642 -0.34398 -0.20833 -0.34121 C -0.21319 -0.32292 -0.22482 -0.31296 -0.23454 -0.3 C -0.25017 -0.27917 -0.26874 -0.2632 -0.28576 -0.24445 C -0.29791 -0.23102 -0.30937 -0.21667 -0.32152 -0.20324 C -0.32447 -0.2 -0.32794 -0.19815 -0.33107 -0.19537 C -0.34183 -0.18519 -0.35173 -0.17222 -0.36319 -0.16343 C -0.36631 -0.16111 -0.36978 -0.15972 -0.37274 -0.15718 C -0.38194 -0.14908 -0.38992 -0.13889 -0.39878 -0.13009 C -0.40711 -0.12176 -0.41718 -0.11528 -0.42621 -0.10787 C -0.46076 -0.0794 -0.49044 -0.06088 -0.53124 -0.05394 C -0.54426 -0.05602 -0.55867 -0.05625 -0.57152 -0.06204 C -0.57621 -0.06829 -0.58228 -0.06898 -0.58819 -0.07315 C -0.60833 -0.08727 -0.63124 -0.09676 -0.64999 -0.11435 C -0.66406 -0.14121 -0.65156 -0.18634 -0.64409 -0.21597 C -0.63593 -0.24838 -0.62621 -0.27917 -0.61197 -0.30787 C -0.60902 -0.31389 -0.60381 -0.32222 -0.59999 -0.32709 C -0.59669 -0.33125 -0.59218 -0.33357 -0.5894 -0.3382 C -0.58732 -0.3419 -0.58385 -0.34815 -0.58107 -0.35093 C -0.56301 -0.36852 -0.54166 -0.38148 -0.52048 -0.39051 C -0.50503 -0.39699 -0.48697 -0.39931 -0.47152 -0.40324 C -0.4552 -0.40741 -0.43906 -0.41597 -0.42274 -0.41898 C -0.4144 -0.4206 -0.40607 -0.42084 -0.39774 -0.42222 C -0.38784 -0.42384 -0.36787 -0.42709 -0.36787 -0.42709 C -0.30416 -0.42593 -0.24096 -0.42315 -0.17742 -0.4206 C -0.16787 -0.41806 -0.1585 -0.41644 -0.14878 -0.41435 C -0.14062 -0.40972 -0.13246 -0.40741 -0.12378 -0.40486 C -0.11301 -0.39746 -0.10242 -0.39213 -0.09166 -0.38426 C -0.06909 -0.36759 -0.04895 -0.3463 -0.02864 -0.32546 C -0.02465 -0.3213 -0.02169 -0.31528 -0.01909 -0.30949 C -0.01787 -0.30695 -0.01718 -0.30371 -0.01544 -0.30162 C -0.01388 -0.29977 -0.01128 -0.29977 -0.00954 -0.29838 C -0.00746 -0.29676 -0.00537 -0.29445 -0.00364 -0.29213 C -0.00069 -0.2882 0.00209 -0.2838 0.00469 -0.2794 C 0.00678 -0.27593 0.0106 -0.26829 0.0106 -0.26829 C 0.01251 -0.26065 0.01285 -0.25579 0.01667 -0.24931 C 0.01876 -0.24121 0.02015 -0.23241 0.02379 -0.22546 C 0.02501 -0.21921 0.02588 -0.21505 0.02848 -0.20949 C 0.0316 -0.17593 0.02969 -0.15232 0.02726 -0.11597 C 0.02657 -0.10625 0.02414 -0.09375 0.02136 -0.08426 C 0.02015 -0.07986 0.01667 -0.07153 0.01667 -0.07153 C 0.01529 -0.0625 0.01442 -0.05394 0.0106 -0.04607 C 0.01164 -0.03125 0.01338 -0.01991 0.00348 -0.01111 C 0.00174 -0.00741 5.27778E-6 -0.0044 5.27778E-6 4.44444E-6 Z " pathEditMode="relative" ptsTypes="ffffffffffffffffffffffffffffffffffffffffffffffffffffffffffffffffffffffffffffffffffffff">
                                      <p:cBhvr>
                                        <p:cTn id="1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 descr="ru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4973" y="571480"/>
            <a:ext cx="4674054" cy="628652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RUCE JSOU KONČETINY.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571604" y="5715016"/>
            <a:ext cx="23437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PRSTY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4348" y="4572008"/>
            <a:ext cx="21540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RUKA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5720" y="2428868"/>
            <a:ext cx="25021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LOKET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714612" y="3071810"/>
            <a:ext cx="2357454" cy="107157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857620" y="6215082"/>
            <a:ext cx="1928826" cy="7143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27" idx="1"/>
          </p:cNvCxnSpPr>
          <p:nvPr/>
        </p:nvCxnSpPr>
        <p:spPr>
          <a:xfrm rot="10800000">
            <a:off x="5143505" y="2500307"/>
            <a:ext cx="701195" cy="3303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bdélník 26"/>
          <p:cNvSpPr/>
          <p:nvPr/>
        </p:nvSpPr>
        <p:spPr>
          <a:xfrm>
            <a:off x="5844699" y="2071678"/>
            <a:ext cx="32993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RAMENO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30" name="Přímá spojovací šipka 29"/>
          <p:cNvCxnSpPr/>
          <p:nvPr/>
        </p:nvCxnSpPr>
        <p:spPr>
          <a:xfrm>
            <a:off x="2786050" y="4929198"/>
            <a:ext cx="2500330" cy="7143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NOHY JSOU KONČETINY.</a:t>
            </a:r>
            <a:endParaRPr lang="cs-CZ" dirty="0"/>
          </a:p>
        </p:txBody>
      </p:sp>
      <p:pic>
        <p:nvPicPr>
          <p:cNvPr id="4" name="Zástupný symbol pro obsah 3" descr="noha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14612" y="2357429"/>
            <a:ext cx="3857652" cy="4011191"/>
          </a:xfrm>
        </p:spPr>
      </p:pic>
      <p:sp>
        <p:nvSpPr>
          <p:cNvPr id="5" name="Obdélník 4"/>
          <p:cNvSpPr/>
          <p:nvPr/>
        </p:nvSpPr>
        <p:spPr>
          <a:xfrm>
            <a:off x="1857356" y="2285992"/>
            <a:ext cx="1862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PATA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429388" y="4643446"/>
            <a:ext cx="23437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PRSTY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43174" y="5715016"/>
            <a:ext cx="2446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LÝTKO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5720" y="4500570"/>
            <a:ext cx="31381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KOLENO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86446" y="2071678"/>
            <a:ext cx="30617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STEHNO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H="1">
            <a:off x="3036083" y="3250405"/>
            <a:ext cx="571504" cy="7143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4500562" y="5286388"/>
            <a:ext cx="714380" cy="42862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 flipV="1">
            <a:off x="6643702" y="5500702"/>
            <a:ext cx="714380" cy="35719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357554" y="4572008"/>
            <a:ext cx="928694" cy="21431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 flipV="1">
            <a:off x="5643570" y="2928934"/>
            <a:ext cx="1214446" cy="71438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RUKA MÁ :		NOHA MÁ :</a:t>
            </a:r>
            <a:endParaRPr lang="cs-CZ" dirty="0"/>
          </a:p>
        </p:txBody>
      </p:sp>
      <p:pic>
        <p:nvPicPr>
          <p:cNvPr id="4" name="Obrázek 3" descr="ruka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3357562"/>
            <a:ext cx="2476500" cy="20193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428860" y="4572008"/>
            <a:ext cx="18485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</a:t>
            </a:r>
            <a:r>
              <a:rPr lang="cs-CZ" sz="5400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</a:t>
            </a:r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2214554"/>
            <a:ext cx="19127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palec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7" name="Obrázek 6" descr="noha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628" y="2571744"/>
            <a:ext cx="3419475" cy="151447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6929454" y="4857760"/>
            <a:ext cx="18628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PATA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97038" y="1142984"/>
            <a:ext cx="29469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KOTNÍK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11" name="Přímá spojovací šipka 10"/>
          <p:cNvCxnSpPr/>
          <p:nvPr/>
        </p:nvCxnSpPr>
        <p:spPr>
          <a:xfrm rot="5400000">
            <a:off x="821505" y="3321843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6200000" flipV="1">
            <a:off x="2750331" y="4250537"/>
            <a:ext cx="642942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4607719" y="4822041"/>
            <a:ext cx="150019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7215206" y="4643446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6200000" flipH="1">
            <a:off x="6929454" y="2285992"/>
            <a:ext cx="785818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4357686" y="5500702"/>
            <a:ext cx="249152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prsty</a:t>
            </a:r>
            <a:endParaRPr lang="cs-CZ" sz="5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7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 descr="ruk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36" y="640089"/>
            <a:ext cx="4623043" cy="621791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RUKA				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42910" y="4357694"/>
            <a:ext cx="26686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3.RUKA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5720" y="2428868"/>
            <a:ext cx="30359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2.LOKET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2714612" y="3071810"/>
            <a:ext cx="2357454" cy="107157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857620" y="6215082"/>
            <a:ext cx="1928826" cy="7143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5143505" y="2500307"/>
            <a:ext cx="701195" cy="3303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786050" y="4929198"/>
            <a:ext cx="2500330" cy="71438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5392652" y="1571612"/>
            <a:ext cx="3751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1.RAMENO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57224" y="5786454"/>
            <a:ext cx="29048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4.PRSTY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22" name="Veselý obličej 21"/>
          <p:cNvSpPr/>
          <p:nvPr/>
        </p:nvSpPr>
        <p:spPr>
          <a:xfrm>
            <a:off x="3214678" y="2643182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7000892" y="2500306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3786182" y="5857892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3214678" y="4500570"/>
            <a:ext cx="571504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000100" y="2285992"/>
            <a:ext cx="3143272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500166" y="5714992"/>
            <a:ext cx="3143272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142976" y="4214818"/>
            <a:ext cx="3143272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000728" y="1285860"/>
            <a:ext cx="3143272" cy="1857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NOHA</a:t>
            </a:r>
            <a:endParaRPr lang="cs-CZ" dirty="0"/>
          </a:p>
        </p:txBody>
      </p:sp>
      <p:pic>
        <p:nvPicPr>
          <p:cNvPr id="6" name="Zástupný symbol pro obsah 3" descr="noha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12" y="2357429"/>
            <a:ext cx="3857652" cy="4011191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785786" y="2285992"/>
            <a:ext cx="24238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4.PATA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86446" y="4714884"/>
            <a:ext cx="28663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5.PRSTY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71670" y="5934670"/>
            <a:ext cx="29613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3.LÝTKO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0" y="4500570"/>
            <a:ext cx="36719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2.KOLENO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0628" y="2214554"/>
            <a:ext cx="35137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1.STEHNO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Veselý obličej 16"/>
          <p:cNvSpPr/>
          <p:nvPr/>
        </p:nvSpPr>
        <p:spPr>
          <a:xfrm>
            <a:off x="3143240" y="2285992"/>
            <a:ext cx="857256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358214" y="2285992"/>
            <a:ext cx="571536" cy="57150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8501058" y="4857760"/>
            <a:ext cx="642942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4929190" y="6000768"/>
            <a:ext cx="857256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00430" y="4643446"/>
            <a:ext cx="642942" cy="7143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500694" y="2071678"/>
            <a:ext cx="3500462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357918" y="4572008"/>
            <a:ext cx="2786082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643174" y="6000768"/>
            <a:ext cx="3286148" cy="857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2910" y="4572008"/>
            <a:ext cx="3786214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357290" y="2214554"/>
            <a:ext cx="292895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šipka 27"/>
          <p:cNvCxnSpPr/>
          <p:nvPr/>
        </p:nvCxnSpPr>
        <p:spPr>
          <a:xfrm rot="5400000">
            <a:off x="3071802" y="3500438"/>
            <a:ext cx="428628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 flipV="1">
            <a:off x="6572264" y="5715016"/>
            <a:ext cx="715968" cy="14287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 flipH="1" flipV="1">
            <a:off x="4215604" y="4715678"/>
            <a:ext cx="357190" cy="21272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5400000" flipH="1" flipV="1">
            <a:off x="4643438" y="5214950"/>
            <a:ext cx="642942" cy="64294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rot="5400000">
            <a:off x="5608645" y="3392487"/>
            <a:ext cx="357190" cy="28734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/>
          <a:lstStyle/>
          <a:p>
            <a:r>
              <a:rPr lang="cs-CZ" dirty="0" smtClean="0"/>
              <a:t>RUKA : 			NOHA :</a:t>
            </a:r>
            <a:endParaRPr lang="cs-CZ" dirty="0"/>
          </a:p>
        </p:txBody>
      </p:sp>
      <p:pic>
        <p:nvPicPr>
          <p:cNvPr id="4" name="Obrázek 3" descr="ruka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3357562"/>
            <a:ext cx="2476500" cy="20193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785918" y="5357826"/>
            <a:ext cx="23823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2.prsty</a:t>
            </a:r>
            <a:endParaRPr lang="cs-CZ" sz="5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5720" y="2214554"/>
            <a:ext cx="23647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1.palec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7" name="Obrázek 6" descr="noha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628" y="2786058"/>
            <a:ext cx="3419475" cy="151447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786446" y="4857760"/>
            <a:ext cx="23853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5.PATA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43438" y="1714488"/>
            <a:ext cx="34615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3.KOTNÍK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6" name="Veselý obličej 15"/>
          <p:cNvSpPr/>
          <p:nvPr/>
        </p:nvSpPr>
        <p:spPr>
          <a:xfrm>
            <a:off x="2571736" y="2428868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7929586" y="1857364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001024" y="5072074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071934" y="5643578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5572132" y="4429132"/>
            <a:ext cx="714380" cy="64294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86116" y="4214818"/>
            <a:ext cx="24096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4.prsty</a:t>
            </a:r>
            <a:endParaRPr lang="cs-CZ" sz="5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286380" y="1643050"/>
            <a:ext cx="3643338" cy="9286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57224" y="2143116"/>
            <a:ext cx="2714644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357422" y="5500702"/>
            <a:ext cx="257176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929058" y="4357694"/>
            <a:ext cx="2571768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357918" y="4929198"/>
            <a:ext cx="2786082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šipka 26"/>
          <p:cNvCxnSpPr/>
          <p:nvPr/>
        </p:nvCxnSpPr>
        <p:spPr>
          <a:xfrm rot="16200000" flipV="1">
            <a:off x="2536811" y="4821247"/>
            <a:ext cx="714380" cy="21590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502150" y="3857628"/>
            <a:ext cx="427040" cy="35719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6200000" flipV="1">
            <a:off x="7180281" y="4749809"/>
            <a:ext cx="500066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7144562" y="2999578"/>
            <a:ext cx="428628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rot="5400000">
            <a:off x="715142" y="3642520"/>
            <a:ext cx="428628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8229600" cy="5572164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Dostupné z WWW : </a:t>
            </a:r>
            <a:r>
              <a:rPr lang="cs-CZ" sz="1300" dirty="0" smtClean="0">
                <a:hlinkClick r:id="rId2"/>
              </a:rPr>
              <a:t>http</a:t>
            </a:r>
            <a:r>
              <a:rPr lang="cs-CZ" sz="1300" dirty="0" smtClean="0">
                <a:hlinkClick r:id="rId2"/>
              </a:rPr>
              <a:t>://ojarovi.blogspot.com/2010/09/clovek-lidske-telo-piktogramy-ukoly.html   </a:t>
            </a:r>
            <a:r>
              <a:rPr lang="cs-CZ" sz="1300" dirty="0" smtClean="0"/>
              <a:t> </a:t>
            </a:r>
            <a:r>
              <a:rPr lang="cs-CZ" sz="1300" dirty="0" smtClean="0"/>
              <a:t>hlava.</a:t>
            </a:r>
            <a:r>
              <a:rPr lang="cs-CZ" sz="1300" dirty="0" err="1" smtClean="0"/>
              <a:t>jpg</a:t>
            </a:r>
            <a:r>
              <a:rPr lang="cs-CZ" sz="1300" dirty="0" smtClean="0"/>
              <a:t> </a:t>
            </a:r>
            <a:r>
              <a:rPr lang="en-US" sz="1400" dirty="0" smtClean="0"/>
              <a:t>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300" dirty="0" smtClean="0"/>
          </a:p>
          <a:p>
            <a:r>
              <a:rPr lang="cs-CZ" sz="1300" dirty="0" smtClean="0"/>
              <a:t>Moje vlastní obrázky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18</a:t>
            </a:r>
            <a:r>
              <a:rPr lang="en-US" sz="1200" dirty="0" smtClean="0"/>
              <a:t>–</a:t>
            </a:r>
            <a:r>
              <a:rPr lang="cs-CZ" sz="1200" dirty="0" smtClean="0"/>
              <a:t>01</a:t>
            </a:r>
            <a:r>
              <a:rPr lang="en-US" sz="1200" dirty="0" smtClean="0"/>
              <a:t>]</a:t>
            </a:r>
            <a:endParaRPr lang="cs-CZ" sz="1300" dirty="0" smtClean="0"/>
          </a:p>
          <a:p>
            <a:r>
              <a:rPr lang="cs-CZ" sz="1400" dirty="0" smtClean="0"/>
              <a:t>Dostupné z WWW : </a:t>
            </a:r>
            <a:r>
              <a:rPr lang="cs-CZ" sz="1300" dirty="0" smtClean="0">
                <a:hlinkClick r:id="rId3"/>
              </a:rPr>
              <a:t>http</a:t>
            </a:r>
            <a:r>
              <a:rPr lang="cs-CZ" sz="1300" dirty="0" smtClean="0">
                <a:hlinkClick r:id="rId3"/>
              </a:rPr>
              <a:t>://www.</a:t>
            </a:r>
            <a:r>
              <a:rPr lang="cs-CZ" sz="1300" dirty="0" err="1" smtClean="0">
                <a:hlinkClick r:id="rId3"/>
              </a:rPr>
              <a:t>okolnisvet.cz</a:t>
            </a:r>
            <a:r>
              <a:rPr lang="cs-CZ" sz="1300" dirty="0" smtClean="0">
                <a:hlinkClick r:id="rId3"/>
              </a:rPr>
              <a:t>/?p=238</a:t>
            </a:r>
            <a:r>
              <a:rPr lang="cs-CZ" sz="1300" dirty="0" smtClean="0"/>
              <a:t> – CLOVEK3.bmp </a:t>
            </a:r>
            <a:r>
              <a:rPr lang="en-US" sz="1200" dirty="0" smtClean="0"/>
              <a:t>[cit. 201</a:t>
            </a:r>
            <a:r>
              <a:rPr lang="cs-CZ" sz="1200" dirty="0" smtClean="0"/>
              <a:t>1</a:t>
            </a:r>
            <a:r>
              <a:rPr lang="en-US" sz="1200" dirty="0" smtClean="0"/>
              <a:t>–</a:t>
            </a:r>
            <a:r>
              <a:rPr lang="cs-CZ" sz="1200" dirty="0" smtClean="0"/>
              <a:t>18</a:t>
            </a:r>
            <a:r>
              <a:rPr lang="en-US" sz="1200" dirty="0" smtClean="0"/>
              <a:t>–</a:t>
            </a:r>
            <a:r>
              <a:rPr lang="cs-CZ" sz="1200" dirty="0" smtClean="0"/>
              <a:t>01</a:t>
            </a:r>
            <a:r>
              <a:rPr lang="en-US" sz="1200" dirty="0" smtClean="0"/>
              <a:t>]</a:t>
            </a:r>
            <a:endParaRPr lang="cs-CZ" sz="1300" dirty="0" smtClean="0"/>
          </a:p>
          <a:p>
            <a:r>
              <a:rPr lang="cs-CZ" sz="1400" dirty="0" smtClean="0"/>
              <a:t>Dostupné z WWW :</a:t>
            </a:r>
            <a:r>
              <a:rPr lang="cs-CZ" sz="1400" i="1" dirty="0" smtClean="0"/>
              <a:t> www.office.</a:t>
            </a:r>
            <a:r>
              <a:rPr lang="cs-CZ" sz="1400" i="1" dirty="0" err="1" smtClean="0"/>
              <a:t>microsoft.com</a:t>
            </a:r>
            <a:r>
              <a:rPr lang="cs-CZ" sz="1400" i="1" dirty="0" smtClean="0"/>
              <a:t>   obr.: rty, oko, ucho</a:t>
            </a:r>
            <a:r>
              <a:rPr lang="en-US" sz="1400" dirty="0" smtClean="0"/>
              <a:t> 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400" i="1" dirty="0" smtClean="0"/>
          </a:p>
          <a:p>
            <a:r>
              <a:rPr lang="cs-CZ" sz="1400" dirty="0" smtClean="0"/>
              <a:t>Dostupné z WWW : http</a:t>
            </a:r>
            <a:r>
              <a:rPr lang="cs-CZ" sz="1400" dirty="0" smtClean="0"/>
              <a:t>://www.</a:t>
            </a:r>
            <a:r>
              <a:rPr lang="cs-CZ" sz="1400" dirty="0" err="1" smtClean="0"/>
              <a:t>google.cz</a:t>
            </a:r>
            <a:r>
              <a:rPr lang="cs-CZ" sz="1400" dirty="0" smtClean="0"/>
              <a:t>/</a:t>
            </a:r>
            <a:r>
              <a:rPr lang="cs-CZ" sz="1400" dirty="0" err="1" smtClean="0"/>
              <a:t>imgres</a:t>
            </a:r>
            <a:r>
              <a:rPr lang="cs-CZ" sz="1400" dirty="0" smtClean="0"/>
              <a:t>?q=NOS&amp;</a:t>
            </a:r>
            <a:r>
              <a:rPr lang="cs-CZ" sz="1400" dirty="0" err="1" smtClean="0"/>
              <a:t>hl</a:t>
            </a:r>
            <a:r>
              <a:rPr lang="cs-CZ" sz="1400" dirty="0" smtClean="0"/>
              <a:t>=</a:t>
            </a:r>
            <a:r>
              <a:rPr lang="cs-CZ" sz="1400" dirty="0" err="1" smtClean="0"/>
              <a:t>cs</a:t>
            </a:r>
            <a:r>
              <a:rPr lang="cs-CZ" sz="1400" dirty="0" smtClean="0"/>
              <a:t>&amp;</a:t>
            </a:r>
            <a:r>
              <a:rPr lang="cs-CZ" sz="1400" dirty="0" err="1" smtClean="0"/>
              <a:t>gbv</a:t>
            </a:r>
            <a:r>
              <a:rPr lang="cs-CZ" sz="1400" dirty="0" smtClean="0"/>
              <a:t>=2&amp;</a:t>
            </a:r>
            <a:r>
              <a:rPr lang="cs-CZ" sz="1400" dirty="0" err="1" smtClean="0"/>
              <a:t>biw</a:t>
            </a:r>
            <a:r>
              <a:rPr lang="cs-CZ" sz="1400" dirty="0" smtClean="0"/>
              <a:t>=1280&amp;</a:t>
            </a:r>
            <a:r>
              <a:rPr lang="cs-CZ" sz="1400" dirty="0" err="1" smtClean="0"/>
              <a:t>bih</a:t>
            </a:r>
            <a:r>
              <a:rPr lang="cs-CZ" sz="1400" dirty="0" smtClean="0"/>
              <a:t>=881&amp;</a:t>
            </a:r>
            <a:r>
              <a:rPr lang="cs-CZ" sz="1400" dirty="0" err="1" smtClean="0"/>
              <a:t>tbm</a:t>
            </a:r>
            <a:r>
              <a:rPr lang="cs-CZ" sz="1400" dirty="0" smtClean="0"/>
              <a:t>=</a:t>
            </a:r>
            <a:r>
              <a:rPr lang="cs-CZ" sz="1400" dirty="0" err="1" smtClean="0"/>
              <a:t>isch</a:t>
            </a:r>
            <a:r>
              <a:rPr lang="cs-CZ" sz="1400" dirty="0" smtClean="0"/>
              <a:t>&amp;</a:t>
            </a:r>
            <a:r>
              <a:rPr lang="cs-CZ" sz="1400" dirty="0" err="1" smtClean="0"/>
              <a:t>tbnid</a:t>
            </a:r>
            <a:r>
              <a:rPr lang="cs-CZ" sz="1400" dirty="0" smtClean="0"/>
              <a:t>=</a:t>
            </a:r>
            <a:r>
              <a:rPr lang="cs-CZ" sz="1400" dirty="0" err="1" smtClean="0"/>
              <a:t>QXxq</a:t>
            </a:r>
            <a:r>
              <a:rPr lang="cs-CZ" sz="1400" dirty="0" smtClean="0"/>
              <a:t>-</a:t>
            </a:r>
            <a:r>
              <a:rPr lang="cs-CZ" sz="1400" dirty="0" err="1" smtClean="0"/>
              <a:t>uObbLqlpM</a:t>
            </a:r>
            <a:r>
              <a:rPr lang="cs-CZ" sz="1400" dirty="0" smtClean="0"/>
              <a:t>:&amp;</a:t>
            </a:r>
            <a:r>
              <a:rPr lang="cs-CZ" sz="1400" dirty="0" err="1" smtClean="0"/>
              <a:t>imgrefurl</a:t>
            </a:r>
            <a:r>
              <a:rPr lang="cs-CZ" sz="1400" dirty="0" smtClean="0"/>
              <a:t>=http://wiki.rvp.cz/Kabinet%252F0.0.0.Kliparty%252FT%25C4%259Blo%252FSmysly&amp;docid=K4fjr9O_qyixvM&amp;imgurl=http://wiki.rvp.cz/%2540api/deki/files/17837/%253Dnos.jpg&amp;w=549&amp;h=781&amp;ei=OLc_T9WOFMqA4gSo8piwCA&amp;zoom=1&amp;iact=hc&amp;vpx=442&amp;vpy=201&amp;dur=2097&amp;hovh=268&amp;hovw=188&amp;tx=85&amp;ty=177&amp;sig=102473024788581184434&amp;page=2&amp;tbnh=166&amp;tbnw=117&amp;start=22&amp;ndsp=25&amp;ved=0CKsBEK0DMBc     - nos.</a:t>
            </a:r>
            <a:r>
              <a:rPr lang="cs-CZ" sz="1400" dirty="0" err="1" smtClean="0"/>
              <a:t>jpg</a:t>
            </a:r>
            <a:r>
              <a:rPr lang="cs-CZ" sz="1400" dirty="0" smtClean="0"/>
              <a:t> </a:t>
            </a:r>
            <a:r>
              <a:rPr lang="en-US" sz="1400" dirty="0" smtClean="0"/>
              <a:t>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/>
              <a:t>Dostupné z WWW : http</a:t>
            </a:r>
            <a:r>
              <a:rPr lang="cs-CZ" sz="1400" dirty="0" smtClean="0"/>
              <a:t>://armymedical.tpub.com/MD0956/MD09560057im.jpg - ruka.</a:t>
            </a:r>
            <a:r>
              <a:rPr lang="cs-CZ" sz="1400" dirty="0" err="1" smtClean="0"/>
              <a:t>jpg</a:t>
            </a:r>
            <a:r>
              <a:rPr lang="cs-CZ" sz="1400" dirty="0" smtClean="0"/>
              <a:t> </a:t>
            </a:r>
            <a:r>
              <a:rPr lang="en-US" sz="1400" dirty="0" smtClean="0"/>
              <a:t>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/>
              <a:t>Dostupné z WWW : http</a:t>
            </a:r>
            <a:r>
              <a:rPr lang="cs-CZ" sz="1400" dirty="0" smtClean="0"/>
              <a:t>://www.grafika.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sudacki</a:t>
            </a:r>
            <a:r>
              <a:rPr lang="cs-CZ" sz="1400" dirty="0" smtClean="0"/>
              <a:t>_noha4.gif   </a:t>
            </a:r>
            <a:r>
              <a:rPr lang="cs-CZ" sz="1400" dirty="0" smtClean="0"/>
              <a:t> </a:t>
            </a:r>
            <a:r>
              <a:rPr lang="cs-CZ" sz="1400" dirty="0" smtClean="0"/>
              <a:t>noha.</a:t>
            </a:r>
            <a:r>
              <a:rPr lang="cs-CZ" sz="1400" dirty="0" err="1" smtClean="0"/>
              <a:t>gif</a:t>
            </a:r>
            <a:r>
              <a:rPr lang="cs-CZ" sz="1400" dirty="0" smtClean="0"/>
              <a:t> </a:t>
            </a:r>
            <a:r>
              <a:rPr lang="en-US" sz="1400" dirty="0" smtClean="0"/>
              <a:t>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/>
              <a:t>Dostupné z WWW :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://www.</a:t>
            </a:r>
            <a:r>
              <a:rPr lang="cs-CZ" sz="1400" dirty="0" err="1" smtClean="0">
                <a:hlinkClick r:id="rId4"/>
              </a:rPr>
              <a:t>stastnezeny.cz</a:t>
            </a:r>
            <a:r>
              <a:rPr lang="cs-CZ" sz="1400" dirty="0" smtClean="0">
                <a:hlinkClick r:id="rId4"/>
              </a:rPr>
              <a:t>/data/</a:t>
            </a:r>
            <a:r>
              <a:rPr lang="cs-CZ" sz="1400" dirty="0" err="1" smtClean="0">
                <a:hlinkClick r:id="rId4"/>
              </a:rPr>
              <a:t>usr</a:t>
            </a:r>
            <a:r>
              <a:rPr lang="cs-CZ" sz="1400" dirty="0" smtClean="0">
                <a:hlinkClick r:id="rId4"/>
              </a:rPr>
              <a:t>_039_2010/</a:t>
            </a:r>
            <a:r>
              <a:rPr lang="cs-CZ" sz="1400" dirty="0" err="1" smtClean="0">
                <a:hlinkClick r:id="rId4"/>
              </a:rPr>
              <a:t>vestit</a:t>
            </a:r>
            <a:r>
              <a:rPr lang="cs-CZ" sz="1400" dirty="0" smtClean="0">
                <a:hlinkClick r:id="rId4"/>
              </a:rPr>
              <a:t>_z_ruky.</a:t>
            </a:r>
            <a:r>
              <a:rPr lang="cs-CZ" sz="1400" dirty="0" err="1" smtClean="0">
                <a:hlinkClick r:id="rId4"/>
              </a:rPr>
              <a:t>jpg</a:t>
            </a:r>
            <a:r>
              <a:rPr lang="cs-CZ" sz="1400" dirty="0" smtClean="0"/>
              <a:t>  ruka1.jpg </a:t>
            </a:r>
            <a:r>
              <a:rPr lang="en-US" sz="1400" dirty="0" smtClean="0"/>
              <a:t>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400" dirty="0" smtClean="0"/>
          </a:p>
          <a:p>
            <a:r>
              <a:rPr lang="cs-CZ" sz="1400" dirty="0" smtClean="0"/>
              <a:t>Dostupné z WWW : </a:t>
            </a:r>
            <a:r>
              <a:rPr lang="cs-CZ" sz="1400" dirty="0" smtClean="0">
                <a:hlinkClick r:id="rId5"/>
              </a:rPr>
              <a:t>http</a:t>
            </a:r>
            <a:r>
              <a:rPr lang="cs-CZ" sz="1400" dirty="0" smtClean="0">
                <a:hlinkClick r:id="rId5"/>
              </a:rPr>
              <a:t>://nadezda.bloguje.cz/img/noha.jpg</a:t>
            </a:r>
            <a:r>
              <a:rPr lang="cs-CZ" sz="1400" dirty="0" smtClean="0"/>
              <a:t> noha1.jpg </a:t>
            </a:r>
            <a:r>
              <a:rPr lang="en-US" sz="1400" dirty="0" smtClean="0"/>
              <a:t>[cit. 201</a:t>
            </a:r>
            <a:r>
              <a:rPr lang="cs-CZ" sz="1400" dirty="0" smtClean="0"/>
              <a:t>1</a:t>
            </a:r>
            <a:r>
              <a:rPr lang="en-US" sz="1400" dirty="0" smtClean="0"/>
              <a:t>–</a:t>
            </a:r>
            <a:r>
              <a:rPr lang="cs-CZ" sz="1400" dirty="0" smtClean="0"/>
              <a:t>18</a:t>
            </a:r>
            <a:r>
              <a:rPr lang="en-US" sz="1400" dirty="0" smtClean="0"/>
              <a:t>–</a:t>
            </a:r>
            <a:r>
              <a:rPr lang="cs-CZ" sz="1400" dirty="0" smtClean="0"/>
              <a:t>01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477</TotalTime>
  <Words>366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Název školy: Speciální základní škola,Louny, Poděbradova 640,příspěvková organizace Autor:  Mgr.Taťána Radimská Název materiálu: VY_32_INOVACE_07_III.Vu_člověk_hlava,končetiny  Téma : Vu – 4. ročník – člověk – části lidského těla – hlava, končetiny  ČÍSLO PROJEKTU:  CZ.1.07/1.4.00/21.3407 </vt:lpstr>
      <vt:lpstr>ANOTACE</vt:lpstr>
      <vt:lpstr>ČLOVĚK MÁ HLAVU A TĚLO</vt:lpstr>
      <vt:lpstr>HLAVA + OBLIČEJ</vt:lpstr>
      <vt:lpstr>CO JE TO ?</vt:lpstr>
      <vt:lpstr>PŘIŘAĎ NÁZVY :</vt:lpstr>
      <vt:lpstr>NAKRESLI HLAVU + OBLIČEJ :</vt:lpstr>
      <vt:lpstr>RUCE JSOU KONČETINY.</vt:lpstr>
      <vt:lpstr>NOHY JSOU KONČETINY.</vt:lpstr>
      <vt:lpstr>RUKA MÁ :  NOHA MÁ :</vt:lpstr>
      <vt:lpstr>RUKA    </vt:lpstr>
      <vt:lpstr>NOHA</vt:lpstr>
      <vt:lpstr>RUKA :    NOHA :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Mgr.Jana Zelinková Název materiálu: VY_32_INOVACE_01_RYBY_ÚVOD</dc:title>
  <dc:creator>Magda Radimová</dc:creator>
  <cp:lastModifiedBy>Magda Radimová</cp:lastModifiedBy>
  <cp:revision>34</cp:revision>
  <dcterms:created xsi:type="dcterms:W3CDTF">2012-02-18T12:11:51Z</dcterms:created>
  <dcterms:modified xsi:type="dcterms:W3CDTF">2012-10-09T16:32:38Z</dcterms:modified>
</cp:coreProperties>
</file>