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4E1FD4-46E0-4C41-B0BC-7CB86A621995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D134C0-7C5B-4CB0-900D-67926601B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8B1BF9E-05D9-42E4-AB64-A137B0C33E6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D30753B-4605-4904-9C1E-DF2C38F381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B1BF9E-05D9-42E4-AB64-A137B0C33E6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30753B-4605-4904-9C1E-DF2C38F381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B1BF9E-05D9-42E4-AB64-A137B0C33E6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30753B-4605-4904-9C1E-DF2C38F381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B1BF9E-05D9-42E4-AB64-A137B0C33E6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30753B-4605-4904-9C1E-DF2C38F381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B1BF9E-05D9-42E4-AB64-A137B0C33E6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30753B-4605-4904-9C1E-DF2C38F381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B1BF9E-05D9-42E4-AB64-A137B0C33E6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30753B-4605-4904-9C1E-DF2C38F381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B1BF9E-05D9-42E4-AB64-A137B0C33E6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30753B-4605-4904-9C1E-DF2C38F381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8B1BF9E-05D9-42E4-AB64-A137B0C33E6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30753B-4605-4904-9C1E-DF2C38F381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8B1BF9E-05D9-42E4-AB64-A137B0C33E6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D30753B-4605-4904-9C1E-DF2C38F381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B1BF9E-05D9-42E4-AB64-A137B0C33E6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30753B-4605-4904-9C1E-DF2C38F381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B1BF9E-05D9-42E4-AB64-A137B0C33E6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30753B-4605-4904-9C1E-DF2C38F381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8B1BF9E-05D9-42E4-AB64-A137B0C33E6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D30753B-4605-4904-9C1E-DF2C38F381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gi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gif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1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wmf"/><Relationship Id="rId4" Type="http://schemas.openxmlformats.org/officeDocument/2006/relationships/image" Target="../media/image12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edskolaci.cz/wp-content/uploads/2010/02/stopy-bazant.gif" TargetMode="External"/><Relationship Id="rId13" Type="http://schemas.openxmlformats.org/officeDocument/2006/relationships/hyperlink" Target="http://www.turistikaonline.sk/knizka/stopy/vrabec.jpg" TargetMode="External"/><Relationship Id="rId3" Type="http://schemas.openxmlformats.org/officeDocument/2006/relationships/hyperlink" Target="http://media0.iplace.cz/images/media0:4b699c1541963.jpg/krmelec.jpg" TargetMode="External"/><Relationship Id="rId7" Type="http://schemas.openxmlformats.org/officeDocument/2006/relationships/hyperlink" Target="http://dumka.info/pet00/00/1220a.jpg" TargetMode="External"/><Relationship Id="rId12" Type="http://schemas.openxmlformats.org/officeDocument/2006/relationships/hyperlink" Target="file:///C:\Documents%20and%20Settings\L&#195;&#161;&#196;&#143;a\Plocha\PREZENTACE\s&#195;&#189;kora.jpg" TargetMode="External"/><Relationship Id="rId2" Type="http://schemas.openxmlformats.org/officeDocument/2006/relationships/hyperlink" Target="http://images.detske-hry.com/tn/data/0/0/2010/02/16/11619/11619.3--470x361.jpg" TargetMode="External"/><Relationship Id="rId16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anice.estranky.cz/img/picture/16/stopy_zaj%C3%ADce.JPG" TargetMode="External"/><Relationship Id="rId11" Type="http://schemas.openxmlformats.org/officeDocument/2006/relationships/hyperlink" Target="http://www.veslavkove.cz/soubory/galerie/obrazky/_815/_829/_2_20120215_1762405366.jpg" TargetMode="External"/><Relationship Id="rId5" Type="http://schemas.openxmlformats.org/officeDocument/2006/relationships/hyperlink" Target="http://www.nature-photogallery.eu/cz/__userdata/photos/1685.jpg" TargetMode="External"/><Relationship Id="rId15" Type="http://schemas.openxmlformats.org/officeDocument/2006/relationships/hyperlink" Target="http://t0.gstatic.com/images?q=tbn:ANd9GcQ0lH1zKOtRlDsq51O8Kzh3IHaicNGOyVL25Krn0cviACPl1LTyEaXA7rrx" TargetMode="External"/><Relationship Id="rId10" Type="http://schemas.openxmlformats.org/officeDocument/2006/relationships/hyperlink" Target="http://www.enviport.cz/_app/Repository/yy2008/mm12/dd18/97976.jpg" TargetMode="External"/><Relationship Id="rId4" Type="http://schemas.openxmlformats.org/officeDocument/2006/relationships/hyperlink" Target="http://www.predskolaci.cz/wp-content/uploads/2010/02/stopy-srna.gif" TargetMode="External"/><Relationship Id="rId9" Type="http://schemas.openxmlformats.org/officeDocument/2006/relationships/hyperlink" Target="http://www.msticha.estranky.cz/img/picture/60/bazant-obecny-9080.jpg" TargetMode="External"/><Relationship Id="rId14" Type="http://schemas.openxmlformats.org/officeDocument/2006/relationships/hyperlink" Target="http://i.idnes.cz/10/013/cl6/JB30c5c9_vrabe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42910" y="3214686"/>
            <a:ext cx="7772400" cy="1829761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Název školy: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Speciální základní škola,Louny,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err="1" smtClean="0">
                <a:solidFill>
                  <a:schemeClr val="tx1"/>
                </a:solidFill>
              </a:rPr>
              <a:t>Poděbradova</a:t>
            </a:r>
            <a:r>
              <a:rPr lang="cs-CZ" sz="2400" dirty="0" smtClean="0">
                <a:solidFill>
                  <a:schemeClr val="tx1"/>
                </a:solidFill>
              </a:rPr>
              <a:t> 640,příspěvková organizace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Autor: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err="1" smtClean="0">
                <a:solidFill>
                  <a:schemeClr val="tx1"/>
                </a:solidFill>
              </a:rPr>
              <a:t>Mgr.TAŤÁNA</a:t>
            </a:r>
            <a:r>
              <a:rPr lang="cs-CZ" sz="2400" dirty="0" smtClean="0">
                <a:solidFill>
                  <a:schemeClr val="tx1"/>
                </a:solidFill>
              </a:rPr>
              <a:t> RADIMSKÁ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Název materiálu: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VY_32_INOVACE_08_</a:t>
            </a:r>
            <a:r>
              <a:rPr lang="cs-CZ" sz="2400" dirty="0" err="1" smtClean="0">
                <a:solidFill>
                  <a:schemeClr val="tx1"/>
                </a:solidFill>
              </a:rPr>
              <a:t>III.Vu</a:t>
            </a:r>
            <a:r>
              <a:rPr lang="cs-CZ" sz="2400" dirty="0" smtClean="0">
                <a:solidFill>
                  <a:schemeClr val="tx1"/>
                </a:solidFill>
              </a:rPr>
              <a:t>_ZVÍŘATA V ZIMĚ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 Téma : </a:t>
            </a:r>
            <a:r>
              <a:rPr lang="cs-CZ" sz="2400" dirty="0" err="1" smtClean="0">
                <a:solidFill>
                  <a:schemeClr val="tx1"/>
                </a:solidFill>
              </a:rPr>
              <a:t>Vu</a:t>
            </a:r>
            <a:r>
              <a:rPr lang="cs-CZ" sz="2400" dirty="0" smtClean="0">
                <a:solidFill>
                  <a:schemeClr val="tx1"/>
                </a:solidFill>
              </a:rPr>
              <a:t> – 6. ročník </a:t>
            </a:r>
            <a:r>
              <a:rPr lang="cs-CZ" sz="2400" dirty="0" smtClean="0">
                <a:solidFill>
                  <a:schemeClr val="tx1"/>
                </a:solidFill>
              </a:rPr>
              <a:t>– zvířata v zimě, péče o zvěř</a:t>
            </a: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 ČÍSLO PROJEKTU:  CZ.1.07/1.4.00/21.3407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984" y="285728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určený pro žáky 6. ročníku, pro výuku věcného učení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Prezentace je určena pro získání a upevnění informací o zimě, pro společnou práci s učitelem; pracovní list je určen k samostatné práci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učení, interaktivní procvičování nového učiva</a:t>
            </a:r>
          </a:p>
          <a:p>
            <a:r>
              <a:rPr lang="cs-CZ" dirty="0" smtClean="0"/>
              <a:t>Metodický pokyn: pozorně čti, odpověz na otázky, přiřaď stopy zvířat, spoj obrázky se slovy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229600" cy="478634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PADÁ SNÍH,TVOŘÍ SE ZÁVĚJE</a:t>
            </a:r>
          </a:p>
          <a:p>
            <a:endParaRPr lang="cs-CZ" sz="2400" dirty="0" smtClean="0"/>
          </a:p>
          <a:p>
            <a:r>
              <a:rPr lang="cs-CZ" sz="2400" dirty="0" smtClean="0"/>
              <a:t>JE MRÁZ A FOUKÁ STUDENÝ VÍTR</a:t>
            </a:r>
          </a:p>
          <a:p>
            <a:endParaRPr lang="cs-CZ" sz="2400" dirty="0" smtClean="0"/>
          </a:p>
          <a:p>
            <a:r>
              <a:rPr lang="cs-CZ" sz="2400" dirty="0" smtClean="0"/>
              <a:t>PŘÍRODA POD SNĚHEM ODPOČÍVÁ</a:t>
            </a:r>
          </a:p>
          <a:p>
            <a:endParaRPr lang="cs-CZ" sz="2400" dirty="0" smtClean="0"/>
          </a:p>
          <a:p>
            <a:r>
              <a:rPr lang="cs-CZ" sz="2400" dirty="0" smtClean="0"/>
              <a:t>DNY JSOU KRÁTKÉ A NOCI DLOUHÉ</a:t>
            </a:r>
          </a:p>
          <a:p>
            <a:endParaRPr lang="cs-CZ" sz="2400" dirty="0" smtClean="0"/>
          </a:p>
          <a:p>
            <a:r>
              <a:rPr lang="cs-CZ" sz="2400" dirty="0" smtClean="0"/>
              <a:t>NĚKTERÁ ZVÍŘATA SE ULOŽILA K ZIMNÍMU SPÁNKU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357422" y="0"/>
            <a:ext cx="18774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ZIMA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Picture 2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0"/>
            <a:ext cx="1285884" cy="12826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ZIMA ZAČÍNÁ 21. PROSINCE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PROSINEC            LEDEN                    ÚNOR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ZIMNÍ MĚSÍCE</a:t>
            </a:r>
            <a:endParaRPr lang="cs-CZ" dirty="0"/>
          </a:p>
        </p:txBody>
      </p:sp>
      <p:pic>
        <p:nvPicPr>
          <p:cNvPr id="1026" name="Picture 2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0"/>
            <a:ext cx="1500198" cy="1496446"/>
          </a:xfrm>
          <a:prstGeom prst="rect">
            <a:avLst/>
          </a:prstGeom>
          <a:noFill/>
        </p:spPr>
      </p:pic>
      <p:pic>
        <p:nvPicPr>
          <p:cNvPr id="1027" name="Picture 3" descr="C:\Documents and Settings\Láďa\Local Settings\Temporary Internet Files\Content.IE5\8ZVS4QL8\MC90041268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2143116"/>
            <a:ext cx="2365129" cy="2465658"/>
          </a:xfrm>
          <a:prstGeom prst="rect">
            <a:avLst/>
          </a:prstGeom>
          <a:noFill/>
        </p:spPr>
      </p:pic>
      <p:pic>
        <p:nvPicPr>
          <p:cNvPr id="1028" name="Picture 4" descr="C:\Documents and Settings\Láďa\Local Settings\Temporary Internet Files\Content.IE5\SQW80ZOZ\MC90023942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2500306"/>
            <a:ext cx="1981925" cy="2042200"/>
          </a:xfrm>
          <a:prstGeom prst="rect">
            <a:avLst/>
          </a:prstGeom>
          <a:noFill/>
        </p:spPr>
      </p:pic>
      <p:pic>
        <p:nvPicPr>
          <p:cNvPr id="7" name="Obrázek 6" descr="krmitko.jpg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0760" y="2428868"/>
            <a:ext cx="2809879" cy="21582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 LESE NOSÍ MYSLIVCI ZVÍŘATŮM KRMENÍ DO KRMELCE</a:t>
            </a:r>
            <a:endParaRPr lang="cs-CZ" dirty="0"/>
          </a:p>
        </p:txBody>
      </p:sp>
      <p:pic>
        <p:nvPicPr>
          <p:cNvPr id="4" name="Obrázek 3" descr="krmelec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108" y="1500174"/>
            <a:ext cx="4457732" cy="300039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2844" y="4857760"/>
            <a:ext cx="85011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SENO, JABLKA, LESNÍ PLODY – ŽALUDY, KAŠTANY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stopy-srna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6070382">
            <a:off x="5233443" y="3233188"/>
            <a:ext cx="1028941" cy="1028941"/>
          </a:xfrm>
          <a:prstGeom prst="rect">
            <a:avLst/>
          </a:prstGeom>
        </p:spPr>
      </p:pic>
      <p:pic>
        <p:nvPicPr>
          <p:cNvPr id="8" name="Obrázek 7" descr="stopy-srna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6112510">
            <a:off x="2891600" y="3534550"/>
            <a:ext cx="1144933" cy="1144933"/>
          </a:xfrm>
          <a:prstGeom prst="rect">
            <a:avLst/>
          </a:prstGeom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000108"/>
            <a:ext cx="8229600" cy="5162382"/>
          </a:xfrm>
        </p:spPr>
        <p:txBody>
          <a:bodyPr>
            <a:normAutofit fontScale="92500" lnSpcReduction="10000"/>
          </a:bodyPr>
          <a:lstStyle/>
          <a:p>
            <a:endParaRPr lang="cs-CZ" sz="3200" b="1" u="sng" dirty="0" smtClean="0"/>
          </a:p>
          <a:p>
            <a:r>
              <a:rPr lang="cs-CZ" sz="3200" b="1" u="sng" dirty="0" smtClean="0"/>
              <a:t>ZAJÍCE </a:t>
            </a:r>
          </a:p>
          <a:p>
            <a:endParaRPr lang="cs-CZ" sz="3200" b="1" u="sng" dirty="0" smtClean="0"/>
          </a:p>
          <a:p>
            <a:endParaRPr lang="cs-CZ" sz="3200" b="1" u="sng" dirty="0" smtClean="0"/>
          </a:p>
          <a:p>
            <a:endParaRPr lang="cs-CZ" sz="3200" b="1" u="sng" dirty="0" smtClean="0"/>
          </a:p>
          <a:p>
            <a:endParaRPr lang="cs-CZ" sz="3200" b="1" u="sng" dirty="0" smtClean="0"/>
          </a:p>
          <a:p>
            <a:r>
              <a:rPr lang="cs-CZ" sz="3200" b="1" u="sng" dirty="0" smtClean="0"/>
              <a:t>SRNY</a:t>
            </a:r>
          </a:p>
          <a:p>
            <a:endParaRPr lang="cs-CZ" sz="3200" b="1" u="sng" dirty="0" smtClean="0"/>
          </a:p>
          <a:p>
            <a:endParaRPr lang="cs-CZ" sz="3200" b="1" u="sng" dirty="0" smtClean="0"/>
          </a:p>
          <a:p>
            <a:pPr>
              <a:buNone/>
            </a:pPr>
            <a:endParaRPr lang="cs-CZ" sz="3200" b="1" u="sng" dirty="0" smtClean="0"/>
          </a:p>
          <a:p>
            <a:r>
              <a:rPr lang="cs-CZ" sz="3200" b="1" u="sng" dirty="0" smtClean="0"/>
              <a:t>BAŽANTA 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r>
              <a:rPr lang="cs-CZ" dirty="0" smtClean="0"/>
              <a:t>VE SNĚHU NAJDEME STOPY:</a:t>
            </a:r>
            <a:endParaRPr lang="cs-CZ" dirty="0"/>
          </a:p>
        </p:txBody>
      </p:sp>
      <p:pic>
        <p:nvPicPr>
          <p:cNvPr id="6" name="Obrázek 5" descr="stopy-srna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889526">
            <a:off x="1926959" y="2927099"/>
            <a:ext cx="1016541" cy="1016541"/>
          </a:xfrm>
          <a:prstGeom prst="rect">
            <a:avLst/>
          </a:prstGeom>
        </p:spPr>
      </p:pic>
      <p:pic>
        <p:nvPicPr>
          <p:cNvPr id="9" name="Obrázek 8" descr="stopy-srna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110752">
            <a:off x="4230891" y="2802139"/>
            <a:ext cx="1071159" cy="1071159"/>
          </a:xfrm>
          <a:prstGeom prst="rect">
            <a:avLst/>
          </a:prstGeom>
        </p:spPr>
      </p:pic>
      <p:pic>
        <p:nvPicPr>
          <p:cNvPr id="10" name="Obrázek 9" descr="sr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23108" y="2714620"/>
            <a:ext cx="2620892" cy="1747261"/>
          </a:xfrm>
          <a:prstGeom prst="rect">
            <a:avLst/>
          </a:prstGeom>
        </p:spPr>
      </p:pic>
      <p:pic>
        <p:nvPicPr>
          <p:cNvPr id="11" name="Obrázek 10" descr="stopy_zajíc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2000232" y="1214422"/>
            <a:ext cx="4500594" cy="1000132"/>
          </a:xfrm>
          <a:prstGeom prst="rect">
            <a:avLst/>
          </a:prstGeom>
        </p:spPr>
      </p:pic>
      <p:pic>
        <p:nvPicPr>
          <p:cNvPr id="13" name="Obrázek 12" descr="zsjíc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43768" y="785794"/>
            <a:ext cx="1833560" cy="1833560"/>
          </a:xfrm>
          <a:prstGeom prst="rect">
            <a:avLst/>
          </a:prstGeom>
        </p:spPr>
      </p:pic>
      <p:pic>
        <p:nvPicPr>
          <p:cNvPr id="14" name="Obrázek 13" descr="stopy-bazant.gi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205324">
            <a:off x="2896775" y="4968485"/>
            <a:ext cx="1428750" cy="1428750"/>
          </a:xfrm>
          <a:prstGeom prst="rect">
            <a:avLst/>
          </a:prstGeom>
        </p:spPr>
      </p:pic>
      <p:pic>
        <p:nvPicPr>
          <p:cNvPr id="15" name="Obrázek 14" descr="bazant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43504" y="4643446"/>
            <a:ext cx="2857500" cy="1905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857364"/>
            <a:ext cx="8229600" cy="4525963"/>
          </a:xfrm>
        </p:spPr>
        <p:txBody>
          <a:bodyPr/>
          <a:lstStyle/>
          <a:p>
            <a:r>
              <a:rPr lang="cs-CZ" sz="4000" dirty="0" smtClean="0"/>
              <a:t>NEJLEPŠÍM KRMIVEM PRO PTÁKY JE LŮJ, SEMENA LEBEDY, SLUNEČNICE, JÁDRA Z OKUREK A JABLEK, SUŠENÉ TRNKY, JEŘABINY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PTÁKŮM VYROBÍME KRMÍTKA A SYPEME SEMÍNKA</a:t>
            </a:r>
            <a:endParaRPr lang="cs-CZ" dirty="0"/>
          </a:p>
        </p:txBody>
      </p:sp>
      <p:pic>
        <p:nvPicPr>
          <p:cNvPr id="7" name="Obrázek 6" descr="sýkor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7818" y="4250536"/>
            <a:ext cx="3275465" cy="24565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KOKO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0826" y="3571876"/>
            <a:ext cx="2282826" cy="3048284"/>
          </a:xfrm>
          <a:prstGeom prst="rect">
            <a:avLst/>
          </a:prstGeom>
        </p:spPr>
      </p:pic>
      <p:pic>
        <p:nvPicPr>
          <p:cNvPr id="5" name="Obrázek 4" descr="krmitk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875" y="0"/>
            <a:ext cx="3667125" cy="2752725"/>
          </a:xfrm>
          <a:prstGeom prst="rect">
            <a:avLst/>
          </a:prstGeom>
        </p:spPr>
      </p:pic>
      <p:pic>
        <p:nvPicPr>
          <p:cNvPr id="6" name="Obrázek 5" descr="pet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348" y="2500306"/>
            <a:ext cx="3302913" cy="2357454"/>
          </a:xfrm>
          <a:prstGeom prst="rect">
            <a:avLst/>
          </a:prstGeom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0" y="142852"/>
            <a:ext cx="8229600" cy="6286544"/>
          </a:xfrm>
        </p:spPr>
        <p:txBody>
          <a:bodyPr>
            <a:normAutofit/>
          </a:bodyPr>
          <a:lstStyle/>
          <a:p>
            <a:r>
              <a:rPr lang="cs-CZ" dirty="0" smtClean="0"/>
              <a:t>KRMÍTKA DŘEVĚNÁ SE STŘÍŠKOU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KRMÍTKA Z PET LAHVE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KRMÍTKA Z KOKOSOVÉHO OŘECHU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stop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186876">
            <a:off x="4460911" y="3236827"/>
            <a:ext cx="1037952" cy="1857388"/>
          </a:xfrm>
          <a:prstGeom prst="rect">
            <a:avLst/>
          </a:prstGeom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000108"/>
            <a:ext cx="8229600" cy="4500594"/>
          </a:xfrm>
        </p:spPr>
        <p:txBody>
          <a:bodyPr>
            <a:normAutofit/>
          </a:bodyPr>
          <a:lstStyle/>
          <a:p>
            <a:r>
              <a:rPr lang="cs-CZ" dirty="0" smtClean="0"/>
              <a:t>VRABCE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SÝKORKY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 SNĚHU NAJDEME STOPY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86116" y="5286388"/>
            <a:ext cx="48577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VLAŠTOVKY, ČÁPI A SKŘIVANI ODLETĚLI DO TEPLÝCH KRAJIN</a:t>
            </a:r>
            <a:endParaRPr lang="cs-CZ" sz="2800" dirty="0"/>
          </a:p>
        </p:txBody>
      </p:sp>
      <p:pic>
        <p:nvPicPr>
          <p:cNvPr id="5" name="Obrázek 4" descr="vrabec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523244" y="550118"/>
            <a:ext cx="2454435" cy="2928959"/>
          </a:xfrm>
          <a:prstGeom prst="rect">
            <a:avLst/>
          </a:prstGeom>
        </p:spPr>
      </p:pic>
      <p:pic>
        <p:nvPicPr>
          <p:cNvPr id="6" name="Obrázek 5" descr="_vrabec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132" y="1214421"/>
            <a:ext cx="2714623" cy="1805439"/>
          </a:xfrm>
          <a:prstGeom prst="rect">
            <a:avLst/>
          </a:prstGeom>
        </p:spPr>
      </p:pic>
      <p:pic>
        <p:nvPicPr>
          <p:cNvPr id="7" name="Obrázek 6" descr="sýkor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9388" y="3429000"/>
            <a:ext cx="2381267" cy="1785950"/>
          </a:xfrm>
          <a:prstGeom prst="rect">
            <a:avLst/>
          </a:prstGeom>
        </p:spPr>
      </p:pic>
      <p:pic>
        <p:nvPicPr>
          <p:cNvPr id="8" name="Obrázek 7" descr="stop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186876">
            <a:off x="2746399" y="3236827"/>
            <a:ext cx="1037952" cy="18573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714488"/>
            <a:ext cx="9144000" cy="514351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 ZIMĚ SE DNY ZKRACUJÍ                       </a:t>
            </a:r>
            <a:r>
              <a:rPr lang="cs-CZ" b="1" u="sng" dirty="0" smtClean="0">
                <a:solidFill>
                  <a:srgbClr val="0070C0"/>
                </a:solidFill>
              </a:rPr>
              <a:t>ANO – NE</a:t>
            </a:r>
          </a:p>
          <a:p>
            <a:endParaRPr lang="cs-CZ" dirty="0" smtClean="0"/>
          </a:p>
          <a:p>
            <a:r>
              <a:rPr lang="cs-CZ" dirty="0" smtClean="0"/>
              <a:t>DUBEN JE ZIMNÍ MĚSÍC                           </a:t>
            </a:r>
            <a:r>
              <a:rPr lang="cs-CZ" b="1" u="sng" dirty="0" smtClean="0">
                <a:solidFill>
                  <a:srgbClr val="0070C0"/>
                </a:solidFill>
              </a:rPr>
              <a:t>ANO – NE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TVOŘÍ SE ZÁVĚJE, PADÁ SNÍH                 </a:t>
            </a:r>
            <a:r>
              <a:rPr lang="cs-CZ" b="1" u="sng" dirty="0" smtClean="0">
                <a:solidFill>
                  <a:srgbClr val="0070C0"/>
                </a:solidFill>
              </a:rPr>
              <a:t>ANO – NE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LESNÍCI PŘIKRMUJÍ LESNÍ ZVĚŘ               </a:t>
            </a:r>
            <a:r>
              <a:rPr lang="cs-CZ" b="1" u="sng" dirty="0" smtClean="0">
                <a:solidFill>
                  <a:srgbClr val="0070C0"/>
                </a:solidFill>
              </a:rPr>
              <a:t>ANO – NE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DO KRMÍTEK DÁVÁME ZBYTKY JÍDEL      </a:t>
            </a:r>
            <a:r>
              <a:rPr lang="cs-CZ" b="1" u="sng" dirty="0" smtClean="0">
                <a:solidFill>
                  <a:srgbClr val="0070C0"/>
                </a:solidFill>
              </a:rPr>
              <a:t>ANO – NE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VE SNĚHU POZNÁME STOPY SKŘIVANA  </a:t>
            </a:r>
            <a:r>
              <a:rPr lang="cs-CZ" b="1" u="sng" dirty="0" smtClean="0">
                <a:solidFill>
                  <a:srgbClr val="0070C0"/>
                </a:solidFill>
              </a:rPr>
              <a:t>ANO – NE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KRMELEC NAJDEME V LESE                     </a:t>
            </a:r>
            <a:r>
              <a:rPr lang="cs-CZ" b="1" u="sng" dirty="0" smtClean="0">
                <a:solidFill>
                  <a:srgbClr val="0070C0"/>
                </a:solidFill>
              </a:rPr>
              <a:t>ANO – NE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582726"/>
          </a:xfrm>
        </p:spPr>
        <p:txBody>
          <a:bodyPr>
            <a:normAutofit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ZAKROUŽKUJ SPRÁVNOU ODPOVĚĎ: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500034" y="142852"/>
            <a:ext cx="67505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ZIMA - OPAKOVÁNÍ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sr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72198" y="857232"/>
            <a:ext cx="2620892" cy="1747261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0"/>
            <a:ext cx="8229600" cy="1143000"/>
          </a:xfrm>
        </p:spPr>
        <p:txBody>
          <a:bodyPr/>
          <a:lstStyle/>
          <a:p>
            <a:r>
              <a:rPr lang="cs-CZ" dirty="0" smtClean="0"/>
              <a:t>SPOJ SLOVA S OBRÁZKY: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86116" y="1428736"/>
            <a:ext cx="350046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VRABEC</a:t>
            </a:r>
          </a:p>
          <a:p>
            <a:endParaRPr lang="cs-CZ" sz="3200" dirty="0" smtClean="0"/>
          </a:p>
          <a:p>
            <a:r>
              <a:rPr lang="cs-CZ" sz="3200" dirty="0" smtClean="0"/>
              <a:t>ZAJÍC</a:t>
            </a:r>
          </a:p>
          <a:p>
            <a:endParaRPr lang="cs-CZ" sz="3200" dirty="0" smtClean="0"/>
          </a:p>
          <a:p>
            <a:r>
              <a:rPr lang="cs-CZ" sz="3200" dirty="0" smtClean="0"/>
              <a:t>BAŽANT</a:t>
            </a:r>
          </a:p>
          <a:p>
            <a:endParaRPr lang="cs-CZ" sz="3200" dirty="0" smtClean="0"/>
          </a:p>
          <a:p>
            <a:r>
              <a:rPr lang="cs-CZ" sz="3200" dirty="0" smtClean="0"/>
              <a:t>SRNA</a:t>
            </a:r>
          </a:p>
          <a:p>
            <a:endParaRPr lang="cs-CZ" sz="3200" dirty="0" smtClean="0"/>
          </a:p>
          <a:p>
            <a:r>
              <a:rPr lang="cs-CZ" sz="3200" dirty="0" smtClean="0"/>
              <a:t>SÝKORA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_vrabec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0760" y="2881082"/>
            <a:ext cx="2571747" cy="1710415"/>
          </a:xfrm>
          <a:prstGeom prst="rect">
            <a:avLst/>
          </a:prstGeom>
        </p:spPr>
      </p:pic>
      <p:pic>
        <p:nvPicPr>
          <p:cNvPr id="6" name="Obrázek 5" descr="zsjíc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910" y="4429132"/>
            <a:ext cx="1833560" cy="1833560"/>
          </a:xfrm>
          <a:prstGeom prst="rect">
            <a:avLst/>
          </a:prstGeom>
        </p:spPr>
      </p:pic>
      <p:pic>
        <p:nvPicPr>
          <p:cNvPr id="8" name="Obrázek 7" descr="bazant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7884" y="4786322"/>
            <a:ext cx="2857500" cy="1905000"/>
          </a:xfrm>
          <a:prstGeom prst="rect">
            <a:avLst/>
          </a:prstGeom>
        </p:spPr>
      </p:pic>
      <p:pic>
        <p:nvPicPr>
          <p:cNvPr id="9" name="Obrázek 8" descr="sýkor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4282" y="2071678"/>
            <a:ext cx="2381267" cy="1785950"/>
          </a:xfrm>
          <a:prstGeom prst="rect">
            <a:avLst/>
          </a:prstGeom>
        </p:spPr>
      </p:pic>
      <p:pic>
        <p:nvPicPr>
          <p:cNvPr id="1026" name="Picture 2" descr="C:\Documents and Settings\Láďa\Local Settings\Temporary Internet Files\Content.IE5\N55XFQPS\MC90044045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72000" y="3857628"/>
            <a:ext cx="2020574" cy="2700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97872E-6 C -0.00799 -0.00648 -0.01493 -0.00948 -0.02379 -0.01203 C -0.03368 -0.01133 -0.04375 -0.01018 -0.05365 -0.00994 C -0.09306 -0.00879 -0.13264 -0.0148 -0.1717 -0.00809 C -0.17726 -0.00717 -0.17587 0.00578 -0.17917 0.01179 C -0.18785 0.02821 -0.19531 0.04648 -0.20295 0.0636 C -0.20729 0.07331 -0.20469 0.08094 -0.21198 0.08742 C -0.22327 0.08164 -0.23559 0.07539 -0.24618 0.06753 C -0.2717 0.04857 -0.24028 0.06637 -0.27014 0.04764 C -0.29236 0.03353 -0.31528 0.01734 -0.33438 -0.00393 C -0.34288 -0.01341 -0.34809 -0.02475 -0.35677 -0.03377 C -0.36354 -0.05643 -0.37813 -0.07632 -0.39097 -0.09343 C -0.39236 -0.09875 -0.39531 -0.10361 -0.39549 -0.10939 C -0.39636 -0.13575 -0.39393 -0.14107 -0.39097 -0.16119 C -0.38906 -0.17368 -0.38507 -0.19889 -0.38507 -0.19889 C -0.38663 -0.23612 -0.38195 -0.26573 -0.39549 -0.29625 C -0.40781 -0.32424 -0.42778 -0.34228 -0.44618 -0.36193 C -0.45573 -0.37211 -0.45191 -0.37003 -0.45816 -0.38182 C -0.47153 -0.4068 -0.48264 -0.43085 -0.48663 -0.46138 C -0.48611 -0.47387 -0.48681 -0.48659 -0.48507 -0.49908 C -0.4842 -0.50555 -0.4809 -0.51087 -0.47917 -0.51711 C -0.47413 -0.53469 -0.47066 -0.55296 -0.46563 -0.57077 C -0.46094 -0.58673 -0.46233 -0.61078 -0.44931 -0.62049 C -0.44549 -0.62327 -0.43559 -0.62604 -0.43125 -0.62627 C -0.39202 -0.62812 -0.35261 -0.62905 -0.31337 -0.63043 C -0.31059 -0.65379 -0.30434 -0.67553 -0.29549 -0.69588 C -0.29167 -0.72965 -0.29028 -0.76873 -0.28507 -0.80134 C -0.28403 -0.80805 -0.27535 -0.80643 -0.27014 -0.80735 C -0.12535 -0.80111 -0.17743 -0.80666 -0.11337 -0.79926 C -0.09809 -0.79487 -0.08264 -0.78955 -0.06719 -0.78747 C -0.05972 -0.78492 -0.04045 -0.77544 -0.03577 -0.76943 C -0.03143 -0.76388 -0.02518 -0.75856 -0.01945 -0.75555 C -0.00469 -0.74746 0.00677 -0.74561 0.02239 -0.74376 C 0.04913 -0.74699 0.075 -0.75231 0.10156 -0.75555 C 0.11753 -0.75971 0.13316 -0.76341 0.1493 -0.7655 C 0.17257 -0.77451 0.1658 -0.76596 0.17465 -0.78145 C 0.20295 -0.75162 0.23976 -0.73451 0.27309 -0.71785 C 0.30677 -0.7012 0.33906 -0.68108 0.37309 -0.66605 C 0.38594 -0.64986 0.37569 -0.62812 0.36562 -0.61633 C 0.34635 -0.59366 0.31719 -0.59135 0.29253 -0.58858 C 0.28698 -0.58372 0.28715 -0.58071 0.28507 -0.57262 C 0.28611 -0.56545 0.28628 -0.55782 0.28802 -0.55088 C 0.29201 -0.534 0.30712 -0.51827 0.31649 -0.50717 C 0.325 -0.49699 0.31875 -0.50046 0.32691 -0.49722 C 0.33542 -0.47988 0.32309 -0.50208 0.33576 -0.48913 C 0.34462 -0.48011 0.35278 -0.46716 0.35972 -0.45537 C 0.36267 -0.44311 0.36857 -0.43363 0.3717 -0.4216 C 0.36319 -0.41767 0.35903 -0.40726 0.35069 -0.40356 C 0.34149 -0.39454 0.32986 -0.39015 0.31944 -0.3839 C 0.30451 -0.37488 0.28993 -0.36401 0.27465 -0.35592 C 0.27118 -0.34251 0.27014 -0.34158 0.27621 -0.32007 C 0.27726 -0.31614 0.28142 -0.31522 0.28368 -0.31221 C 0.29201 -0.30111 0.29045 -0.29787 0.30295 -0.29232 C 0.31059 -0.28238 0.32014 -0.27752 0.3283 -0.2685 C 0.34167 -0.2537 0.33212 -0.25856 0.34184 -0.25463 C 0.34653 -0.24838 0.35156 -0.24514 0.35382 -0.23659 C 0.34982 -0.2315 0.34913 -0.22641 0.34635 -0.22086 C 0.34271 -0.21392 0.33298 -0.19773 0.32691 -0.19103 C 0.31146 -0.17391 0.29548 -0.15865 0.27917 -0.14315 C 0.2684 -0.13298 0.25243 -0.1309 0.24028 -0.12535 C 0.24913 -0.12118 0.25642 -0.11425 0.26423 -0.10754 C 0.26545 -0.10638 0.26614 -0.10453 0.26719 -0.10338 C 0.27048 -0.09991 0.27361 -0.09551 0.2776 -0.09343 C 0.28489 -0.0895 0.28854 -0.08696 0.2941 -0.07956 C 0.29132 -0.07007 0.29132 -0.06499 0.28507 -0.05967 C 0.28194 -0.04648 0.2658 -0.02475 0.25677 -0.01989 C 0.25434 -0.0185 0.25191 -0.01711 0.2493 -0.01596 C 0.24583 -0.01434 0.24219 -0.01364 0.23889 -0.01203 C 0.22726 -0.00601 0.20833 0.00601 0.19548 0.00786 C 0.18021 0.00994 0.16476 0.00925 0.1493 0.00994 C 0.1526 0.02336 0.15798 0.03723 0.16875 0.04163 C 0.1592 0.07817 0.13472 0.07354 0.10903 0.07539 C 0.08264 0.07216 0.05851 0.06753 0.03281 0.0636 C 0.02448 0.0599 0.01614 0.05643 0.00746 0.05365 C 0.00451 0.05111 0.00087 0.04972 0.00156 0.04371 C 0.00226 0.03793 0.00573 0.03469 0.00746 0.02983 C 0.01042 0.02197 0.01146 0.01226 0.01337 0.00393 C 0.00555 0.00208 -0.00278 0.00301 -0.01042 -2.97872E-6 C -0.01198 -0.00069 -0.00747 -0.00139 -0.0059 -0.00208 C 0.00104 -0.00463 -1.66667E-6 -0.00648 -1.66667E-6 -2.97872E-6 Z " pathEditMode="relative" ptsTypes="ffffffff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rabec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522982" y="2977424"/>
            <a:ext cx="2454435" cy="2928959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274638"/>
            <a:ext cx="8329642" cy="1143000"/>
          </a:xfrm>
        </p:spPr>
        <p:txBody>
          <a:bodyPr/>
          <a:lstStyle/>
          <a:p>
            <a:r>
              <a:rPr lang="cs-CZ" dirty="0" smtClean="0"/>
              <a:t>NAPIŠ KOMU STOPY PATŘÍ:</a:t>
            </a:r>
            <a:endParaRPr lang="cs-CZ" dirty="0"/>
          </a:p>
        </p:txBody>
      </p:sp>
      <p:pic>
        <p:nvPicPr>
          <p:cNvPr id="4" name="Obrázek 3" descr="stopy_zajíc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571472" y="1500174"/>
            <a:ext cx="4500594" cy="1000132"/>
          </a:xfrm>
          <a:prstGeom prst="rect">
            <a:avLst/>
          </a:prstGeom>
        </p:spPr>
      </p:pic>
      <p:pic>
        <p:nvPicPr>
          <p:cNvPr id="5" name="Obrázek 4" descr="stopy-bazant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205324">
            <a:off x="610760" y="2611032"/>
            <a:ext cx="1428750" cy="142875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357818" y="1785926"/>
            <a:ext cx="35719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 _ _ _ _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57752" y="2857496"/>
            <a:ext cx="35719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 _ _ _ _ _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00562" y="4143380"/>
            <a:ext cx="35719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 _ _ _ _ _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57554" y="5429264"/>
            <a:ext cx="57864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NABÍDKA: </a:t>
            </a:r>
            <a:r>
              <a:rPr lang="cs-CZ" sz="2800" dirty="0" smtClean="0"/>
              <a:t>BAŽANT, ZAJÍC, VRABEC</a:t>
            </a:r>
            <a:endParaRPr lang="cs-CZ" sz="3200" dirty="0"/>
          </a:p>
        </p:txBody>
      </p:sp>
      <p:pic>
        <p:nvPicPr>
          <p:cNvPr id="12" name="Picture 2" descr="C:\Documents and Settings\Láďa\Local Settings\Temporary Internet Files\Content.IE5\N55XFQPS\MC90044045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4730480"/>
            <a:ext cx="1591946" cy="2127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97872E-6 C -0.00799 -0.00648 -0.01493 -0.00948 -0.02379 -0.01203 C -0.03368 -0.01133 -0.04375 -0.01018 -0.05365 -0.00994 C -0.09306 -0.00879 -0.13264 -0.0148 -0.1717 -0.00809 C -0.17726 -0.00717 -0.17587 0.00578 -0.17917 0.01179 C -0.18785 0.02821 -0.19531 0.04648 -0.20295 0.0636 C -0.20729 0.07331 -0.20469 0.08094 -0.21198 0.08742 C -0.22327 0.08164 -0.23559 0.07539 -0.24618 0.06753 C -0.2717 0.04857 -0.24028 0.06637 -0.27014 0.04764 C -0.29236 0.03353 -0.31528 0.01734 -0.33438 -0.00393 C -0.34288 -0.01341 -0.34809 -0.02475 -0.35677 -0.03377 C -0.36354 -0.05643 -0.37813 -0.07632 -0.39097 -0.09343 C -0.39236 -0.09875 -0.39531 -0.10361 -0.39549 -0.10939 C -0.39636 -0.13575 -0.39393 -0.14107 -0.39097 -0.16119 C -0.38906 -0.17368 -0.38507 -0.19889 -0.38507 -0.19889 C -0.38663 -0.23612 -0.38195 -0.26573 -0.39549 -0.29625 C -0.40781 -0.32424 -0.42778 -0.34228 -0.44618 -0.36193 C -0.45573 -0.37211 -0.45191 -0.37003 -0.45816 -0.38182 C -0.47153 -0.4068 -0.48264 -0.43085 -0.48663 -0.46138 C -0.48611 -0.47387 -0.48681 -0.48659 -0.48507 -0.49908 C -0.4842 -0.50555 -0.4809 -0.51087 -0.47917 -0.51711 C -0.47413 -0.53469 -0.47066 -0.55296 -0.46563 -0.57077 C -0.46094 -0.58673 -0.46233 -0.61078 -0.44931 -0.62049 C -0.44549 -0.62327 -0.43559 -0.62604 -0.43125 -0.62627 C -0.39202 -0.62812 -0.35261 -0.62905 -0.31337 -0.63043 C -0.31059 -0.65379 -0.30434 -0.67553 -0.29549 -0.69588 C -0.29167 -0.72965 -0.29028 -0.76873 -0.28507 -0.80134 C -0.28403 -0.80805 -0.27535 -0.80643 -0.27014 -0.80735 C -0.12535 -0.80111 -0.17743 -0.80666 -0.11337 -0.79926 C -0.09809 -0.79487 -0.08264 -0.78955 -0.06719 -0.78747 C -0.05972 -0.78492 -0.04045 -0.77544 -0.03577 -0.76943 C -0.03143 -0.76388 -0.02518 -0.75856 -0.01945 -0.75555 C -0.00469 -0.74746 0.00677 -0.74561 0.02239 -0.74376 C 0.04913 -0.74699 0.075 -0.75231 0.10156 -0.75555 C 0.11753 -0.75971 0.13316 -0.76341 0.1493 -0.7655 C 0.17257 -0.77451 0.1658 -0.76596 0.17465 -0.78145 C 0.20295 -0.75162 0.23976 -0.73451 0.27309 -0.71785 C 0.30677 -0.7012 0.33906 -0.68108 0.37309 -0.66605 C 0.38594 -0.64986 0.37569 -0.62812 0.36562 -0.61633 C 0.34635 -0.59366 0.31719 -0.59135 0.29253 -0.58858 C 0.28698 -0.58372 0.28715 -0.58071 0.28507 -0.57262 C 0.28611 -0.56545 0.28628 -0.55782 0.28802 -0.55088 C 0.29201 -0.534 0.30712 -0.51827 0.31649 -0.50717 C 0.325 -0.49699 0.31875 -0.50046 0.32691 -0.49722 C 0.33542 -0.47988 0.32309 -0.50208 0.33576 -0.48913 C 0.34462 -0.48011 0.35278 -0.46716 0.35972 -0.45537 C 0.36267 -0.44311 0.36857 -0.43363 0.3717 -0.4216 C 0.36319 -0.41767 0.35903 -0.40726 0.35069 -0.40356 C 0.34149 -0.39454 0.32986 -0.39015 0.31944 -0.3839 C 0.30451 -0.37488 0.28993 -0.36401 0.27465 -0.35592 C 0.27118 -0.34251 0.27014 -0.34158 0.27621 -0.32007 C 0.27726 -0.31614 0.28142 -0.31522 0.28368 -0.31221 C 0.29201 -0.30111 0.29045 -0.29787 0.30295 -0.29232 C 0.31059 -0.28238 0.32014 -0.27752 0.3283 -0.2685 C 0.34167 -0.2537 0.33212 -0.25856 0.34184 -0.25463 C 0.34653 -0.24838 0.35156 -0.24514 0.35382 -0.23659 C 0.34982 -0.2315 0.34913 -0.22641 0.34635 -0.22086 C 0.34271 -0.21392 0.33298 -0.19773 0.32691 -0.19103 C 0.31146 -0.17391 0.29548 -0.15865 0.27917 -0.14315 C 0.2684 -0.13298 0.25243 -0.1309 0.24028 -0.12535 C 0.24913 -0.12118 0.25642 -0.11425 0.26423 -0.10754 C 0.26545 -0.10638 0.26614 -0.10453 0.26719 -0.10338 C 0.27048 -0.09991 0.27361 -0.09551 0.2776 -0.09343 C 0.28489 -0.0895 0.28854 -0.08696 0.2941 -0.07956 C 0.29132 -0.07007 0.29132 -0.06499 0.28507 -0.05967 C 0.28194 -0.04648 0.2658 -0.02475 0.25677 -0.01989 C 0.25434 -0.0185 0.25191 -0.01711 0.2493 -0.01596 C 0.24583 -0.01434 0.24219 -0.01364 0.23889 -0.01203 C 0.22726 -0.00601 0.20833 0.00601 0.19548 0.00786 C 0.18021 0.00994 0.16476 0.00925 0.1493 0.00994 C 0.1526 0.02336 0.15798 0.03723 0.16875 0.04163 C 0.1592 0.07817 0.13472 0.07354 0.10903 0.07539 C 0.08264 0.07216 0.05851 0.06753 0.03281 0.0636 C 0.02448 0.0599 0.01614 0.05643 0.00746 0.05365 C 0.00451 0.05111 0.00087 0.04972 0.00156 0.04371 C 0.00226 0.03793 0.00573 0.03469 0.00746 0.02983 C 0.01042 0.02197 0.01146 0.01226 0.01337 0.00393 C 0.00555 0.00208 -0.00278 0.00301 -0.01042 -2.97872E-6 C -0.01198 -0.00069 -0.00747 -0.00139 -0.0059 -0.00208 C 0.00104 -0.00463 -1.66667E-6 -0.00648 -1.66667E-6 -2.97872E-6 Z " pathEditMode="relative" ptsTypes="ffffffff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142976" y="785794"/>
            <a:ext cx="7686700" cy="5233820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://images.detske-hry.com/tn/data/0/0/2010/02/16/11619//11619.3--470x361.jpg</a:t>
            </a:r>
            <a:r>
              <a:rPr lang="cs-CZ" dirty="0" smtClean="0"/>
              <a:t>  </a:t>
            </a:r>
            <a:r>
              <a:rPr lang="cs-CZ" dirty="0" err="1" smtClean="0"/>
              <a:t>krmitko.jpg.gif</a:t>
            </a:r>
            <a:r>
              <a:rPr lang="cs-CZ" dirty="0" smtClean="0"/>
              <a:t> </a:t>
            </a:r>
            <a:r>
              <a:rPr lang="en-US" dirty="0" smtClean="0"/>
              <a:t>[cit. </a:t>
            </a:r>
            <a:r>
              <a:rPr lang="en-US" dirty="0" smtClean="0"/>
              <a:t>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://media0.iplace.cz/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/media0:4b699c1541963.jpg/krmelec.</a:t>
            </a:r>
            <a:r>
              <a:rPr lang="cs-CZ" dirty="0" err="1" smtClean="0">
                <a:hlinkClick r:id="rId3"/>
              </a:rPr>
              <a:t>jpg</a:t>
            </a:r>
            <a:r>
              <a:rPr lang="cs-CZ" dirty="0" smtClean="0"/>
              <a:t>  krmelec.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 smtClean="0">
                <a:hlinkClick r:id="rId4"/>
              </a:rPr>
              <a:t>://www.</a:t>
            </a:r>
            <a:r>
              <a:rPr lang="cs-CZ" dirty="0" err="1" smtClean="0">
                <a:hlinkClick r:id="rId4"/>
              </a:rPr>
              <a:t>predskolaci.cz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wp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content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uploads</a:t>
            </a:r>
            <a:r>
              <a:rPr lang="cs-CZ" dirty="0" smtClean="0">
                <a:hlinkClick r:id="rId4"/>
              </a:rPr>
              <a:t>/2010/02/stopy-srna.</a:t>
            </a:r>
            <a:r>
              <a:rPr lang="cs-CZ" dirty="0" err="1" smtClean="0">
                <a:hlinkClick r:id="rId4"/>
              </a:rPr>
              <a:t>gif</a:t>
            </a:r>
            <a:r>
              <a:rPr lang="cs-CZ" dirty="0" smtClean="0"/>
              <a:t>   stopy-srna.</a:t>
            </a:r>
            <a:r>
              <a:rPr lang="cs-CZ" dirty="0" err="1" smtClean="0"/>
              <a:t>gif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 smtClean="0">
                <a:hlinkClick r:id="rId5"/>
              </a:rPr>
              <a:t>://www.</a:t>
            </a:r>
            <a:r>
              <a:rPr lang="cs-CZ" dirty="0" err="1" smtClean="0">
                <a:hlinkClick r:id="rId5"/>
              </a:rPr>
              <a:t>nature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photogallery.eu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/__</a:t>
            </a:r>
            <a:r>
              <a:rPr lang="cs-CZ" dirty="0" err="1" smtClean="0">
                <a:hlinkClick r:id="rId5"/>
              </a:rPr>
              <a:t>userdata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photos</a:t>
            </a:r>
            <a:r>
              <a:rPr lang="cs-CZ" dirty="0" smtClean="0">
                <a:hlinkClick r:id="rId5"/>
              </a:rPr>
              <a:t>/1685.jpg</a:t>
            </a:r>
            <a:r>
              <a:rPr lang="cs-CZ" dirty="0" smtClean="0"/>
              <a:t>  srna.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6"/>
              </a:rPr>
              <a:t>http</a:t>
            </a:r>
            <a:r>
              <a:rPr lang="cs-CZ" dirty="0" smtClean="0">
                <a:hlinkClick r:id="rId6"/>
              </a:rPr>
              <a:t>://www.stanice.</a:t>
            </a:r>
            <a:r>
              <a:rPr lang="cs-CZ" dirty="0" err="1" smtClean="0">
                <a:hlinkClick r:id="rId6"/>
              </a:rPr>
              <a:t>estranky.cz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img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picture</a:t>
            </a:r>
            <a:r>
              <a:rPr lang="cs-CZ" dirty="0" smtClean="0">
                <a:hlinkClick r:id="rId6"/>
              </a:rPr>
              <a:t>/16/stopy_</a:t>
            </a:r>
            <a:r>
              <a:rPr lang="cs-CZ" dirty="0" err="1" smtClean="0">
                <a:hlinkClick r:id="rId6"/>
              </a:rPr>
              <a:t>zaj</a:t>
            </a:r>
            <a:r>
              <a:rPr lang="cs-CZ" dirty="0" smtClean="0">
                <a:hlinkClick r:id="rId6"/>
              </a:rPr>
              <a:t>%C3%</a:t>
            </a:r>
            <a:r>
              <a:rPr lang="cs-CZ" dirty="0" err="1" smtClean="0">
                <a:hlinkClick r:id="rId6"/>
              </a:rPr>
              <a:t>ADce.JPG</a:t>
            </a:r>
            <a:r>
              <a:rPr lang="cs-CZ" dirty="0" smtClean="0"/>
              <a:t>   stopy_</a:t>
            </a:r>
            <a:r>
              <a:rPr lang="cs-CZ" dirty="0" err="1" smtClean="0"/>
              <a:t>zajice.jpg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7"/>
              </a:rPr>
              <a:t>http</a:t>
            </a:r>
            <a:r>
              <a:rPr lang="cs-CZ" dirty="0" smtClean="0">
                <a:hlinkClick r:id="rId7"/>
              </a:rPr>
              <a:t>://dumka.</a:t>
            </a:r>
            <a:r>
              <a:rPr lang="cs-CZ" dirty="0" err="1" smtClean="0">
                <a:hlinkClick r:id="rId7"/>
              </a:rPr>
              <a:t>info</a:t>
            </a:r>
            <a:r>
              <a:rPr lang="cs-CZ" dirty="0" smtClean="0">
                <a:hlinkClick r:id="rId7"/>
              </a:rPr>
              <a:t>/pet00/00/1220a.jpg</a:t>
            </a:r>
            <a:r>
              <a:rPr lang="cs-CZ" dirty="0" smtClean="0"/>
              <a:t>  zajíc.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8"/>
              </a:rPr>
              <a:t>http</a:t>
            </a:r>
            <a:r>
              <a:rPr lang="cs-CZ" dirty="0" smtClean="0">
                <a:hlinkClick r:id="rId8"/>
              </a:rPr>
              <a:t>://www.</a:t>
            </a:r>
            <a:r>
              <a:rPr lang="cs-CZ" dirty="0" err="1" smtClean="0">
                <a:hlinkClick r:id="rId8"/>
              </a:rPr>
              <a:t>predskolaci.cz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wp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content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uploads</a:t>
            </a:r>
            <a:r>
              <a:rPr lang="cs-CZ" dirty="0" smtClean="0">
                <a:hlinkClick r:id="rId8"/>
              </a:rPr>
              <a:t>/2010/02/stopy-</a:t>
            </a:r>
            <a:r>
              <a:rPr lang="cs-CZ" dirty="0" err="1" smtClean="0">
                <a:hlinkClick r:id="rId8"/>
              </a:rPr>
              <a:t>bazant.gif</a:t>
            </a:r>
            <a:r>
              <a:rPr lang="cs-CZ" dirty="0" smtClean="0"/>
              <a:t>  stopy-</a:t>
            </a:r>
            <a:r>
              <a:rPr lang="cs-CZ" dirty="0" err="1" smtClean="0"/>
              <a:t>bazant.gif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9"/>
              </a:rPr>
              <a:t>http</a:t>
            </a:r>
            <a:r>
              <a:rPr lang="cs-CZ" dirty="0" smtClean="0">
                <a:hlinkClick r:id="rId9"/>
              </a:rPr>
              <a:t>://www.</a:t>
            </a:r>
            <a:r>
              <a:rPr lang="cs-CZ" dirty="0" err="1" smtClean="0">
                <a:hlinkClick r:id="rId9"/>
              </a:rPr>
              <a:t>msticha.estranky.cz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img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picture</a:t>
            </a:r>
            <a:r>
              <a:rPr lang="cs-CZ" dirty="0" smtClean="0">
                <a:hlinkClick r:id="rId9"/>
              </a:rPr>
              <a:t>/60/</a:t>
            </a:r>
            <a:r>
              <a:rPr lang="cs-CZ" dirty="0" err="1" smtClean="0">
                <a:hlinkClick r:id="rId9"/>
              </a:rPr>
              <a:t>bazant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obecny</a:t>
            </a:r>
            <a:r>
              <a:rPr lang="cs-CZ" dirty="0" smtClean="0">
                <a:hlinkClick r:id="rId9"/>
              </a:rPr>
              <a:t>-9080.jpg</a:t>
            </a:r>
            <a:r>
              <a:rPr lang="cs-CZ" dirty="0" smtClean="0"/>
              <a:t>   </a:t>
            </a:r>
            <a:r>
              <a:rPr lang="cs-CZ" dirty="0" err="1" smtClean="0"/>
              <a:t>bazant.jpg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9"/>
              </a:rPr>
              <a:t>http</a:t>
            </a:r>
            <a:r>
              <a:rPr lang="cs-CZ" dirty="0" smtClean="0">
                <a:hlinkClick r:id="rId9"/>
              </a:rPr>
              <a:t>://www.</a:t>
            </a:r>
            <a:r>
              <a:rPr lang="cs-CZ" dirty="0" err="1" smtClean="0">
                <a:hlinkClick r:id="rId9"/>
              </a:rPr>
              <a:t>msticha.estranky.cz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img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picture</a:t>
            </a:r>
            <a:r>
              <a:rPr lang="cs-CZ" dirty="0" smtClean="0">
                <a:hlinkClick r:id="rId9"/>
              </a:rPr>
              <a:t>/60/</a:t>
            </a:r>
            <a:r>
              <a:rPr lang="cs-CZ" dirty="0" err="1" smtClean="0">
                <a:hlinkClick r:id="rId9"/>
              </a:rPr>
              <a:t>bazant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obecny</a:t>
            </a:r>
            <a:r>
              <a:rPr lang="cs-CZ" dirty="0" smtClean="0">
                <a:hlinkClick r:id="rId9"/>
              </a:rPr>
              <a:t>-9080.jpg</a:t>
            </a:r>
            <a:r>
              <a:rPr lang="cs-CZ" dirty="0" smtClean="0"/>
              <a:t>  KOKOS.JPG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10"/>
              </a:rPr>
              <a:t>http</a:t>
            </a:r>
            <a:r>
              <a:rPr lang="cs-CZ" dirty="0" smtClean="0">
                <a:hlinkClick r:id="rId10"/>
              </a:rPr>
              <a:t>://www.</a:t>
            </a:r>
            <a:r>
              <a:rPr lang="cs-CZ" dirty="0" err="1" smtClean="0">
                <a:hlinkClick r:id="rId10"/>
              </a:rPr>
              <a:t>enviport.cz</a:t>
            </a:r>
            <a:r>
              <a:rPr lang="cs-CZ" dirty="0" smtClean="0">
                <a:hlinkClick r:id="rId10"/>
              </a:rPr>
              <a:t>/_</a:t>
            </a:r>
            <a:r>
              <a:rPr lang="cs-CZ" dirty="0" err="1" smtClean="0">
                <a:hlinkClick r:id="rId10"/>
              </a:rPr>
              <a:t>app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Repository</a:t>
            </a:r>
            <a:r>
              <a:rPr lang="cs-CZ" dirty="0" smtClean="0">
                <a:hlinkClick r:id="rId10"/>
              </a:rPr>
              <a:t>/yy2008/mm12/dd18/97976.jpg</a:t>
            </a:r>
            <a:r>
              <a:rPr lang="cs-CZ" dirty="0" smtClean="0"/>
              <a:t>  </a:t>
            </a:r>
            <a:r>
              <a:rPr lang="cs-CZ" dirty="0" err="1" smtClean="0"/>
              <a:t>krmitko.jpg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11"/>
              </a:rPr>
              <a:t>http</a:t>
            </a:r>
            <a:r>
              <a:rPr lang="cs-CZ" dirty="0" smtClean="0">
                <a:hlinkClick r:id="rId11"/>
              </a:rPr>
              <a:t>://www.</a:t>
            </a:r>
            <a:r>
              <a:rPr lang="cs-CZ" dirty="0" err="1" smtClean="0">
                <a:hlinkClick r:id="rId11"/>
              </a:rPr>
              <a:t>veslavkove.cz</a:t>
            </a:r>
            <a:r>
              <a:rPr lang="cs-CZ" dirty="0" smtClean="0">
                <a:hlinkClick r:id="rId11"/>
              </a:rPr>
              <a:t>/soubory/galerie/</a:t>
            </a:r>
            <a:r>
              <a:rPr lang="cs-CZ" dirty="0" err="1" smtClean="0">
                <a:hlinkClick r:id="rId11"/>
              </a:rPr>
              <a:t>obrazky</a:t>
            </a:r>
            <a:r>
              <a:rPr lang="cs-CZ" dirty="0" smtClean="0">
                <a:hlinkClick r:id="rId11"/>
              </a:rPr>
              <a:t>/_815/_829/_2_20120215_1762405366.jpg</a:t>
            </a:r>
            <a:r>
              <a:rPr lang="cs-CZ" dirty="0" smtClean="0"/>
              <a:t>   </a:t>
            </a:r>
            <a:r>
              <a:rPr lang="cs-CZ" dirty="0" err="1" smtClean="0"/>
              <a:t>petka.jpg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12" action="ppaction://hlinkfile"/>
              </a:rPr>
              <a:t>file</a:t>
            </a:r>
            <a:r>
              <a:rPr lang="cs-CZ" dirty="0" smtClean="0">
                <a:hlinkClick r:id="rId12" action="ppaction://hlinkfile"/>
              </a:rPr>
              <a:t>:///C:/Documents%20and%20Settings/L%C3%A1%C4%8Fa/Plocha/PREZENTACE/s%C3%BDkora.jpg</a:t>
            </a:r>
            <a:r>
              <a:rPr lang="cs-CZ" dirty="0" smtClean="0"/>
              <a:t>   SYKORA.JPG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13"/>
              </a:rPr>
              <a:t>http</a:t>
            </a:r>
            <a:r>
              <a:rPr lang="cs-CZ" dirty="0" smtClean="0">
                <a:hlinkClick r:id="rId13"/>
              </a:rPr>
              <a:t>://www.</a:t>
            </a:r>
            <a:r>
              <a:rPr lang="cs-CZ" dirty="0" err="1" smtClean="0">
                <a:hlinkClick r:id="rId13"/>
              </a:rPr>
              <a:t>turistikaonline.sk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knizka</a:t>
            </a:r>
            <a:r>
              <a:rPr lang="cs-CZ" dirty="0" smtClean="0">
                <a:hlinkClick r:id="rId13"/>
              </a:rPr>
              <a:t>/stopy/vrabec.</a:t>
            </a:r>
            <a:r>
              <a:rPr lang="cs-CZ" dirty="0" err="1" smtClean="0">
                <a:hlinkClick r:id="rId13"/>
              </a:rPr>
              <a:t>jpg</a:t>
            </a:r>
            <a:r>
              <a:rPr lang="cs-CZ" dirty="0" smtClean="0"/>
              <a:t>   vrabec.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14"/>
              </a:rPr>
              <a:t>http</a:t>
            </a:r>
            <a:r>
              <a:rPr lang="cs-CZ" dirty="0" smtClean="0">
                <a:hlinkClick r:id="rId14"/>
              </a:rPr>
              <a:t>://i.</a:t>
            </a:r>
            <a:r>
              <a:rPr lang="cs-CZ" dirty="0" err="1" smtClean="0">
                <a:hlinkClick r:id="rId14"/>
              </a:rPr>
              <a:t>idnes.cz</a:t>
            </a:r>
            <a:r>
              <a:rPr lang="cs-CZ" dirty="0" smtClean="0">
                <a:hlinkClick r:id="rId14"/>
              </a:rPr>
              <a:t>/10/013/cl6/JB30c5c9_vrabec.</a:t>
            </a:r>
            <a:r>
              <a:rPr lang="cs-CZ" dirty="0" err="1" smtClean="0">
                <a:hlinkClick r:id="rId14"/>
              </a:rPr>
              <a:t>jpg</a:t>
            </a:r>
            <a:r>
              <a:rPr lang="cs-CZ" dirty="0" smtClean="0"/>
              <a:t>   _vrabec.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15"/>
              </a:rPr>
              <a:t>http</a:t>
            </a:r>
            <a:r>
              <a:rPr lang="cs-CZ" dirty="0" smtClean="0">
                <a:hlinkClick r:id="rId15"/>
              </a:rPr>
              <a:t>://t0.gstatic.com/</a:t>
            </a:r>
            <a:r>
              <a:rPr lang="cs-CZ" dirty="0" err="1" smtClean="0">
                <a:hlinkClick r:id="rId15"/>
              </a:rPr>
              <a:t>images</a:t>
            </a:r>
            <a:r>
              <a:rPr lang="cs-CZ" dirty="0" smtClean="0">
                <a:hlinkClick r:id="rId15"/>
              </a:rPr>
              <a:t>?q=</a:t>
            </a:r>
            <a:r>
              <a:rPr lang="cs-CZ" dirty="0" err="1" smtClean="0">
                <a:hlinkClick r:id="rId15"/>
              </a:rPr>
              <a:t>tbn</a:t>
            </a:r>
            <a:r>
              <a:rPr lang="cs-CZ" dirty="0" smtClean="0">
                <a:hlinkClick r:id="rId15"/>
              </a:rPr>
              <a:t>:ANd9GcQ0lH1zKOtRlDsq51O8Kzh3IHaicNGOyVL25Krn0cviACPl1LTyEaXA7rrx</a:t>
            </a:r>
            <a:r>
              <a:rPr lang="cs-CZ" dirty="0" smtClean="0"/>
              <a:t>  stopy.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Dostupné z WWW : </a:t>
            </a:r>
            <a:r>
              <a:rPr lang="cs-CZ" dirty="0" smtClean="0">
                <a:hlinkClick r:id="rId16"/>
              </a:rPr>
              <a:t>WWW.OFFICE.MICROSOFT.COM</a:t>
            </a:r>
            <a:r>
              <a:rPr lang="cs-CZ" dirty="0" smtClean="0"/>
              <a:t>  </a:t>
            </a:r>
            <a:r>
              <a:rPr lang="cs-CZ" dirty="0" smtClean="0"/>
              <a:t>OBR.  </a:t>
            </a:r>
            <a:r>
              <a:rPr lang="cs-CZ" dirty="0" err="1" smtClean="0"/>
              <a:t>Emotikona</a:t>
            </a:r>
            <a:r>
              <a:rPr lang="cs-CZ" dirty="0" smtClean="0"/>
              <a:t>, strom, sněhulák, </a:t>
            </a:r>
            <a:r>
              <a:rPr lang="cs-CZ" dirty="0" smtClean="0"/>
              <a:t>vločka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]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257</TotalTime>
  <Words>611</Words>
  <Application>Microsoft Office PowerPoint</Application>
  <PresentationFormat>Předvádění na obrazovce (4:3)</PresentationFormat>
  <Paragraphs>121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Název školy: Speciální základní škola,Louny, Poděbradova 640,příspěvková organizace Autor:  Mgr.TAŤÁNA RADIMSKÁ Název materiálu: VY_32_INOVACE_08_III.Vu_ZVÍŘATA V ZIMĚ  Téma : Vu – 6. ročník – zvířata v zimě, péče o zvěř  ČÍSLO PROJEKTU:  CZ.1.07/1.4.00/21.3407 </vt:lpstr>
      <vt:lpstr>ANOTACE</vt:lpstr>
      <vt:lpstr>Snímek 3</vt:lpstr>
      <vt:lpstr>  ZIMNÍ MĚSÍCE</vt:lpstr>
      <vt:lpstr> V LESE NOSÍ MYSLIVCI ZVÍŘATŮM KRMENÍ DO KRMELCE</vt:lpstr>
      <vt:lpstr>VE SNĚHU NAJDEME STOPY:</vt:lpstr>
      <vt:lpstr> PTÁKŮM VYROBÍME KRMÍTKA A SYPEME SEMÍNKA</vt:lpstr>
      <vt:lpstr>Snímek 8</vt:lpstr>
      <vt:lpstr>VE SNĚHU NAJDEME STOPY </vt:lpstr>
      <vt:lpstr> ZAKROUŽKUJ SPRÁVNOU ODPOVĚĎ:</vt:lpstr>
      <vt:lpstr>SPOJ SLOVA S OBRÁZKY:</vt:lpstr>
      <vt:lpstr>NAPIŠ KOMU STOPY PATŘÍ: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VY_32_INOVACE_01_VĚCNÉ UČENÍ PRO 6. ROČNÍK SPECIÁLNÍ ŠKOLY_ZIMA_ZMĚNY V PŘÍRODĚ</dc:title>
  <dc:creator>Magda Radimová</dc:creator>
  <cp:lastModifiedBy>Magda Radimová</cp:lastModifiedBy>
  <cp:revision>17</cp:revision>
  <dcterms:created xsi:type="dcterms:W3CDTF">2012-04-01T12:49:57Z</dcterms:created>
  <dcterms:modified xsi:type="dcterms:W3CDTF">2012-10-09T16:10:19Z</dcterms:modified>
</cp:coreProperties>
</file>