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E2B654-13B9-4C44-AD3C-4C77A36A4A84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942C7-DA08-4224-8D49-B22B47322C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E2B654-13B9-4C44-AD3C-4C77A36A4A84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942C7-DA08-4224-8D49-B22B47322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E2B654-13B9-4C44-AD3C-4C77A36A4A84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942C7-DA08-4224-8D49-B22B47322C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E2B654-13B9-4C44-AD3C-4C77A36A4A84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942C7-DA08-4224-8D49-B22B47322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E2B654-13B9-4C44-AD3C-4C77A36A4A84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942C7-DA08-4224-8D49-B22B47322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E2B654-13B9-4C44-AD3C-4C77A36A4A84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942C7-DA08-4224-8D49-B22B47322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E2B654-13B9-4C44-AD3C-4C77A36A4A84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942C7-DA08-4224-8D49-B22B47322C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E2B654-13B9-4C44-AD3C-4C77A36A4A84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942C7-DA08-4224-8D49-B22B47322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E2B654-13B9-4C44-AD3C-4C77A36A4A84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942C7-DA08-4224-8D49-B22B47322C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E2B654-13B9-4C44-AD3C-4C77A36A4A84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942C7-DA08-4224-8D49-B22B47322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E2B654-13B9-4C44-AD3C-4C77A36A4A84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942C7-DA08-4224-8D49-B22B47322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B7E2B654-13B9-4C44-AD3C-4C77A36A4A84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33F942C7-DA08-4224-8D49-B22B47322C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t3.gstatic.com/images?q=tbn:ANd9GcQGCD85AaKhqO33C4xalqCzJAwNdtCkLIbnEnUaxpwgmSfmsun26gtkiV4MH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28662" y="5214950"/>
            <a:ext cx="7406640" cy="1472184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Název školy: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Speciální základní škola,Louny,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err="1" smtClean="0">
                <a:solidFill>
                  <a:schemeClr val="tx1"/>
                </a:solidFill>
              </a:rPr>
              <a:t>Poděbradova</a:t>
            </a:r>
            <a:r>
              <a:rPr lang="cs-CZ" sz="2800" dirty="0" smtClean="0">
                <a:solidFill>
                  <a:schemeClr val="tx1"/>
                </a:solidFill>
              </a:rPr>
              <a:t> 640,příspěvková organizace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Autor: 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err="1" smtClean="0">
                <a:solidFill>
                  <a:schemeClr val="tx1"/>
                </a:solidFill>
              </a:rPr>
              <a:t>Mgr.TAŤÁNA</a:t>
            </a:r>
            <a:r>
              <a:rPr lang="cs-CZ" sz="2800" dirty="0" smtClean="0">
                <a:solidFill>
                  <a:schemeClr val="tx1"/>
                </a:solidFill>
              </a:rPr>
              <a:t> RADIMSKÁ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Název materiálu: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VY_32_INOVACE_09_</a:t>
            </a:r>
            <a:r>
              <a:rPr lang="cs-CZ" sz="2800" dirty="0" err="1" smtClean="0">
                <a:solidFill>
                  <a:schemeClr val="tx1"/>
                </a:solidFill>
              </a:rPr>
              <a:t>III.Vu</a:t>
            </a:r>
            <a:r>
              <a:rPr lang="cs-CZ" sz="2800" dirty="0" smtClean="0">
                <a:solidFill>
                  <a:schemeClr val="tx1"/>
                </a:solidFill>
              </a:rPr>
              <a:t>_LIDSKÉ </a:t>
            </a:r>
            <a:r>
              <a:rPr lang="cs-CZ" sz="2800" dirty="0" smtClean="0">
                <a:solidFill>
                  <a:schemeClr val="tx1"/>
                </a:solidFill>
              </a:rPr>
              <a:t>TĚLO_ČÁSTI LIDSKÉHO TĚLA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 Téma : </a:t>
            </a:r>
            <a:r>
              <a:rPr lang="cs-CZ" sz="2800" dirty="0" err="1" smtClean="0">
                <a:solidFill>
                  <a:schemeClr val="tx1"/>
                </a:solidFill>
              </a:rPr>
              <a:t>Vu</a:t>
            </a:r>
            <a:r>
              <a:rPr lang="cs-CZ" sz="2800" dirty="0" smtClean="0">
                <a:solidFill>
                  <a:schemeClr val="tx1"/>
                </a:solidFill>
              </a:rPr>
              <a:t> – </a:t>
            </a:r>
            <a:r>
              <a:rPr lang="cs-CZ" sz="2800" dirty="0" smtClean="0">
                <a:solidFill>
                  <a:schemeClr val="tx1"/>
                </a:solidFill>
              </a:rPr>
              <a:t>6. </a:t>
            </a:r>
            <a:r>
              <a:rPr lang="cs-CZ" sz="2800" dirty="0" smtClean="0">
                <a:solidFill>
                  <a:schemeClr val="tx1"/>
                </a:solidFill>
              </a:rPr>
              <a:t>ročník – ČLOVĚK_ČÁSTI LIDSKÉHO TĚLA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 ČÍSLO PROJEKTU:  CZ.1.07/1.4.00/21.3407 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1802" y="0"/>
            <a:ext cx="5214942" cy="107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je určený pro žáky </a:t>
            </a:r>
            <a:r>
              <a:rPr lang="cs-CZ" dirty="0" smtClean="0"/>
              <a:t>6. </a:t>
            </a:r>
            <a:r>
              <a:rPr lang="cs-CZ" dirty="0" smtClean="0"/>
              <a:t>ročníku, pro výuku věcného učení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Prezentace je určena k výkladu nového učiva o lidském těle, částech lidského těla a pro společnou práci s učitelem</a:t>
            </a:r>
          </a:p>
          <a:p>
            <a:r>
              <a:rPr lang="cs-CZ" dirty="0" smtClean="0"/>
              <a:t>Pomůcky: interaktivní pero</a:t>
            </a:r>
          </a:p>
          <a:p>
            <a:r>
              <a:rPr lang="cs-CZ" dirty="0" smtClean="0"/>
              <a:t>Inovace: interaktivní způsob učení, interaktivní procvičení nového učiva</a:t>
            </a:r>
          </a:p>
          <a:p>
            <a:r>
              <a:rPr lang="cs-CZ" dirty="0" smtClean="0"/>
              <a:t>Metodické pokyny: odpovídej na otázky, pojmenuj části lidského těla, doplň části lidského těla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Obdélník 3"/>
          <p:cNvSpPr/>
          <p:nvPr/>
        </p:nvSpPr>
        <p:spPr>
          <a:xfrm>
            <a:off x="1142976" y="428604"/>
            <a:ext cx="7786710" cy="6001643"/>
          </a:xfrm>
          <a:prstGeom prst="rect">
            <a:avLst/>
          </a:prstGeom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TĚLO JE DOKONALÝ STROJ, KTERÝ SE SKLÁDÁ Z </a:t>
            </a:r>
          </a:p>
          <a:p>
            <a:pPr algn="ctr"/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KOSTÍ</a:t>
            </a:r>
          </a:p>
          <a:p>
            <a:pPr algn="ctr"/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SVALŮ</a:t>
            </a:r>
          </a:p>
          <a:p>
            <a:pPr algn="ctr"/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NERVŮ</a:t>
            </a:r>
          </a:p>
          <a:p>
            <a:pPr algn="ctr"/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KRVE</a:t>
            </a:r>
          </a:p>
          <a:p>
            <a:pPr algn="ctr"/>
            <a:r>
              <a:rPr lang="cs-CZ" sz="4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ORGÁNŮ</a:t>
            </a:r>
            <a:endParaRPr lang="cs-CZ" sz="48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 ČEHO SE SKLÁDÁ TĚLO 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00100" y="2000240"/>
            <a:ext cx="2428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1. Z KOSTÍ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2428868"/>
            <a:ext cx="2428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2. ZE SVALŮ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00100" y="3571876"/>
            <a:ext cx="2428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3. Z NERVŮ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4357694"/>
            <a:ext cx="2428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4. Z KRVE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00100" y="5500702"/>
            <a:ext cx="2714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5. Z ORGÁNŮ</a:t>
            </a:r>
            <a:endParaRPr lang="cs-CZ" sz="2800" dirty="0"/>
          </a:p>
        </p:txBody>
      </p:sp>
      <p:sp>
        <p:nvSpPr>
          <p:cNvPr id="10" name="Blesk 9"/>
          <p:cNvSpPr/>
          <p:nvPr/>
        </p:nvSpPr>
        <p:spPr>
          <a:xfrm rot="19396131">
            <a:off x="830015" y="1669584"/>
            <a:ext cx="2928958" cy="1359190"/>
          </a:xfrm>
          <a:prstGeom prst="lightningBol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Blesk 10"/>
          <p:cNvSpPr/>
          <p:nvPr/>
        </p:nvSpPr>
        <p:spPr>
          <a:xfrm rot="19396131">
            <a:off x="1128627" y="4832592"/>
            <a:ext cx="2928958" cy="1879992"/>
          </a:xfrm>
          <a:prstGeom prst="lightningBol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Blesk 11"/>
          <p:cNvSpPr/>
          <p:nvPr/>
        </p:nvSpPr>
        <p:spPr>
          <a:xfrm rot="19396131">
            <a:off x="4666804" y="3772218"/>
            <a:ext cx="2928958" cy="1767213"/>
          </a:xfrm>
          <a:prstGeom prst="lightningBol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Blesk 12"/>
          <p:cNvSpPr/>
          <p:nvPr/>
        </p:nvSpPr>
        <p:spPr>
          <a:xfrm rot="19396131">
            <a:off x="959327" y="3079131"/>
            <a:ext cx="2928958" cy="1552727"/>
          </a:xfrm>
          <a:prstGeom prst="lightningBol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Blesk 13"/>
          <p:cNvSpPr/>
          <p:nvPr/>
        </p:nvSpPr>
        <p:spPr>
          <a:xfrm rot="19396131">
            <a:off x="4444720" y="1904920"/>
            <a:ext cx="3253199" cy="1609982"/>
          </a:xfrm>
          <a:prstGeom prst="lightningBol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Picture 2" descr="C:\Documents and Settings\Láďa\Local Settings\Temporary Internet Files\Content.IE5\ZFS1GUGW\MC90042449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73925" y="4867275"/>
            <a:ext cx="1870075" cy="19907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05556E-6 4.25532E-6 C -0.01024 0.00485 -0.02048 0.00902 -0.02986 0.01595 C -0.04166 0.02474 -0.0526 0.03584 -0.06562 0.04186 C -0.07656 0.03237 -0.08541 0.02289 -0.09843 0.01989 C -0.10954 0.0141 -0.11354 0.01364 -0.12673 0.01202 C -0.1427 0.00508 -0.15381 0.0037 -0.17152 0.00208 C -0.18003 4.25532E-6 -0.18836 -0.00232 -0.19704 -0.00394 C -0.21336 -0.01249 -0.22847 -0.01434 -0.24618 -0.01573 C -0.25173 -0.0192 -0.25711 -0.02221 -0.26267 -0.02567 C -0.27065 -0.02012 -0.27795 -0.01087 -0.28645 -0.00787 C -0.29166 0.00208 -0.30312 0.01225 -0.31197 0.01595 C -0.32048 0.02775 -0.33107 0.03075 -0.34166 0.03792 C -0.4342 0.03538 -0.45173 0.03885 -0.51336 0.02798 C -0.52013 0.02497 -0.5342 0.02197 -0.5342 0.02197 C -0.54288 0.01642 -0.5526 0.01549 -0.56111 0.00994 C -0.56857 0.00508 -0.56302 0.00555 -0.57309 0.00208 C -0.58159 -0.0007 -0.58906 -0.00024 -0.59704 -0.00579 C -0.60607 -0.01203 -0.61423 -0.01966 -0.62239 -0.02776 C -0.63177 -0.03701 -0.63784 -0.04603 -0.64913 -0.0495 C -0.65694 -0.05713 -0.66545 -0.06337 -0.67309 -0.07147 C -0.68072 -0.07956 -0.68593 -0.0902 -0.69392 -0.09737 C -0.69791 -0.10754 -0.70295 -0.11518 -0.70885 -0.12327 C -0.71128 -0.13206 -0.71614 -0.13853 -0.71927 -0.14709 C -0.72586 -0.16467 -0.71909 -0.15056 -0.72534 -0.16282 C -0.72673 -0.17739 -0.73246 -0.20051 -0.72083 -0.21069 C -0.71406 -0.21647 -0.70538 -0.21601 -0.69843 -0.22063 C -0.69583 -0.22248 -0.69374 -0.22572 -0.69097 -0.22665 C -0.68263 -0.22919 -0.66562 -0.23058 -0.66562 -0.23058 C -0.65243 -0.2285 -0.63923 -0.22826 -0.62673 -0.22248 C -0.6217 -0.21763 -0.61944 -0.21161 -0.61493 -0.20676 C -0.61093 -0.20236 -0.60572 -0.20051 -0.60138 -0.19681 C -0.59253 -0.18895 -0.58506 -0.18016 -0.57604 -0.17276 C -0.57222 -0.16952 -0.56944 -0.1642 -0.56562 -0.16097 C -0.56093 -0.15703 -0.55069 -0.15102 -0.55069 -0.15102 C -0.54357 -0.13853 -0.54947 -0.1464 -0.53871 -0.139 C -0.52465 -0.12951 -0.51249 -0.11957 -0.49704 -0.11518 C -0.48958 -0.1087 -0.47899 -0.10616 -0.47013 -0.10338 C -0.46197 -0.09575 -0.46892 -0.10084 -0.4552 -0.09737 C -0.43263 -0.09159 -0.41111 -0.08881 -0.38802 -0.08742 C -0.35711 -0.08904 -0.32569 -0.08534 -0.29548 -0.09344 C -0.28142 -0.09714 -0.26718 -0.11356 -0.25225 -0.11911 C -0.24531 -0.12836 -0.23281 -0.13183 -0.22378 -0.13715 C -0.21788 -0.14061 -0.21388 -0.14802 -0.20885 -0.15287 C -0.20659 -0.15518 -0.20364 -0.15634 -0.20138 -0.15888 C -0.196 -0.16513 -0.19218 -0.17345 -0.18645 -0.17877 C -0.17725 -0.18733 -0.1776 -0.18571 -0.17013 -0.19681 C -0.16076 -0.21069 -0.15173 -0.22549 -0.14166 -0.23844 C -0.13871 -0.25162 -0.14305 -0.23705 -0.1342 -0.25047 C -0.13281 -0.25278 -0.13246 -0.25579 -0.13124 -0.25833 C -0.11996 -0.28238 -0.10885 -0.3032 -0.09843 -0.32794 C -0.09409 -0.33835 -0.0835 -0.35777 -0.0835 -0.35777 C -0.08246 -0.36171 -0.08194 -0.3661 -0.08055 -0.3698 C -0.07951 -0.37281 -0.07708 -0.37466 -0.07604 -0.37766 C -0.06562 -0.40565 -0.07881 -0.37859 -0.07013 -0.39547 C -0.05902 -0.46601 -0.0651 -0.54302 -0.07465 -0.61425 C -0.07673 -0.62951 -0.08541 -0.64362 -0.08958 -0.65796 C -0.09131 -0.66374 -0.09253 -0.66999 -0.09392 -0.676 C -0.09531 -0.68201 -0.10138 -0.69172 -0.10138 -0.69172 C -0.10329 -0.70121 -0.1052 -0.70468 -0.11041 -0.71161 C -0.11944 -0.73613 -0.14045 -0.74792 -0.15972 -0.75139 C -0.19045 -0.76504 -0.22795 -0.7618 -0.25972 -0.76527 C -0.32291 -0.76319 -0.3302 -0.7618 -0.40138 -0.76527 C -0.40434 -0.76596 -0.40746 -0.76666 -0.41041 -0.76735 C -0.41788 -0.76874 -0.43281 -0.77128 -0.43281 -0.77128 C -0.54722 -0.76712 -0.50555 -0.77197 -0.55815 -0.76527 C -0.58541 -0.75347 -0.62708 -0.75671 -0.65069 -0.75532 C -0.66145 -0.75347 -0.67152 -0.75047 -0.68211 -0.74746 C -0.68836 -0.7433 -0.69357 -0.73613 -0.69999 -0.73358 C -0.72326 -0.70999 -0.72829 -0.65865 -0.73732 -0.62419 C -0.73923 -0.60153 -0.7401 -0.59991 -0.73732 -0.57054 C -0.73402 -0.53631 -0.69184 -0.51388 -0.67465 -0.49492 C -0.66215 -0.48104 -0.64826 -0.46901 -0.63576 -0.45514 C -0.61996 -0.43756 -0.60659 -0.4223 -0.58958 -0.4075 C -0.57968 -0.39894 -0.56874 -0.39408 -0.55815 -0.38761 C -0.55086 -0.38321 -0.54496 -0.37743 -0.53732 -0.37373 C -0.53437 -0.37234 -0.53142 -0.37073 -0.52829 -0.3698 C -0.52343 -0.36818 -0.51336 -0.36564 -0.51336 -0.36564 C -0.47951 -0.36772 -0.45763 -0.36703 -0.42829 -0.37373 C -0.39965 -0.3927 -0.36753 -0.40588 -0.33576 -0.40958 C -0.31753 -0.41536 -0.2993 -0.41744 -0.28055 -0.41929 C -0.2394 -0.41675 -0.20104 -0.41582 -0.16111 -0.40357 C -0.14444 -0.389 -0.12534 -0.37581 -0.10746 -0.36379 C -0.09062 -0.35269 -0.10572 -0.36679 -0.09097 -0.35569 C -0.08055 -0.34783 -0.0717 -0.34112 -0.05972 -0.33789 C -0.04861 -0.32817 -0.05416 -0.33095 -0.04322 -0.32794 C -0.03906 -0.32355 -0.03177 -0.3173 -0.02829 -0.31198 C -0.0217 -0.30204 -0.01666 -0.29071 -0.01041 -0.2803 C -0.00746 -0.27544 -0.00624 -0.26874 -0.00295 -0.26434 C 0.01407 -0.24168 0.02709 -0.19311 0.03143 -0.16097 C 0.0323 -0.12789 0.02969 -0.11564 0.03594 -0.09135 C 0.03421 -0.06499 0.0382 -0.03099 0.01494 -0.02382 C 0.01129 -0.01851 0.00816 -0.01596 0.00296 -0.01388 C 0.00244 -0.0118 0.00157 -0.00995 0.00157 -0.00787 C 0.00157 0.0037 0.00573 0.00809 8.05556E-6 4.25532E-6 Z " pathEditMode="relative" ptsTypes="ffffffffffffffffffffffffffffffffffffffffffffffffffffffffffffffffffffffffffffffffffffffffffffff">
                                      <p:cBhvr>
                                        <p:cTn id="37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Obrázek 32" descr="TĚLO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86" y="1000108"/>
            <a:ext cx="3929090" cy="571504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0"/>
            <a:ext cx="7498080" cy="1143000"/>
          </a:xfrm>
        </p:spPr>
        <p:txBody>
          <a:bodyPr/>
          <a:lstStyle/>
          <a:p>
            <a:r>
              <a:rPr lang="cs-CZ" dirty="0" smtClean="0"/>
              <a:t>ČÁSTI LIDSKÉHO TĚLA 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29256" y="1000108"/>
            <a:ext cx="35004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HLAVA + OBLIČEJ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72132" y="1500174"/>
            <a:ext cx="1000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KRK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28662" y="1714488"/>
            <a:ext cx="30718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RAMENA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00694" y="2571744"/>
            <a:ext cx="3143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PAŽE</a:t>
            </a:r>
            <a:endParaRPr lang="cs-CZ" sz="2400" dirty="0"/>
          </a:p>
        </p:txBody>
      </p:sp>
      <p:cxnSp>
        <p:nvCxnSpPr>
          <p:cNvPr id="11" name="Přímá spojovací šipka 10"/>
          <p:cNvCxnSpPr/>
          <p:nvPr/>
        </p:nvCxnSpPr>
        <p:spPr>
          <a:xfrm rot="10800000">
            <a:off x="4357686" y="1428736"/>
            <a:ext cx="1071570" cy="1588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0800000" flipV="1">
            <a:off x="4071934" y="1787514"/>
            <a:ext cx="1428760" cy="1412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10800000">
            <a:off x="4714876" y="2714620"/>
            <a:ext cx="785818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2357422" y="1857364"/>
            <a:ext cx="928694" cy="35719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928662" y="2428868"/>
            <a:ext cx="1714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BŘICHO</a:t>
            </a:r>
            <a:endParaRPr lang="cs-CZ" sz="2400" dirty="0"/>
          </a:p>
        </p:txBody>
      </p:sp>
      <p:cxnSp>
        <p:nvCxnSpPr>
          <p:cNvPr id="25" name="Přímá spojovací šipka 24"/>
          <p:cNvCxnSpPr/>
          <p:nvPr/>
        </p:nvCxnSpPr>
        <p:spPr>
          <a:xfrm>
            <a:off x="2500298" y="2716208"/>
            <a:ext cx="1357322" cy="64135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6786578" y="1928802"/>
            <a:ext cx="1857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HRUDNÍK</a:t>
            </a:r>
            <a:endParaRPr lang="cs-CZ" sz="2400" dirty="0"/>
          </a:p>
        </p:txBody>
      </p:sp>
      <p:cxnSp>
        <p:nvCxnSpPr>
          <p:cNvPr id="29" name="Přímá spojovací šipka 28"/>
          <p:cNvCxnSpPr/>
          <p:nvPr/>
        </p:nvCxnSpPr>
        <p:spPr>
          <a:xfrm rot="10800000" flipV="1">
            <a:off x="3929058" y="2143116"/>
            <a:ext cx="2857520" cy="28575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6572264" y="3143248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RUCE</a:t>
            </a:r>
            <a:endParaRPr lang="cs-CZ" sz="2400" dirty="0"/>
          </a:p>
        </p:txBody>
      </p:sp>
      <p:cxnSp>
        <p:nvCxnSpPr>
          <p:cNvPr id="32" name="Přímá spojovací šipka 31"/>
          <p:cNvCxnSpPr>
            <a:endCxn id="33" idx="3"/>
          </p:cNvCxnSpPr>
          <p:nvPr/>
        </p:nvCxnSpPr>
        <p:spPr>
          <a:xfrm rot="10800000" flipV="1">
            <a:off x="4714876" y="3359150"/>
            <a:ext cx="1643074" cy="49847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1000100" y="3071810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PRSTY</a:t>
            </a:r>
            <a:endParaRPr lang="cs-CZ" sz="2400" dirty="0"/>
          </a:p>
        </p:txBody>
      </p:sp>
      <p:cxnSp>
        <p:nvCxnSpPr>
          <p:cNvPr id="35" name="Přímá spojovací šipka 34"/>
          <p:cNvCxnSpPr>
            <a:stCxn id="34" idx="3"/>
          </p:cNvCxnSpPr>
          <p:nvPr/>
        </p:nvCxnSpPr>
        <p:spPr>
          <a:xfrm>
            <a:off x="2357422" y="3302643"/>
            <a:ext cx="785818" cy="76929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7429520" y="4000504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NOHY</a:t>
            </a:r>
            <a:endParaRPr lang="cs-CZ" sz="2400" dirty="0"/>
          </a:p>
        </p:txBody>
      </p:sp>
      <p:cxnSp>
        <p:nvCxnSpPr>
          <p:cNvPr id="39" name="Přímá spojovací šipka 38"/>
          <p:cNvCxnSpPr/>
          <p:nvPr/>
        </p:nvCxnSpPr>
        <p:spPr>
          <a:xfrm rot="10800000" flipV="1">
            <a:off x="4572000" y="4143380"/>
            <a:ext cx="2786082" cy="50006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785786" y="5214950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LÝTKA</a:t>
            </a:r>
            <a:endParaRPr lang="cs-CZ" sz="2400" dirty="0"/>
          </a:p>
        </p:txBody>
      </p:sp>
      <p:cxnSp>
        <p:nvCxnSpPr>
          <p:cNvPr id="43" name="Přímá spojovací šipka 42"/>
          <p:cNvCxnSpPr>
            <a:stCxn id="41" idx="3"/>
          </p:cNvCxnSpPr>
          <p:nvPr/>
        </p:nvCxnSpPr>
        <p:spPr>
          <a:xfrm flipV="1">
            <a:off x="2214546" y="5429264"/>
            <a:ext cx="1143008" cy="1651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928662" y="4214818"/>
            <a:ext cx="1643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STEHNA</a:t>
            </a:r>
            <a:endParaRPr lang="cs-CZ" sz="2400" dirty="0"/>
          </a:p>
        </p:txBody>
      </p:sp>
      <p:cxnSp>
        <p:nvCxnSpPr>
          <p:cNvPr id="49" name="Přímá spojovací šipka 48"/>
          <p:cNvCxnSpPr/>
          <p:nvPr/>
        </p:nvCxnSpPr>
        <p:spPr>
          <a:xfrm>
            <a:off x="2428860" y="4429132"/>
            <a:ext cx="857256" cy="7143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ovéPole 54"/>
          <p:cNvSpPr txBox="1"/>
          <p:nvPr/>
        </p:nvSpPr>
        <p:spPr>
          <a:xfrm>
            <a:off x="6072198" y="5000636"/>
            <a:ext cx="2571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KOLENA</a:t>
            </a:r>
            <a:endParaRPr lang="cs-CZ" sz="2400" dirty="0"/>
          </a:p>
        </p:txBody>
      </p:sp>
      <p:cxnSp>
        <p:nvCxnSpPr>
          <p:cNvPr id="56" name="Přímá spojovací šipka 55"/>
          <p:cNvCxnSpPr/>
          <p:nvPr/>
        </p:nvCxnSpPr>
        <p:spPr>
          <a:xfrm rot="10800000" flipV="1">
            <a:off x="4357686" y="5216538"/>
            <a:ext cx="1714512" cy="6985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ovéPole 57"/>
          <p:cNvSpPr txBox="1"/>
          <p:nvPr/>
        </p:nvSpPr>
        <p:spPr>
          <a:xfrm>
            <a:off x="5572132" y="6072206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PRSTY</a:t>
            </a:r>
            <a:endParaRPr lang="cs-CZ" sz="24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1071538" y="6143644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PATY</a:t>
            </a:r>
            <a:endParaRPr lang="cs-CZ" sz="2400" dirty="0"/>
          </a:p>
        </p:txBody>
      </p:sp>
      <p:cxnSp>
        <p:nvCxnSpPr>
          <p:cNvPr id="60" name="Přímá spojovací šipka 59"/>
          <p:cNvCxnSpPr/>
          <p:nvPr/>
        </p:nvCxnSpPr>
        <p:spPr>
          <a:xfrm flipV="1">
            <a:off x="2143108" y="6072206"/>
            <a:ext cx="1357322" cy="21431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šipka 60"/>
          <p:cNvCxnSpPr/>
          <p:nvPr/>
        </p:nvCxnSpPr>
        <p:spPr>
          <a:xfrm rot="10800000" flipV="1">
            <a:off x="4500562" y="6357958"/>
            <a:ext cx="928694" cy="7143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4000"/>
                            </p:stCondLst>
                            <p:childTnLst>
                              <p:par>
                                <p:cTn id="4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6000"/>
                            </p:stCondLst>
                            <p:childTnLst>
                              <p:par>
                                <p:cTn id="5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8000"/>
                            </p:stCondLst>
                            <p:childTnLst>
                              <p:par>
                                <p:cTn id="5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0"/>
                            </p:stCondLst>
                            <p:childTnLst>
                              <p:par>
                                <p:cTn id="6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2000"/>
                            </p:stCondLst>
                            <p:childTnLst>
                              <p:par>
                                <p:cTn id="7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4000"/>
                            </p:stCondLst>
                            <p:childTnLst>
                              <p:par>
                                <p:cTn id="7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6000"/>
                            </p:stCondLst>
                            <p:childTnLst>
                              <p:par>
                                <p:cTn id="8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20" grpId="0"/>
      <p:bldP spid="28" grpId="0"/>
      <p:bldP spid="31" grpId="0"/>
      <p:bldP spid="34" grpId="0"/>
      <p:bldP spid="38" grpId="0"/>
      <p:bldP spid="41" grpId="0"/>
      <p:bldP spid="48" grpId="0"/>
      <p:bldP spid="55" grpId="0"/>
      <p:bldP spid="58" grpId="0"/>
      <p:bldP spid="5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0"/>
            <a:ext cx="7498080" cy="1143000"/>
          </a:xfrm>
        </p:spPr>
        <p:txBody>
          <a:bodyPr/>
          <a:lstStyle/>
          <a:p>
            <a:r>
              <a:rPr lang="cs-CZ" dirty="0" smtClean="0"/>
              <a:t>TĚLO VZADU :</a:t>
            </a:r>
            <a:endParaRPr lang="cs-CZ" dirty="0"/>
          </a:p>
        </p:txBody>
      </p:sp>
      <p:pic>
        <p:nvPicPr>
          <p:cNvPr id="4" name="Obrázek 3" descr="tělo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7554" y="928670"/>
            <a:ext cx="3955880" cy="575400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643570" y="1214422"/>
            <a:ext cx="32861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HLAVA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14414" y="2071678"/>
            <a:ext cx="2357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ZÁDA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15042" y="3929066"/>
            <a:ext cx="29289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HÝŽDĚ</a:t>
            </a:r>
            <a:endParaRPr lang="cs-CZ" sz="2400" dirty="0"/>
          </a:p>
        </p:txBody>
      </p:sp>
      <p:cxnSp>
        <p:nvCxnSpPr>
          <p:cNvPr id="9" name="Přímá spojovací šipka 8"/>
          <p:cNvCxnSpPr>
            <a:stCxn id="5" idx="1"/>
          </p:cNvCxnSpPr>
          <p:nvPr/>
        </p:nvCxnSpPr>
        <p:spPr>
          <a:xfrm rot="10800000" flipV="1">
            <a:off x="4500562" y="1445254"/>
            <a:ext cx="1143008" cy="5491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stCxn id="6" idx="2"/>
          </p:cNvCxnSpPr>
          <p:nvPr/>
        </p:nvCxnSpPr>
        <p:spPr>
          <a:xfrm rot="16200000" flipH="1">
            <a:off x="3213337" y="1713146"/>
            <a:ext cx="38401" cy="167879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stCxn id="7" idx="1"/>
          </p:cNvCxnSpPr>
          <p:nvPr/>
        </p:nvCxnSpPr>
        <p:spPr>
          <a:xfrm rot="10800000">
            <a:off x="4500562" y="4143381"/>
            <a:ext cx="1714480" cy="1651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Obrázek 32" descr="TĚLO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86" y="1000108"/>
            <a:ext cx="3929090" cy="571504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0"/>
            <a:ext cx="7498080" cy="1143000"/>
          </a:xfrm>
        </p:spPr>
        <p:txBody>
          <a:bodyPr/>
          <a:lstStyle/>
          <a:p>
            <a:r>
              <a:rPr lang="cs-CZ" dirty="0" smtClean="0"/>
              <a:t>ČÁSTI LIDSKÉHO TĚLA 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29256" y="1000108"/>
            <a:ext cx="35004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1.HLAVA + OBLIČEJ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72132" y="1500174"/>
            <a:ext cx="114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2.KRK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00100" y="1714488"/>
            <a:ext cx="30718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3.RAMENA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00694" y="2571744"/>
            <a:ext cx="3143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5.PAŽE</a:t>
            </a:r>
            <a:endParaRPr lang="cs-CZ" sz="2400" dirty="0"/>
          </a:p>
        </p:txBody>
      </p:sp>
      <p:cxnSp>
        <p:nvCxnSpPr>
          <p:cNvPr id="11" name="Přímá spojovací šipka 10"/>
          <p:cNvCxnSpPr/>
          <p:nvPr/>
        </p:nvCxnSpPr>
        <p:spPr>
          <a:xfrm rot="10800000">
            <a:off x="4357686" y="1428736"/>
            <a:ext cx="1071570" cy="1588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0800000" flipV="1">
            <a:off x="4071934" y="1787514"/>
            <a:ext cx="1428760" cy="1412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10800000">
            <a:off x="4714876" y="2714620"/>
            <a:ext cx="785818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2357422" y="1857364"/>
            <a:ext cx="928694" cy="35719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928662" y="2428868"/>
            <a:ext cx="1714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8.BŘICHO</a:t>
            </a:r>
            <a:endParaRPr lang="cs-CZ" sz="2400" dirty="0"/>
          </a:p>
        </p:txBody>
      </p:sp>
      <p:cxnSp>
        <p:nvCxnSpPr>
          <p:cNvPr id="25" name="Přímá spojovací šipka 24"/>
          <p:cNvCxnSpPr/>
          <p:nvPr/>
        </p:nvCxnSpPr>
        <p:spPr>
          <a:xfrm>
            <a:off x="2500298" y="2716208"/>
            <a:ext cx="1357322" cy="64135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6786578" y="1928802"/>
            <a:ext cx="1857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4.HRUDNÍK</a:t>
            </a:r>
            <a:endParaRPr lang="cs-CZ" sz="2400" dirty="0"/>
          </a:p>
        </p:txBody>
      </p:sp>
      <p:cxnSp>
        <p:nvCxnSpPr>
          <p:cNvPr id="29" name="Přímá spojovací šipka 28"/>
          <p:cNvCxnSpPr/>
          <p:nvPr/>
        </p:nvCxnSpPr>
        <p:spPr>
          <a:xfrm rot="10800000" flipV="1">
            <a:off x="3929058" y="2143116"/>
            <a:ext cx="2857520" cy="28575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6572264" y="3143248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6.RUCE</a:t>
            </a:r>
            <a:endParaRPr lang="cs-CZ" sz="2400" dirty="0"/>
          </a:p>
        </p:txBody>
      </p:sp>
      <p:cxnSp>
        <p:nvCxnSpPr>
          <p:cNvPr id="32" name="Přímá spojovací šipka 31"/>
          <p:cNvCxnSpPr>
            <a:endCxn id="33" idx="3"/>
          </p:cNvCxnSpPr>
          <p:nvPr/>
        </p:nvCxnSpPr>
        <p:spPr>
          <a:xfrm rot="10800000" flipV="1">
            <a:off x="4714876" y="3359150"/>
            <a:ext cx="1643074" cy="49847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1000100" y="3071810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7.PRSTY</a:t>
            </a:r>
            <a:endParaRPr lang="cs-CZ" sz="2400" dirty="0"/>
          </a:p>
        </p:txBody>
      </p:sp>
      <p:cxnSp>
        <p:nvCxnSpPr>
          <p:cNvPr id="35" name="Přímá spojovací šipka 34"/>
          <p:cNvCxnSpPr>
            <a:stCxn id="34" idx="3"/>
          </p:cNvCxnSpPr>
          <p:nvPr/>
        </p:nvCxnSpPr>
        <p:spPr>
          <a:xfrm>
            <a:off x="2571736" y="3302643"/>
            <a:ext cx="571504" cy="76929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7429520" y="4000504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9.NOHY</a:t>
            </a:r>
            <a:endParaRPr lang="cs-CZ" sz="2400" dirty="0"/>
          </a:p>
        </p:txBody>
      </p:sp>
      <p:cxnSp>
        <p:nvCxnSpPr>
          <p:cNvPr id="39" name="Přímá spojovací šipka 38"/>
          <p:cNvCxnSpPr/>
          <p:nvPr/>
        </p:nvCxnSpPr>
        <p:spPr>
          <a:xfrm rot="10800000" flipV="1">
            <a:off x="4572000" y="4143380"/>
            <a:ext cx="2786082" cy="50006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785786" y="5214950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12.LÝTKA</a:t>
            </a:r>
            <a:endParaRPr lang="cs-CZ" sz="2400" dirty="0"/>
          </a:p>
        </p:txBody>
      </p:sp>
      <p:cxnSp>
        <p:nvCxnSpPr>
          <p:cNvPr id="43" name="Přímá spojovací šipka 42"/>
          <p:cNvCxnSpPr>
            <a:stCxn id="41" idx="3"/>
          </p:cNvCxnSpPr>
          <p:nvPr/>
        </p:nvCxnSpPr>
        <p:spPr>
          <a:xfrm flipV="1">
            <a:off x="2571736" y="5429265"/>
            <a:ext cx="785818" cy="1651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571472" y="4214818"/>
            <a:ext cx="1857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10.STEHNA</a:t>
            </a:r>
            <a:endParaRPr lang="cs-CZ" sz="2400" dirty="0"/>
          </a:p>
        </p:txBody>
      </p:sp>
      <p:cxnSp>
        <p:nvCxnSpPr>
          <p:cNvPr id="49" name="Přímá spojovací šipka 48"/>
          <p:cNvCxnSpPr>
            <a:stCxn id="48" idx="3"/>
          </p:cNvCxnSpPr>
          <p:nvPr/>
        </p:nvCxnSpPr>
        <p:spPr>
          <a:xfrm>
            <a:off x="2428860" y="4445651"/>
            <a:ext cx="857256" cy="5491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ovéPole 54"/>
          <p:cNvSpPr txBox="1"/>
          <p:nvPr/>
        </p:nvSpPr>
        <p:spPr>
          <a:xfrm>
            <a:off x="6072198" y="5000636"/>
            <a:ext cx="2571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11.KOLENA</a:t>
            </a:r>
            <a:endParaRPr lang="cs-CZ" sz="2400" dirty="0"/>
          </a:p>
        </p:txBody>
      </p:sp>
      <p:cxnSp>
        <p:nvCxnSpPr>
          <p:cNvPr id="56" name="Přímá spojovací šipka 55"/>
          <p:cNvCxnSpPr/>
          <p:nvPr/>
        </p:nvCxnSpPr>
        <p:spPr>
          <a:xfrm rot="10800000" flipV="1">
            <a:off x="4357686" y="5216538"/>
            <a:ext cx="1714512" cy="6985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ovéPole 57"/>
          <p:cNvSpPr txBox="1"/>
          <p:nvPr/>
        </p:nvSpPr>
        <p:spPr>
          <a:xfrm>
            <a:off x="5572132" y="6072206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13.PRSTY</a:t>
            </a:r>
            <a:endParaRPr lang="cs-CZ" sz="24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1071538" y="6143644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14.PATY</a:t>
            </a:r>
            <a:endParaRPr lang="cs-CZ" sz="2400" dirty="0"/>
          </a:p>
        </p:txBody>
      </p:sp>
      <p:cxnSp>
        <p:nvCxnSpPr>
          <p:cNvPr id="60" name="Přímá spojovací šipka 59"/>
          <p:cNvCxnSpPr>
            <a:stCxn id="59" idx="3"/>
          </p:cNvCxnSpPr>
          <p:nvPr/>
        </p:nvCxnSpPr>
        <p:spPr>
          <a:xfrm flipV="1">
            <a:off x="2857488" y="6072206"/>
            <a:ext cx="642942" cy="30227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šipka 60"/>
          <p:cNvCxnSpPr/>
          <p:nvPr/>
        </p:nvCxnSpPr>
        <p:spPr>
          <a:xfrm rot="10800000" flipV="1">
            <a:off x="4500562" y="6357958"/>
            <a:ext cx="928694" cy="7143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Mrak 45"/>
          <p:cNvSpPr/>
          <p:nvPr/>
        </p:nvSpPr>
        <p:spPr>
          <a:xfrm>
            <a:off x="5643570" y="642918"/>
            <a:ext cx="2857488" cy="92869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Mrak 49"/>
          <p:cNvSpPr/>
          <p:nvPr/>
        </p:nvSpPr>
        <p:spPr>
          <a:xfrm>
            <a:off x="5857884" y="1500174"/>
            <a:ext cx="928694" cy="4286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Mrak 63"/>
          <p:cNvSpPr/>
          <p:nvPr/>
        </p:nvSpPr>
        <p:spPr>
          <a:xfrm>
            <a:off x="1285852" y="1643050"/>
            <a:ext cx="1357322" cy="5715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Mrak 68"/>
          <p:cNvSpPr/>
          <p:nvPr/>
        </p:nvSpPr>
        <p:spPr>
          <a:xfrm>
            <a:off x="7072330" y="1785926"/>
            <a:ext cx="1643074" cy="7143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Mrak 69"/>
          <p:cNvSpPr/>
          <p:nvPr/>
        </p:nvSpPr>
        <p:spPr>
          <a:xfrm>
            <a:off x="5786446" y="2500306"/>
            <a:ext cx="857256" cy="5715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Mrak 70"/>
          <p:cNvSpPr/>
          <p:nvPr/>
        </p:nvSpPr>
        <p:spPr>
          <a:xfrm>
            <a:off x="6858016" y="3071810"/>
            <a:ext cx="1071570" cy="5715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Mrak 71"/>
          <p:cNvSpPr/>
          <p:nvPr/>
        </p:nvSpPr>
        <p:spPr>
          <a:xfrm>
            <a:off x="1214414" y="3000372"/>
            <a:ext cx="1357322" cy="5715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Mrak 72"/>
          <p:cNvSpPr/>
          <p:nvPr/>
        </p:nvSpPr>
        <p:spPr>
          <a:xfrm>
            <a:off x="1214414" y="2357430"/>
            <a:ext cx="1357322" cy="5715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Mrak 73"/>
          <p:cNvSpPr/>
          <p:nvPr/>
        </p:nvSpPr>
        <p:spPr>
          <a:xfrm>
            <a:off x="7715272" y="4000504"/>
            <a:ext cx="1071570" cy="64294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Mrak 74"/>
          <p:cNvSpPr/>
          <p:nvPr/>
        </p:nvSpPr>
        <p:spPr>
          <a:xfrm>
            <a:off x="1071538" y="4143380"/>
            <a:ext cx="1357322" cy="5715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Mrak 75"/>
          <p:cNvSpPr/>
          <p:nvPr/>
        </p:nvSpPr>
        <p:spPr>
          <a:xfrm>
            <a:off x="6500826" y="4929198"/>
            <a:ext cx="1428760" cy="64294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Mrak 76"/>
          <p:cNvSpPr/>
          <p:nvPr/>
        </p:nvSpPr>
        <p:spPr>
          <a:xfrm>
            <a:off x="1214414" y="5214950"/>
            <a:ext cx="1143008" cy="5715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Mrak 77"/>
          <p:cNvSpPr/>
          <p:nvPr/>
        </p:nvSpPr>
        <p:spPr>
          <a:xfrm>
            <a:off x="6000760" y="6000768"/>
            <a:ext cx="1357322" cy="5715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Mrak 78"/>
          <p:cNvSpPr/>
          <p:nvPr/>
        </p:nvSpPr>
        <p:spPr>
          <a:xfrm>
            <a:off x="1500166" y="6215082"/>
            <a:ext cx="928694" cy="4286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Láďa\Local Settings\Temporary Internet Files\Content.IE5\ZFS1GUGW\MC90042449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73925" y="4867275"/>
            <a:ext cx="1870075" cy="1990725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2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20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2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20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20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20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20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2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2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20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20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20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20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05556E-6 4.25532E-6 C -0.01024 0.00485 -0.02048 0.00902 -0.02986 0.01595 C -0.04166 0.02474 -0.0526 0.03584 -0.06562 0.04186 C -0.07656 0.03237 -0.08541 0.02289 -0.09843 0.01989 C -0.10954 0.0141 -0.11354 0.01364 -0.12673 0.01202 C -0.1427 0.00508 -0.15381 0.0037 -0.17152 0.00208 C -0.18003 4.25532E-6 -0.18836 -0.00232 -0.19704 -0.00394 C -0.21336 -0.01249 -0.22847 -0.01434 -0.24618 -0.01573 C -0.25173 -0.0192 -0.25711 -0.02221 -0.26267 -0.02567 C -0.27065 -0.02012 -0.27795 -0.01087 -0.28645 -0.00787 C -0.29166 0.00208 -0.30312 0.01225 -0.31197 0.01595 C -0.32048 0.02775 -0.33107 0.03075 -0.34166 0.03792 C -0.4342 0.03538 -0.45173 0.03885 -0.51336 0.02798 C -0.52013 0.02497 -0.5342 0.02197 -0.5342 0.02197 C -0.54288 0.01642 -0.5526 0.01549 -0.56111 0.00994 C -0.56857 0.00508 -0.56302 0.00555 -0.57309 0.00208 C -0.58159 -0.0007 -0.58906 -0.00024 -0.59704 -0.00579 C -0.60607 -0.01203 -0.61423 -0.01966 -0.62239 -0.02776 C -0.63177 -0.03701 -0.63784 -0.04603 -0.64913 -0.0495 C -0.65694 -0.05713 -0.66545 -0.06337 -0.67309 -0.07147 C -0.68072 -0.07956 -0.68593 -0.0902 -0.69392 -0.09737 C -0.69791 -0.10754 -0.70295 -0.11518 -0.70885 -0.12327 C -0.71128 -0.13206 -0.71614 -0.13853 -0.71927 -0.14709 C -0.72586 -0.16467 -0.71909 -0.15056 -0.72534 -0.16282 C -0.72673 -0.17739 -0.73246 -0.20051 -0.72083 -0.21069 C -0.71406 -0.21647 -0.70538 -0.21601 -0.69843 -0.22063 C -0.69583 -0.22248 -0.69374 -0.22572 -0.69097 -0.22665 C -0.68263 -0.22919 -0.66562 -0.23058 -0.66562 -0.23058 C -0.65243 -0.2285 -0.63923 -0.22826 -0.62673 -0.22248 C -0.6217 -0.21763 -0.61944 -0.21161 -0.61493 -0.20676 C -0.61093 -0.20236 -0.60572 -0.20051 -0.60138 -0.19681 C -0.59253 -0.18895 -0.58506 -0.18016 -0.57604 -0.17276 C -0.57222 -0.16952 -0.56944 -0.1642 -0.56562 -0.16097 C -0.56093 -0.15703 -0.55069 -0.15102 -0.55069 -0.15102 C -0.54357 -0.13853 -0.54947 -0.1464 -0.53871 -0.139 C -0.52465 -0.12951 -0.51249 -0.11957 -0.49704 -0.11518 C -0.48958 -0.1087 -0.47899 -0.10616 -0.47013 -0.10338 C -0.46197 -0.09575 -0.46892 -0.10084 -0.4552 -0.09737 C -0.43263 -0.09159 -0.41111 -0.08881 -0.38802 -0.08742 C -0.35711 -0.08904 -0.32569 -0.08534 -0.29548 -0.09344 C -0.28142 -0.09714 -0.26718 -0.11356 -0.25225 -0.11911 C -0.24531 -0.12836 -0.23281 -0.13183 -0.22378 -0.13715 C -0.21788 -0.14061 -0.21388 -0.14802 -0.20885 -0.15287 C -0.20659 -0.15518 -0.20364 -0.15634 -0.20138 -0.15888 C -0.196 -0.16513 -0.19218 -0.17345 -0.18645 -0.17877 C -0.17725 -0.18733 -0.1776 -0.18571 -0.17013 -0.19681 C -0.16076 -0.21069 -0.15173 -0.22549 -0.14166 -0.23844 C -0.13871 -0.25162 -0.14305 -0.23705 -0.1342 -0.25047 C -0.13281 -0.25278 -0.13246 -0.25579 -0.13124 -0.25833 C -0.11996 -0.28238 -0.10885 -0.3032 -0.09843 -0.32794 C -0.09409 -0.33835 -0.0835 -0.35777 -0.0835 -0.35777 C -0.08246 -0.36171 -0.08194 -0.3661 -0.08055 -0.3698 C -0.07951 -0.37281 -0.07708 -0.37466 -0.07604 -0.37766 C -0.06562 -0.40565 -0.07881 -0.37859 -0.07013 -0.39547 C -0.05902 -0.46601 -0.0651 -0.54302 -0.07465 -0.61425 C -0.07673 -0.62951 -0.08541 -0.64362 -0.08958 -0.65796 C -0.09131 -0.66374 -0.09253 -0.66999 -0.09392 -0.676 C -0.09531 -0.68201 -0.10138 -0.69172 -0.10138 -0.69172 C -0.10329 -0.70121 -0.1052 -0.70468 -0.11041 -0.71161 C -0.11944 -0.73613 -0.14045 -0.74792 -0.15972 -0.75139 C -0.19045 -0.76504 -0.22795 -0.7618 -0.25972 -0.76527 C -0.32291 -0.76319 -0.3302 -0.7618 -0.40138 -0.76527 C -0.40434 -0.76596 -0.40746 -0.76666 -0.41041 -0.76735 C -0.41788 -0.76874 -0.43281 -0.77128 -0.43281 -0.77128 C -0.54722 -0.76712 -0.50555 -0.77197 -0.55815 -0.76527 C -0.58541 -0.75347 -0.62708 -0.75671 -0.65069 -0.75532 C -0.66145 -0.75347 -0.67152 -0.75047 -0.68211 -0.74746 C -0.68836 -0.7433 -0.69357 -0.73613 -0.69999 -0.73358 C -0.72326 -0.70999 -0.72829 -0.65865 -0.73732 -0.62419 C -0.73923 -0.60153 -0.7401 -0.59991 -0.73732 -0.57054 C -0.73402 -0.53631 -0.69184 -0.51388 -0.67465 -0.49492 C -0.66215 -0.48104 -0.64826 -0.46901 -0.63576 -0.45514 C -0.61996 -0.43756 -0.60659 -0.4223 -0.58958 -0.4075 C -0.57968 -0.39894 -0.56874 -0.39408 -0.55815 -0.38761 C -0.55086 -0.38321 -0.54496 -0.37743 -0.53732 -0.37373 C -0.53437 -0.37234 -0.53142 -0.37073 -0.52829 -0.3698 C -0.52343 -0.36818 -0.51336 -0.36564 -0.51336 -0.36564 C -0.47951 -0.36772 -0.45763 -0.36703 -0.42829 -0.37373 C -0.39965 -0.3927 -0.36753 -0.40588 -0.33576 -0.40958 C -0.31753 -0.41536 -0.2993 -0.41744 -0.28055 -0.41929 C -0.2394 -0.41675 -0.20104 -0.41582 -0.16111 -0.40357 C -0.14444 -0.389 -0.12534 -0.37581 -0.10746 -0.36379 C -0.09062 -0.35269 -0.10572 -0.36679 -0.09097 -0.35569 C -0.08055 -0.34783 -0.0717 -0.34112 -0.05972 -0.33789 C -0.04861 -0.32817 -0.05416 -0.33095 -0.04322 -0.32794 C -0.03906 -0.32355 -0.03177 -0.3173 -0.02829 -0.31198 C -0.0217 -0.30204 -0.01666 -0.29071 -0.01041 -0.2803 C -0.00746 -0.27544 -0.00624 -0.26874 -0.00295 -0.26434 C 0.01407 -0.24168 0.02709 -0.19311 0.03143 -0.16097 C 0.0323 -0.12789 0.02969 -0.11564 0.03594 -0.09135 C 0.03421 -0.06499 0.0382 -0.03099 0.01494 -0.02382 C 0.01129 -0.01851 0.00816 -0.01596 0.00296 -0.01388 C 0.00244 -0.0118 0.00157 -0.00995 0.00157 -0.00787 C 0.00157 0.0037 0.00573 0.00809 8.05556E-6 4.25532E-6 Z " pathEditMode="relative" ptsTypes="ffffffffffffffffffffffffffffffffffffffffffffffffffffffffffffffffffffffffffffffffffffffffffffff">
                                      <p:cBhvr>
                                        <p:cTn id="96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50" grpId="0" animBg="1"/>
      <p:bldP spid="64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0"/>
            <a:ext cx="7498080" cy="1143000"/>
          </a:xfrm>
        </p:spPr>
        <p:txBody>
          <a:bodyPr/>
          <a:lstStyle/>
          <a:p>
            <a:r>
              <a:rPr lang="cs-CZ" dirty="0" smtClean="0"/>
              <a:t>TĚLO VZADU :</a:t>
            </a:r>
            <a:endParaRPr lang="cs-CZ" dirty="0"/>
          </a:p>
        </p:txBody>
      </p:sp>
      <p:pic>
        <p:nvPicPr>
          <p:cNvPr id="4" name="Obrázek 3" descr="tělo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7554" y="928670"/>
            <a:ext cx="3955880" cy="575400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643570" y="1214422"/>
            <a:ext cx="32861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1.HLAVA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14414" y="2071678"/>
            <a:ext cx="2357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2.ZÁDA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15042" y="3929066"/>
            <a:ext cx="29289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3.HÝŽDĚ</a:t>
            </a:r>
            <a:endParaRPr lang="cs-CZ" sz="2400" dirty="0"/>
          </a:p>
        </p:txBody>
      </p:sp>
      <p:cxnSp>
        <p:nvCxnSpPr>
          <p:cNvPr id="9" name="Přímá spojovací šipka 8"/>
          <p:cNvCxnSpPr>
            <a:stCxn id="5" idx="1"/>
          </p:cNvCxnSpPr>
          <p:nvPr/>
        </p:nvCxnSpPr>
        <p:spPr>
          <a:xfrm rot="10800000" flipV="1">
            <a:off x="4500562" y="1445254"/>
            <a:ext cx="1143008" cy="5491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stCxn id="6" idx="2"/>
          </p:cNvCxnSpPr>
          <p:nvPr/>
        </p:nvCxnSpPr>
        <p:spPr>
          <a:xfrm rot="16200000" flipH="1">
            <a:off x="3213337" y="1713146"/>
            <a:ext cx="38401" cy="167879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stCxn id="7" idx="1"/>
          </p:cNvCxnSpPr>
          <p:nvPr/>
        </p:nvCxnSpPr>
        <p:spPr>
          <a:xfrm rot="10800000">
            <a:off x="4500562" y="4143381"/>
            <a:ext cx="1714480" cy="1651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Mrak 9"/>
          <p:cNvSpPr/>
          <p:nvPr/>
        </p:nvSpPr>
        <p:spPr>
          <a:xfrm>
            <a:off x="5929322" y="1142984"/>
            <a:ext cx="1357322" cy="5715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1428728" y="2000240"/>
            <a:ext cx="1357322" cy="5715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6500826" y="3857628"/>
            <a:ext cx="1357322" cy="5715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Picture 2" descr="C:\Documents and Settings\Láďa\Local Settings\Temporary Internet Files\Content.IE5\ZFS1GUGW\MC90042449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73925" y="4867275"/>
            <a:ext cx="1870075" cy="1990725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05556E-6 4.25532E-6 C -0.01024 0.00485 -0.02048 0.00902 -0.02986 0.01595 C -0.04166 0.02474 -0.0526 0.03584 -0.06562 0.04186 C -0.07656 0.03237 -0.08541 0.02289 -0.09843 0.01989 C -0.10954 0.0141 -0.11354 0.01364 -0.12673 0.01202 C -0.1427 0.00508 -0.15381 0.0037 -0.17152 0.00208 C -0.18003 4.25532E-6 -0.18836 -0.00232 -0.19704 -0.00394 C -0.21336 -0.01249 -0.22847 -0.01434 -0.24618 -0.01573 C -0.25173 -0.0192 -0.25711 -0.02221 -0.26267 -0.02567 C -0.27065 -0.02012 -0.27795 -0.01087 -0.28645 -0.00787 C -0.29166 0.00208 -0.30312 0.01225 -0.31197 0.01595 C -0.32048 0.02775 -0.33107 0.03075 -0.34166 0.03792 C -0.4342 0.03538 -0.45173 0.03885 -0.51336 0.02798 C -0.52013 0.02497 -0.5342 0.02197 -0.5342 0.02197 C -0.54288 0.01642 -0.5526 0.01549 -0.56111 0.00994 C -0.56857 0.00508 -0.56302 0.00555 -0.57309 0.00208 C -0.58159 -0.0007 -0.58906 -0.00024 -0.59704 -0.00579 C -0.60607 -0.01203 -0.61423 -0.01966 -0.62239 -0.02776 C -0.63177 -0.03701 -0.63784 -0.04603 -0.64913 -0.0495 C -0.65694 -0.05713 -0.66545 -0.06337 -0.67309 -0.07147 C -0.68072 -0.07956 -0.68593 -0.0902 -0.69392 -0.09737 C -0.69791 -0.10754 -0.70295 -0.11518 -0.70885 -0.12327 C -0.71128 -0.13206 -0.71614 -0.13853 -0.71927 -0.14709 C -0.72586 -0.16467 -0.71909 -0.15056 -0.72534 -0.16282 C -0.72673 -0.17739 -0.73246 -0.20051 -0.72083 -0.21069 C -0.71406 -0.21647 -0.70538 -0.21601 -0.69843 -0.22063 C -0.69583 -0.22248 -0.69374 -0.22572 -0.69097 -0.22665 C -0.68263 -0.22919 -0.66562 -0.23058 -0.66562 -0.23058 C -0.65243 -0.2285 -0.63923 -0.22826 -0.62673 -0.22248 C -0.6217 -0.21763 -0.61944 -0.21161 -0.61493 -0.20676 C -0.61093 -0.20236 -0.60572 -0.20051 -0.60138 -0.19681 C -0.59253 -0.18895 -0.58506 -0.18016 -0.57604 -0.17276 C -0.57222 -0.16952 -0.56944 -0.1642 -0.56562 -0.16097 C -0.56093 -0.15703 -0.55069 -0.15102 -0.55069 -0.15102 C -0.54357 -0.13853 -0.54947 -0.1464 -0.53871 -0.139 C -0.52465 -0.12951 -0.51249 -0.11957 -0.49704 -0.11518 C -0.48958 -0.1087 -0.47899 -0.10616 -0.47013 -0.10338 C -0.46197 -0.09575 -0.46892 -0.10084 -0.4552 -0.09737 C -0.43263 -0.09159 -0.41111 -0.08881 -0.38802 -0.08742 C -0.35711 -0.08904 -0.32569 -0.08534 -0.29548 -0.09344 C -0.28142 -0.09714 -0.26718 -0.11356 -0.25225 -0.11911 C -0.24531 -0.12836 -0.23281 -0.13183 -0.22378 -0.13715 C -0.21788 -0.14061 -0.21388 -0.14802 -0.20885 -0.15287 C -0.20659 -0.15518 -0.20364 -0.15634 -0.20138 -0.15888 C -0.196 -0.16513 -0.19218 -0.17345 -0.18645 -0.17877 C -0.17725 -0.18733 -0.1776 -0.18571 -0.17013 -0.19681 C -0.16076 -0.21069 -0.15173 -0.22549 -0.14166 -0.23844 C -0.13871 -0.25162 -0.14305 -0.23705 -0.1342 -0.25047 C -0.13281 -0.25278 -0.13246 -0.25579 -0.13124 -0.25833 C -0.11996 -0.28238 -0.10885 -0.3032 -0.09843 -0.32794 C -0.09409 -0.33835 -0.0835 -0.35777 -0.0835 -0.35777 C -0.08246 -0.36171 -0.08194 -0.3661 -0.08055 -0.3698 C -0.07951 -0.37281 -0.07708 -0.37466 -0.07604 -0.37766 C -0.06562 -0.40565 -0.07881 -0.37859 -0.07013 -0.39547 C -0.05902 -0.46601 -0.0651 -0.54302 -0.07465 -0.61425 C -0.07673 -0.62951 -0.08541 -0.64362 -0.08958 -0.65796 C -0.09131 -0.66374 -0.09253 -0.66999 -0.09392 -0.676 C -0.09531 -0.68201 -0.10138 -0.69172 -0.10138 -0.69172 C -0.10329 -0.70121 -0.1052 -0.70468 -0.11041 -0.71161 C -0.11944 -0.73613 -0.14045 -0.74792 -0.15972 -0.75139 C -0.19045 -0.76504 -0.22795 -0.7618 -0.25972 -0.76527 C -0.32291 -0.76319 -0.3302 -0.7618 -0.40138 -0.76527 C -0.40434 -0.76596 -0.40746 -0.76666 -0.41041 -0.76735 C -0.41788 -0.76874 -0.43281 -0.77128 -0.43281 -0.77128 C -0.54722 -0.76712 -0.50555 -0.77197 -0.55815 -0.76527 C -0.58541 -0.75347 -0.62708 -0.75671 -0.65069 -0.75532 C -0.66145 -0.75347 -0.67152 -0.75047 -0.68211 -0.74746 C -0.68836 -0.7433 -0.69357 -0.73613 -0.69999 -0.73358 C -0.72326 -0.70999 -0.72829 -0.65865 -0.73732 -0.62419 C -0.73923 -0.60153 -0.7401 -0.59991 -0.73732 -0.57054 C -0.73402 -0.53631 -0.69184 -0.51388 -0.67465 -0.49492 C -0.66215 -0.48104 -0.64826 -0.46901 -0.63576 -0.45514 C -0.61996 -0.43756 -0.60659 -0.4223 -0.58958 -0.4075 C -0.57968 -0.39894 -0.56874 -0.39408 -0.55815 -0.38761 C -0.55086 -0.38321 -0.54496 -0.37743 -0.53732 -0.37373 C -0.53437 -0.37234 -0.53142 -0.37073 -0.52829 -0.3698 C -0.52343 -0.36818 -0.51336 -0.36564 -0.51336 -0.36564 C -0.47951 -0.36772 -0.45763 -0.36703 -0.42829 -0.37373 C -0.39965 -0.3927 -0.36753 -0.40588 -0.33576 -0.40958 C -0.31753 -0.41536 -0.2993 -0.41744 -0.28055 -0.41929 C -0.2394 -0.41675 -0.20104 -0.41582 -0.16111 -0.40357 C -0.14444 -0.389 -0.12534 -0.37581 -0.10746 -0.36379 C -0.09062 -0.35269 -0.10572 -0.36679 -0.09097 -0.35569 C -0.08055 -0.34783 -0.0717 -0.34112 -0.05972 -0.33789 C -0.04861 -0.32817 -0.05416 -0.33095 -0.04322 -0.32794 C -0.03906 -0.32355 -0.03177 -0.3173 -0.02829 -0.31198 C -0.0217 -0.30204 -0.01666 -0.29071 -0.01041 -0.2803 C -0.00746 -0.27544 -0.00624 -0.26874 -0.00295 -0.26434 C 0.01407 -0.24168 0.02709 -0.19311 0.03143 -0.16097 C 0.0323 -0.12789 0.02969 -0.11564 0.03594 -0.09135 C 0.03421 -0.06499 0.0382 -0.03099 0.01494 -0.02382 C 0.01129 -0.01851 0.00816 -0.01596 0.00296 -0.01388 C 0.00244 -0.0118 0.00157 -0.00995 0.00157 -0.00787 C 0.00157 0.0037 0.00573 0.00809 8.05556E-6 4.25532E-6 Z " pathEditMode="relative" ptsTypes="ffffffffffffffffffffffffffffffffffffffffffffffffffffffffffffffffffffffffffffffffffffffffffffff">
                                      <p:cBhvr>
                                        <p:cTn id="30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Obrázek 32" descr="TĚLO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86" y="1000108"/>
            <a:ext cx="3929090" cy="571504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7998146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DOPLŇ ČÁSTI LIDSKÉHO TĚLA 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29256" y="1000108"/>
            <a:ext cx="35004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___________________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72132" y="1500174"/>
            <a:ext cx="1000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____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28662" y="1714488"/>
            <a:ext cx="30718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__________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00694" y="2571744"/>
            <a:ext cx="3143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_________</a:t>
            </a:r>
            <a:endParaRPr lang="cs-CZ" sz="2400" dirty="0"/>
          </a:p>
        </p:txBody>
      </p:sp>
      <p:cxnSp>
        <p:nvCxnSpPr>
          <p:cNvPr id="11" name="Přímá spojovací šipka 10"/>
          <p:cNvCxnSpPr/>
          <p:nvPr/>
        </p:nvCxnSpPr>
        <p:spPr>
          <a:xfrm rot="10800000">
            <a:off x="4357686" y="1428736"/>
            <a:ext cx="1071570" cy="1588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0800000" flipV="1">
            <a:off x="4071934" y="1787514"/>
            <a:ext cx="1428760" cy="1412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10800000">
            <a:off x="4714876" y="2714620"/>
            <a:ext cx="785818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2357422" y="1857364"/>
            <a:ext cx="928694" cy="35719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928662" y="2428868"/>
            <a:ext cx="1714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_________</a:t>
            </a:r>
            <a:endParaRPr lang="cs-CZ" sz="2400" dirty="0"/>
          </a:p>
        </p:txBody>
      </p:sp>
      <p:cxnSp>
        <p:nvCxnSpPr>
          <p:cNvPr id="25" name="Přímá spojovací šipka 24"/>
          <p:cNvCxnSpPr/>
          <p:nvPr/>
        </p:nvCxnSpPr>
        <p:spPr>
          <a:xfrm>
            <a:off x="2500298" y="2716208"/>
            <a:ext cx="1357322" cy="64135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6786578" y="1928802"/>
            <a:ext cx="1857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________</a:t>
            </a:r>
            <a:endParaRPr lang="cs-CZ" sz="2400" dirty="0"/>
          </a:p>
        </p:txBody>
      </p:sp>
      <p:cxnSp>
        <p:nvCxnSpPr>
          <p:cNvPr id="29" name="Přímá spojovací šipka 28"/>
          <p:cNvCxnSpPr/>
          <p:nvPr/>
        </p:nvCxnSpPr>
        <p:spPr>
          <a:xfrm rot="10800000" flipV="1">
            <a:off x="3929058" y="2143116"/>
            <a:ext cx="2857520" cy="28575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6572264" y="3143248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______</a:t>
            </a:r>
            <a:endParaRPr lang="cs-CZ" sz="2400" dirty="0"/>
          </a:p>
        </p:txBody>
      </p:sp>
      <p:cxnSp>
        <p:nvCxnSpPr>
          <p:cNvPr id="32" name="Přímá spojovací šipka 31"/>
          <p:cNvCxnSpPr>
            <a:endCxn id="33" idx="3"/>
          </p:cNvCxnSpPr>
          <p:nvPr/>
        </p:nvCxnSpPr>
        <p:spPr>
          <a:xfrm rot="10800000" flipV="1">
            <a:off x="4714876" y="3359150"/>
            <a:ext cx="1643074" cy="49847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1000100" y="3071810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______</a:t>
            </a:r>
            <a:endParaRPr lang="cs-CZ" sz="2400" dirty="0"/>
          </a:p>
        </p:txBody>
      </p:sp>
      <p:cxnSp>
        <p:nvCxnSpPr>
          <p:cNvPr id="35" name="Přímá spojovací šipka 34"/>
          <p:cNvCxnSpPr>
            <a:stCxn id="34" idx="3"/>
          </p:cNvCxnSpPr>
          <p:nvPr/>
        </p:nvCxnSpPr>
        <p:spPr>
          <a:xfrm>
            <a:off x="2357422" y="3302643"/>
            <a:ext cx="785818" cy="76929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7429520" y="4000504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______</a:t>
            </a:r>
            <a:endParaRPr lang="cs-CZ" sz="2400" dirty="0"/>
          </a:p>
        </p:txBody>
      </p:sp>
      <p:cxnSp>
        <p:nvCxnSpPr>
          <p:cNvPr id="39" name="Přímá spojovací šipka 38"/>
          <p:cNvCxnSpPr/>
          <p:nvPr/>
        </p:nvCxnSpPr>
        <p:spPr>
          <a:xfrm rot="10800000" flipV="1">
            <a:off x="4572000" y="4143380"/>
            <a:ext cx="2786082" cy="50006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785786" y="5214950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_______</a:t>
            </a:r>
            <a:endParaRPr lang="cs-CZ" sz="2400" dirty="0"/>
          </a:p>
        </p:txBody>
      </p:sp>
      <p:cxnSp>
        <p:nvCxnSpPr>
          <p:cNvPr id="43" name="Přímá spojovací šipka 42"/>
          <p:cNvCxnSpPr>
            <a:stCxn id="41" idx="3"/>
          </p:cNvCxnSpPr>
          <p:nvPr/>
        </p:nvCxnSpPr>
        <p:spPr>
          <a:xfrm flipV="1">
            <a:off x="2214546" y="5429264"/>
            <a:ext cx="1143008" cy="1651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928662" y="4214818"/>
            <a:ext cx="1643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________</a:t>
            </a:r>
            <a:endParaRPr lang="cs-CZ" sz="2400" dirty="0"/>
          </a:p>
        </p:txBody>
      </p:sp>
      <p:cxnSp>
        <p:nvCxnSpPr>
          <p:cNvPr id="49" name="Přímá spojovací šipka 48"/>
          <p:cNvCxnSpPr/>
          <p:nvPr/>
        </p:nvCxnSpPr>
        <p:spPr>
          <a:xfrm>
            <a:off x="2428860" y="4429132"/>
            <a:ext cx="857256" cy="7143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ovéPole 54"/>
          <p:cNvSpPr txBox="1"/>
          <p:nvPr/>
        </p:nvSpPr>
        <p:spPr>
          <a:xfrm>
            <a:off x="6072198" y="5000636"/>
            <a:ext cx="2571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_______</a:t>
            </a:r>
            <a:endParaRPr lang="cs-CZ" sz="2400" dirty="0"/>
          </a:p>
        </p:txBody>
      </p:sp>
      <p:cxnSp>
        <p:nvCxnSpPr>
          <p:cNvPr id="56" name="Přímá spojovací šipka 55"/>
          <p:cNvCxnSpPr/>
          <p:nvPr/>
        </p:nvCxnSpPr>
        <p:spPr>
          <a:xfrm rot="10800000" flipV="1">
            <a:off x="4357686" y="5216538"/>
            <a:ext cx="1714512" cy="6985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ovéPole 57"/>
          <p:cNvSpPr txBox="1"/>
          <p:nvPr/>
        </p:nvSpPr>
        <p:spPr>
          <a:xfrm>
            <a:off x="5572132" y="6072206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_____</a:t>
            </a:r>
            <a:endParaRPr lang="cs-CZ" sz="24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1071538" y="6143644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______</a:t>
            </a:r>
            <a:endParaRPr lang="cs-CZ" sz="2400" dirty="0"/>
          </a:p>
        </p:txBody>
      </p:sp>
      <p:cxnSp>
        <p:nvCxnSpPr>
          <p:cNvPr id="60" name="Přímá spojovací šipka 59"/>
          <p:cNvCxnSpPr/>
          <p:nvPr/>
        </p:nvCxnSpPr>
        <p:spPr>
          <a:xfrm flipV="1">
            <a:off x="2143108" y="6072206"/>
            <a:ext cx="1357322" cy="21431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šipka 60"/>
          <p:cNvCxnSpPr/>
          <p:nvPr/>
        </p:nvCxnSpPr>
        <p:spPr>
          <a:xfrm rot="10800000" flipV="1">
            <a:off x="4500562" y="6357958"/>
            <a:ext cx="928694" cy="7143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0"/>
            <a:ext cx="7498080" cy="1143000"/>
          </a:xfrm>
        </p:spPr>
        <p:txBody>
          <a:bodyPr/>
          <a:lstStyle/>
          <a:p>
            <a:r>
              <a:rPr lang="cs-CZ" dirty="0" smtClean="0"/>
              <a:t>TĚLO VZADU :</a:t>
            </a:r>
            <a:endParaRPr lang="cs-CZ" dirty="0"/>
          </a:p>
        </p:txBody>
      </p:sp>
      <p:pic>
        <p:nvPicPr>
          <p:cNvPr id="4" name="Obrázek 3" descr="tělo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7554" y="928670"/>
            <a:ext cx="3955880" cy="575400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643570" y="1214422"/>
            <a:ext cx="32861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______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14414" y="2071678"/>
            <a:ext cx="2357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________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15042" y="3929066"/>
            <a:ext cx="29289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_______</a:t>
            </a:r>
            <a:endParaRPr lang="cs-CZ" sz="2400" dirty="0"/>
          </a:p>
        </p:txBody>
      </p:sp>
      <p:cxnSp>
        <p:nvCxnSpPr>
          <p:cNvPr id="9" name="Přímá spojovací šipka 8"/>
          <p:cNvCxnSpPr>
            <a:stCxn id="5" idx="1"/>
          </p:cNvCxnSpPr>
          <p:nvPr/>
        </p:nvCxnSpPr>
        <p:spPr>
          <a:xfrm rot="10800000" flipV="1">
            <a:off x="4500562" y="1445254"/>
            <a:ext cx="1143008" cy="5491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stCxn id="6" idx="2"/>
          </p:cNvCxnSpPr>
          <p:nvPr/>
        </p:nvCxnSpPr>
        <p:spPr>
          <a:xfrm rot="16200000" flipH="1">
            <a:off x="3213337" y="1713146"/>
            <a:ext cx="38401" cy="167879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stCxn id="7" idx="1"/>
          </p:cNvCxnSpPr>
          <p:nvPr/>
        </p:nvCxnSpPr>
        <p:spPr>
          <a:xfrm rot="10800000">
            <a:off x="4500562" y="4143381"/>
            <a:ext cx="1714480" cy="1651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00100" y="428604"/>
            <a:ext cx="592935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Dostupné z WWW : </a:t>
            </a:r>
            <a:r>
              <a:rPr lang="cs-CZ" dirty="0" smtClean="0">
                <a:hlinkClick r:id="rId2"/>
              </a:rPr>
              <a:t>http://t3.gstatic.com/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?q=</a:t>
            </a:r>
            <a:r>
              <a:rPr lang="cs-CZ" dirty="0" err="1" smtClean="0">
                <a:hlinkClick r:id="rId2"/>
              </a:rPr>
              <a:t>tbn</a:t>
            </a:r>
            <a:r>
              <a:rPr lang="cs-CZ" dirty="0" smtClean="0">
                <a:hlinkClick r:id="rId2"/>
              </a:rPr>
              <a:t>:ANd9GcQGCD85AaKhqO33C4xalqCzJAwNdtCkLIbnEnUaxpwgmSfmsun26gtkiV4MHg</a:t>
            </a:r>
            <a:r>
              <a:rPr lang="cs-CZ" dirty="0" smtClean="0"/>
              <a:t>  tělo.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02</a:t>
            </a:r>
            <a:r>
              <a:rPr lang="en-US" dirty="0" smtClean="0"/>
              <a:t>–</a:t>
            </a:r>
            <a:r>
              <a:rPr lang="cs-CZ" dirty="0" smtClean="0"/>
              <a:t>15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Dostupné z WWW : </a:t>
            </a:r>
            <a:r>
              <a:rPr lang="cs-CZ" dirty="0" smtClean="0">
                <a:hlinkClick r:id="rId3"/>
              </a:rPr>
              <a:t>www.office.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/>
              <a:t>   Obr.</a:t>
            </a:r>
            <a:r>
              <a:rPr lang="cs-CZ" dirty="0" err="1" smtClean="0"/>
              <a:t>emotikona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02</a:t>
            </a:r>
            <a:r>
              <a:rPr lang="en-US" dirty="0" smtClean="0"/>
              <a:t>–</a:t>
            </a:r>
            <a:r>
              <a:rPr lang="cs-CZ" dirty="0" smtClean="0"/>
              <a:t>15</a:t>
            </a:r>
            <a:r>
              <a:rPr lang="en-US" dirty="0" smtClean="0"/>
              <a:t>]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33</TotalTime>
  <Words>222</Words>
  <Application>Microsoft Office PowerPoint</Application>
  <PresentationFormat>Předvádění na obrazovce (4:3)</PresentationFormat>
  <Paragraphs>79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Název školy: Speciální základní škola,Louny, Poděbradova 640,příspěvková organizace Autor:  Mgr.TAŤÁNA RADIMSKÁ Název materiálu: VY_32_INOVACE_09_III.Vu_LIDSKÉ TĚLO_ČÁSTI LIDSKÉHO TĚLA   Téma : Vu – 6. ročník – ČLOVĚK_ČÁSTI LIDSKÉHO TĚLA  ČÍSLO PROJEKTU:  CZ.1.07/1.4.00/21.3407 </vt:lpstr>
      <vt:lpstr>ANOTACE</vt:lpstr>
      <vt:lpstr>Snímek 3</vt:lpstr>
      <vt:lpstr>Z ČEHO SE SKLÁDÁ TĚLO ?</vt:lpstr>
      <vt:lpstr>ČÁSTI LIDSKÉHO TĚLA :</vt:lpstr>
      <vt:lpstr>TĚLO VZADU :</vt:lpstr>
      <vt:lpstr>ČÁSTI LIDSKÉHO TĚLA :</vt:lpstr>
      <vt:lpstr>TĚLO VZADU :</vt:lpstr>
      <vt:lpstr>DOPLŇ ČÁSTI LIDSKÉHO TĚLA :</vt:lpstr>
      <vt:lpstr>TĚLO VZADU :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VY_32_INOVACE_01_LIDSKÉ TĚLO – ČÁSTI LIDSKÉHO TĚLA</dc:title>
  <dc:creator>Magda Radimová</dc:creator>
  <cp:lastModifiedBy>Magda Radimová</cp:lastModifiedBy>
  <cp:revision>8</cp:revision>
  <dcterms:created xsi:type="dcterms:W3CDTF">2012-03-04T11:57:54Z</dcterms:created>
  <dcterms:modified xsi:type="dcterms:W3CDTF">2012-10-09T16:35:32Z</dcterms:modified>
</cp:coreProperties>
</file>