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73" r:id="rId3"/>
    <p:sldId id="267" r:id="rId4"/>
    <p:sldId id="263" r:id="rId5"/>
    <p:sldId id="268" r:id="rId6"/>
    <p:sldId id="269" r:id="rId7"/>
    <p:sldId id="264" r:id="rId8"/>
    <p:sldId id="270" r:id="rId9"/>
    <p:sldId id="271" r:id="rId10"/>
    <p:sldId id="265" r:id="rId11"/>
    <p:sldId id="272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34" autoAdjust="0"/>
    <p:restoredTop sz="94660"/>
  </p:normalViewPr>
  <p:slideViewPr>
    <p:cSldViewPr>
      <p:cViewPr>
        <p:scale>
          <a:sx n="76" d="100"/>
          <a:sy n="76" d="100"/>
        </p:scale>
        <p:origin x="-1038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BC04D4-7590-407A-ADF5-52AC7067BB91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B6EE8C-8E67-4BE7-B275-C3FD70DA6A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5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708DCE3-13D3-4AF5-AAA4-03A50789301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BF79C90-821F-45AF-9AB8-A5EDFDE12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kulturistika.cz/grafika/zakladni_postoj.jpg" TargetMode="External"/><Relationship Id="rId2" Type="http://schemas.openxmlformats.org/officeDocument/2006/relationships/hyperlink" Target="http://t3.gstatic.com/images?q=tbn:ANd9GcQGCD85AaKhqO33C4xalqCzJAwNdtCkLIbnEnUaxpwgmSfmsun26gtkiV4MH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nd01.jxs.cz/765/826/53d1343bee_35390589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976" y="5072074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Poděbradova</a:t>
            </a:r>
            <a:r>
              <a:rPr lang="cs-CZ" sz="28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Autor: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Mgr. Taťána </a:t>
            </a:r>
            <a:r>
              <a:rPr lang="cs-CZ" sz="2800" dirty="0" err="1" smtClean="0">
                <a:solidFill>
                  <a:schemeClr val="tx1"/>
                </a:solidFill>
              </a:rPr>
              <a:t>Radimská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VY_32_INOVACE_10_</a:t>
            </a:r>
            <a:r>
              <a:rPr lang="cs-CZ" sz="2800" dirty="0" err="1" smtClean="0">
                <a:solidFill>
                  <a:schemeClr val="tx1"/>
                </a:solidFill>
              </a:rPr>
              <a:t>III.Vu</a:t>
            </a:r>
            <a:r>
              <a:rPr lang="cs-CZ" sz="2800" dirty="0" smtClean="0">
                <a:solidFill>
                  <a:schemeClr val="tx1"/>
                </a:solidFill>
              </a:rPr>
              <a:t>_LIDSKÉ TĚLO_VNITŘNÍ STAVBA TĚLA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Téma : </a:t>
            </a:r>
            <a:r>
              <a:rPr lang="cs-CZ" sz="2800" dirty="0" err="1" smtClean="0">
                <a:solidFill>
                  <a:schemeClr val="tx1"/>
                </a:solidFill>
              </a:rPr>
              <a:t>Vu</a:t>
            </a:r>
            <a:r>
              <a:rPr lang="cs-CZ" sz="2800" dirty="0" smtClean="0">
                <a:solidFill>
                  <a:schemeClr val="tx1"/>
                </a:solidFill>
              </a:rPr>
              <a:t> – 6. ročník – LIDSKÉ TĚLO, VNITŘNÍ STAVBA TĚLA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ČÍSLO PROJEKTU:  CZ.1.07/1.4.00/21.3407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určený pro žáky 6.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k výkladu nového učiva o lidském těle, </a:t>
            </a:r>
            <a:r>
              <a:rPr lang="cs-CZ" dirty="0" smtClean="0"/>
              <a:t>vnitřní </a:t>
            </a:r>
            <a:r>
              <a:rPr lang="cs-CZ" dirty="0" smtClean="0"/>
              <a:t>stavbě těla (kostra,svaly, vnitřní orgány, mozek) a pro společnou práci s učitelem</a:t>
            </a:r>
          </a:p>
          <a:p>
            <a:r>
              <a:rPr lang="cs-CZ" dirty="0" smtClean="0"/>
              <a:t>Pomůcky: interaktivní pero</a:t>
            </a:r>
          </a:p>
          <a:p>
            <a:r>
              <a:rPr lang="cs-CZ" dirty="0" smtClean="0"/>
              <a:t>Inovace: interaktivní způsob učení, interaktivní procvičení nového učiva</a:t>
            </a:r>
          </a:p>
          <a:p>
            <a:r>
              <a:rPr lang="cs-CZ" dirty="0" smtClean="0"/>
              <a:t>Metodické pokyny: odpovídej na otázky, pojmenuj kosti, svaly, vnitřní orgány, doplň názvy kostí, svalů, vnitřních orgánů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1142976" y="428604"/>
            <a:ext cx="7786710" cy="6001643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TĚLO JE DOKONALÝ STROJ, KTERÝ SE SKLÁDÁ Z 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KOSTÍ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SVALŮ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NERVŮ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KRVE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ORGÁNŮ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2071678"/>
            <a:ext cx="7498080" cy="4248160"/>
          </a:xfrm>
        </p:spPr>
        <p:txBody>
          <a:bodyPr/>
          <a:lstStyle/>
          <a:p>
            <a:r>
              <a:rPr lang="cs-CZ" dirty="0" smtClean="0"/>
              <a:t>KOSTRA JE SOUBOR KOSTÍ V TĚLE, UPÍNAJÍ SE K NIM SVALY. KOSTI SE NAVZÍJEM DOTÝKAJÍ V KLOUBECH, KTERÉ UMOŽŇUJÍ POHYB.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57950" y="28572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pic>
        <p:nvPicPr>
          <p:cNvPr id="6" name="Picture 7" descr="C:\Documents and Settings\Láďa\Local Settings\Temporary Internet Files\Content.IE5\D7JXD6W1\MC9004263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860897"/>
            <a:ext cx="2714644" cy="599710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357950" y="28572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57818" y="285728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LEBKA</a:t>
            </a:r>
            <a:endParaRPr lang="cs-CZ" sz="2400" dirty="0"/>
          </a:p>
        </p:txBody>
      </p:sp>
      <p:cxnSp>
        <p:nvCxnSpPr>
          <p:cNvPr id="9" name="Přímá spojovací šipka 8"/>
          <p:cNvCxnSpPr>
            <a:stCxn id="8" idx="1"/>
          </p:cNvCxnSpPr>
          <p:nvPr/>
        </p:nvCxnSpPr>
        <p:spPr>
          <a:xfrm rot="10800000" flipV="1">
            <a:off x="5000628" y="516560"/>
            <a:ext cx="357190" cy="34067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00694" y="78579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HRUDNÍ KOST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43570" y="114298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 PÁRŮ ŽEBER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5918" y="1142984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LOPATKA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6512" y="3357562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33 OBRATLŮ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15074" y="2500306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PÁTEŘ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4348" y="3500438"/>
            <a:ext cx="1228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PÁNEV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28662" y="4429132"/>
            <a:ext cx="1857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 STEHENNÍ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57950" y="3857628"/>
            <a:ext cx="2571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27 KOSTÍ NA RUCE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57290" y="5715016"/>
            <a:ext cx="16430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KOST HOLENNÍ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86446" y="5929330"/>
            <a:ext cx="2571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26 KOSTÍ V CHODIDLE</a:t>
            </a:r>
            <a:endParaRPr lang="cs-CZ" sz="2400" dirty="0"/>
          </a:p>
        </p:txBody>
      </p:sp>
      <p:cxnSp>
        <p:nvCxnSpPr>
          <p:cNvPr id="20" name="Přímá spojovací šipka 19"/>
          <p:cNvCxnSpPr>
            <a:stCxn id="19" idx="1"/>
          </p:cNvCxnSpPr>
          <p:nvPr/>
        </p:nvCxnSpPr>
        <p:spPr>
          <a:xfrm rot="10800000" flipV="1">
            <a:off x="5286380" y="6344829"/>
            <a:ext cx="500066" cy="8456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8" idx="3"/>
          </p:cNvCxnSpPr>
          <p:nvPr/>
        </p:nvCxnSpPr>
        <p:spPr>
          <a:xfrm flipV="1">
            <a:off x="3000364" y="5857892"/>
            <a:ext cx="1071570" cy="27262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7" idx="1"/>
          </p:cNvCxnSpPr>
          <p:nvPr/>
        </p:nvCxnSpPr>
        <p:spPr>
          <a:xfrm rot="10800000">
            <a:off x="6000760" y="4000505"/>
            <a:ext cx="357190" cy="27262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786050" y="4572008"/>
            <a:ext cx="1214446" cy="27262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5" idx="3"/>
          </p:cNvCxnSpPr>
          <p:nvPr/>
        </p:nvCxnSpPr>
        <p:spPr>
          <a:xfrm flipV="1">
            <a:off x="1943088" y="3357562"/>
            <a:ext cx="2200284" cy="3737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4" idx="1"/>
          </p:cNvCxnSpPr>
          <p:nvPr/>
        </p:nvCxnSpPr>
        <p:spPr>
          <a:xfrm rot="10800000" flipV="1">
            <a:off x="4929190" y="2731138"/>
            <a:ext cx="1285884" cy="5491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3" idx="1"/>
          </p:cNvCxnSpPr>
          <p:nvPr/>
        </p:nvCxnSpPr>
        <p:spPr>
          <a:xfrm rot="10800000">
            <a:off x="4929190" y="2928935"/>
            <a:ext cx="1357322" cy="65946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2" idx="3"/>
          </p:cNvCxnSpPr>
          <p:nvPr/>
        </p:nvCxnSpPr>
        <p:spPr>
          <a:xfrm>
            <a:off x="3428992" y="1373817"/>
            <a:ext cx="571504" cy="48354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0" idx="1"/>
          </p:cNvCxnSpPr>
          <p:nvPr/>
        </p:nvCxnSpPr>
        <p:spPr>
          <a:xfrm rot="10800000" flipV="1">
            <a:off x="5000628" y="1016626"/>
            <a:ext cx="500066" cy="62642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1" idx="1"/>
          </p:cNvCxnSpPr>
          <p:nvPr/>
        </p:nvCxnSpPr>
        <p:spPr>
          <a:xfrm rot="10800000" flipV="1">
            <a:off x="5000628" y="1373816"/>
            <a:ext cx="642942" cy="91217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 descr="C:\Documents and Settings\Láďa\Local Settings\Temporary Internet Files\Content.IE5\D7JXD6W1\MC9004263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860897"/>
            <a:ext cx="2714644" cy="599710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357950" y="28572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57818" y="285728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1.LEBKA</a:t>
            </a:r>
            <a:endParaRPr lang="cs-CZ" sz="2400" dirty="0"/>
          </a:p>
        </p:txBody>
      </p:sp>
      <p:cxnSp>
        <p:nvCxnSpPr>
          <p:cNvPr id="9" name="Přímá spojovací šipka 8"/>
          <p:cNvCxnSpPr>
            <a:stCxn id="8" idx="1"/>
          </p:cNvCxnSpPr>
          <p:nvPr/>
        </p:nvCxnSpPr>
        <p:spPr>
          <a:xfrm rot="10800000" flipV="1">
            <a:off x="5000628" y="516560"/>
            <a:ext cx="357190" cy="34067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00694" y="78579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2.HRUDNÍ KOST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29256" y="1214422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3.12 PÁRŮ ŽEBER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5918" y="114298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4.LOPATKA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6512" y="3357562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6.33 OBRATLŮ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15074" y="2500306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5.PÁTEŘ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3500438"/>
            <a:ext cx="1514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7.PÁNEV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4429132"/>
            <a:ext cx="3143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9.KOST STEHENNÍ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15008" y="4500570"/>
            <a:ext cx="328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8.27 KOSTÍ NA RUCE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5715016"/>
            <a:ext cx="3000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10.KOST HOLENNÍ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3504" y="5429264"/>
            <a:ext cx="4000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11.26 KOSTÍ V CHODIDLE</a:t>
            </a:r>
            <a:endParaRPr lang="cs-CZ" sz="2400" dirty="0"/>
          </a:p>
        </p:txBody>
      </p:sp>
      <p:cxnSp>
        <p:nvCxnSpPr>
          <p:cNvPr id="20" name="Přímá spojovací šipka 19"/>
          <p:cNvCxnSpPr/>
          <p:nvPr/>
        </p:nvCxnSpPr>
        <p:spPr>
          <a:xfrm rot="5400000">
            <a:off x="4750595" y="5822173"/>
            <a:ext cx="857256" cy="78581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8" idx="3"/>
          </p:cNvCxnSpPr>
          <p:nvPr/>
        </p:nvCxnSpPr>
        <p:spPr>
          <a:xfrm flipV="1">
            <a:off x="3000364" y="5857893"/>
            <a:ext cx="1071570" cy="8795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6200000" flipV="1">
            <a:off x="5614419" y="4458283"/>
            <a:ext cx="629806" cy="28575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786050" y="4572008"/>
            <a:ext cx="1214446" cy="27262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5" idx="3"/>
          </p:cNvCxnSpPr>
          <p:nvPr/>
        </p:nvCxnSpPr>
        <p:spPr>
          <a:xfrm flipV="1">
            <a:off x="1943088" y="3357563"/>
            <a:ext cx="2200284" cy="37370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4" idx="1"/>
          </p:cNvCxnSpPr>
          <p:nvPr/>
        </p:nvCxnSpPr>
        <p:spPr>
          <a:xfrm rot="10800000" flipV="1">
            <a:off x="4929190" y="2731138"/>
            <a:ext cx="1285884" cy="5491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3" idx="1"/>
          </p:cNvCxnSpPr>
          <p:nvPr/>
        </p:nvCxnSpPr>
        <p:spPr>
          <a:xfrm rot="10800000">
            <a:off x="4929190" y="2928935"/>
            <a:ext cx="1357322" cy="65946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2" idx="3"/>
          </p:cNvCxnSpPr>
          <p:nvPr/>
        </p:nvCxnSpPr>
        <p:spPr>
          <a:xfrm>
            <a:off x="3714744" y="1373817"/>
            <a:ext cx="285752" cy="48354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0" idx="1"/>
          </p:cNvCxnSpPr>
          <p:nvPr/>
        </p:nvCxnSpPr>
        <p:spPr>
          <a:xfrm rot="10800000" flipV="1">
            <a:off x="5000628" y="1016626"/>
            <a:ext cx="500066" cy="62642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1" idx="1"/>
          </p:cNvCxnSpPr>
          <p:nvPr/>
        </p:nvCxnSpPr>
        <p:spPr>
          <a:xfrm rot="10800000" flipV="1">
            <a:off x="4786314" y="1445255"/>
            <a:ext cx="642942" cy="91217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5715008" y="285728"/>
            <a:ext cx="128588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857884" y="785794"/>
            <a:ext cx="207170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786446" y="1285860"/>
            <a:ext cx="250033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143108" y="1142984"/>
            <a:ext cx="171451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572264" y="2571744"/>
            <a:ext cx="171451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643702" y="3357562"/>
            <a:ext cx="192882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85786" y="3500438"/>
            <a:ext cx="128588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000760" y="4572008"/>
            <a:ext cx="285752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57158" y="4500570"/>
            <a:ext cx="242889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00034" y="5715016"/>
            <a:ext cx="235745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643570" y="5429264"/>
            <a:ext cx="335758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4" name="Picture 2" descr="C:\Documents and Settings\Láďa\Local Settings\Temporary Internet Files\Content.IE5\ZFS1GUGW\MC9004244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73925" y="4867275"/>
            <a:ext cx="1870075" cy="1990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4.25532E-6 C -0.01024 0.00485 -0.02048 0.00902 -0.02986 0.01595 C -0.04166 0.02474 -0.0526 0.03584 -0.06562 0.04186 C -0.07656 0.03237 -0.08541 0.02289 -0.09843 0.01989 C -0.10954 0.0141 -0.11354 0.01364 -0.12673 0.01202 C -0.1427 0.00508 -0.15381 0.0037 -0.17152 0.00208 C -0.18003 4.25532E-6 -0.18836 -0.00232 -0.19704 -0.00394 C -0.21336 -0.01249 -0.22847 -0.01434 -0.24618 -0.01573 C -0.25173 -0.0192 -0.25711 -0.02221 -0.26267 -0.02567 C -0.27065 -0.02012 -0.27795 -0.01087 -0.28645 -0.00787 C -0.29166 0.00208 -0.30312 0.01225 -0.31197 0.01595 C -0.32048 0.02775 -0.33107 0.03075 -0.34166 0.03792 C -0.4342 0.03538 -0.45173 0.03885 -0.51336 0.02798 C -0.52013 0.02497 -0.5342 0.02197 -0.5342 0.02197 C -0.54288 0.01642 -0.5526 0.01549 -0.56111 0.00994 C -0.56857 0.00508 -0.56302 0.00555 -0.57309 0.00208 C -0.58159 -0.0007 -0.58906 -0.00024 -0.59704 -0.00579 C -0.60607 -0.01203 -0.61423 -0.01966 -0.62239 -0.02776 C -0.63177 -0.03701 -0.63784 -0.04603 -0.64913 -0.0495 C -0.65694 -0.05713 -0.66545 -0.06337 -0.67309 -0.07147 C -0.68072 -0.07956 -0.68593 -0.0902 -0.69392 -0.09737 C -0.69791 -0.10754 -0.70295 -0.11518 -0.70885 -0.12327 C -0.71128 -0.13206 -0.71614 -0.13853 -0.71927 -0.14709 C -0.72586 -0.16467 -0.71909 -0.15056 -0.72534 -0.16282 C -0.72673 -0.17739 -0.73246 -0.20051 -0.72083 -0.21069 C -0.71406 -0.21647 -0.70538 -0.21601 -0.69843 -0.22063 C -0.69583 -0.22248 -0.69374 -0.22572 -0.69097 -0.22665 C -0.68263 -0.22919 -0.66562 -0.23058 -0.66562 -0.23058 C -0.65243 -0.2285 -0.63923 -0.22826 -0.62673 -0.22248 C -0.6217 -0.21763 -0.61944 -0.21161 -0.61493 -0.20676 C -0.61093 -0.20236 -0.60572 -0.20051 -0.60138 -0.19681 C -0.59253 -0.18895 -0.58506 -0.18016 -0.57604 -0.17276 C -0.57222 -0.16952 -0.56944 -0.1642 -0.56562 -0.16097 C -0.56093 -0.15703 -0.55069 -0.15102 -0.55069 -0.15102 C -0.54357 -0.13853 -0.54947 -0.1464 -0.53871 -0.139 C -0.52465 -0.12951 -0.51249 -0.11957 -0.49704 -0.11518 C -0.48958 -0.1087 -0.47899 -0.10616 -0.47013 -0.10338 C -0.46197 -0.09575 -0.46892 -0.10084 -0.4552 -0.09737 C -0.43263 -0.09159 -0.41111 -0.08881 -0.38802 -0.08742 C -0.35711 -0.08904 -0.32569 -0.08534 -0.29548 -0.09344 C -0.28142 -0.09714 -0.26718 -0.11356 -0.25225 -0.11911 C -0.24531 -0.12836 -0.23281 -0.13183 -0.22378 -0.13715 C -0.21788 -0.14061 -0.21388 -0.14802 -0.20885 -0.15287 C -0.20659 -0.15518 -0.20364 -0.15634 -0.20138 -0.15888 C -0.196 -0.16513 -0.19218 -0.17345 -0.18645 -0.17877 C -0.17725 -0.18733 -0.1776 -0.18571 -0.17013 -0.19681 C -0.16076 -0.21069 -0.15173 -0.22549 -0.14166 -0.23844 C -0.13871 -0.25162 -0.14305 -0.23705 -0.1342 -0.25047 C -0.13281 -0.25278 -0.13246 -0.25579 -0.13124 -0.25833 C -0.11996 -0.28238 -0.10885 -0.3032 -0.09843 -0.32794 C -0.09409 -0.33835 -0.0835 -0.35777 -0.0835 -0.35777 C -0.08246 -0.36171 -0.08194 -0.3661 -0.08055 -0.3698 C -0.07951 -0.37281 -0.07708 -0.37466 -0.07604 -0.37766 C -0.06562 -0.40565 -0.07881 -0.37859 -0.07013 -0.39547 C -0.05902 -0.46601 -0.0651 -0.54302 -0.07465 -0.61425 C -0.07673 -0.62951 -0.08541 -0.64362 -0.08958 -0.65796 C -0.09131 -0.66374 -0.09253 -0.66999 -0.09392 -0.676 C -0.09531 -0.68201 -0.10138 -0.69172 -0.10138 -0.69172 C -0.10329 -0.70121 -0.1052 -0.70468 -0.11041 -0.71161 C -0.11944 -0.73613 -0.14045 -0.74792 -0.15972 -0.75139 C -0.19045 -0.76504 -0.22795 -0.7618 -0.25972 -0.76527 C -0.32291 -0.76319 -0.3302 -0.7618 -0.40138 -0.76527 C -0.40434 -0.76596 -0.40746 -0.76666 -0.41041 -0.76735 C -0.41788 -0.76874 -0.43281 -0.77128 -0.43281 -0.77128 C -0.54722 -0.76712 -0.50555 -0.77197 -0.55815 -0.76527 C -0.58541 -0.75347 -0.62708 -0.75671 -0.65069 -0.75532 C -0.66145 -0.75347 -0.67152 -0.75047 -0.68211 -0.74746 C -0.68836 -0.7433 -0.69357 -0.73613 -0.69999 -0.73358 C -0.72326 -0.70999 -0.72829 -0.65865 -0.73732 -0.62419 C -0.73923 -0.60153 -0.7401 -0.59991 -0.73732 -0.57054 C -0.73402 -0.53631 -0.69184 -0.51388 -0.67465 -0.49492 C -0.66215 -0.48104 -0.64826 -0.46901 -0.63576 -0.45514 C -0.61996 -0.43756 -0.60659 -0.4223 -0.58958 -0.4075 C -0.57968 -0.39894 -0.56874 -0.39408 -0.55815 -0.38761 C -0.55086 -0.38321 -0.54496 -0.37743 -0.53732 -0.37373 C -0.53437 -0.37234 -0.53142 -0.37073 -0.52829 -0.3698 C -0.52343 -0.36818 -0.51336 -0.36564 -0.51336 -0.36564 C -0.47951 -0.36772 -0.45763 -0.36703 -0.42829 -0.37373 C -0.39965 -0.3927 -0.36753 -0.40588 -0.33576 -0.40958 C -0.31753 -0.41536 -0.2993 -0.41744 -0.28055 -0.41929 C -0.2394 -0.41675 -0.20104 -0.41582 -0.16111 -0.40357 C -0.14444 -0.389 -0.12534 -0.37581 -0.10746 -0.36379 C -0.09062 -0.35269 -0.10572 -0.36679 -0.09097 -0.35569 C -0.08055 -0.34783 -0.0717 -0.34112 -0.05972 -0.33789 C -0.04861 -0.32817 -0.05416 -0.33095 -0.04322 -0.32794 C -0.03906 -0.32355 -0.03177 -0.3173 -0.02829 -0.31198 C -0.0217 -0.30204 -0.01666 -0.29071 -0.01041 -0.2803 C -0.00746 -0.27544 -0.00624 -0.26874 -0.00295 -0.26434 C 0.01407 -0.24168 0.02709 -0.19311 0.03143 -0.16097 C 0.0323 -0.12789 0.02969 -0.11564 0.03594 -0.09135 C 0.03421 -0.06499 0.0382 -0.03099 0.01494 -0.02382 C 0.01129 -0.01851 0.00816 -0.01596 0.00296 -0.01388 C 0.00244 -0.0118 0.00157 -0.00995 0.00157 -0.00787 C 0.00157 0.0037 0.00573 0.00809 8.05556E-6 4.25532E-6 Z " pathEditMode="relative" ptsTypes="ffffffffffffffffffffffffffffffffffffffffffffffffffffffffffffffffffffffffffffffffffffffffffffff">
                                      <p:cBhvr>
                                        <p:cTn id="73" dur="5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41" grpId="0" animBg="1"/>
      <p:bldP spid="42" grpId="0" animBg="1"/>
      <p:bldP spid="43" grpId="0" animBg="1"/>
      <p:bldP spid="44" grpId="0" animBg="1"/>
      <p:bldP spid="47" grpId="0" animBg="1"/>
      <p:bldP spid="48" grpId="0" animBg="1"/>
      <p:bldP spid="50" grpId="0" animBg="1"/>
      <p:bldP spid="54" grpId="0" animBg="1"/>
      <p:bldP spid="56" grpId="0" animBg="1"/>
      <p:bldP spid="6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r>
              <a:rPr lang="cs-CZ" dirty="0" smtClean="0"/>
              <a:t>SVALY 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1857364"/>
            <a:ext cx="76438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 TĚLE MÁME VÍCE NEŽ 600 SVALŮ. SVALY JSOU KE KOSTEM PŘIPOJENÉ PRUŽNÝMY </a:t>
            </a:r>
            <a:r>
              <a:rPr lang="cs-CZ" sz="4400" u="sng" dirty="0" smtClean="0"/>
              <a:t>ŠLACHAMI</a:t>
            </a:r>
            <a:r>
              <a:rPr lang="cs-CZ" sz="4400" dirty="0" smtClean="0"/>
              <a:t>. SVALY TAKÉ DÁVAJÍ TĚLU TVAR.</a:t>
            </a:r>
            <a:endParaRPr lang="cs-CZ" sz="44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/>
          <a:lstStyle/>
          <a:p>
            <a:r>
              <a:rPr lang="cs-CZ" dirty="0" smtClean="0"/>
              <a:t>SVALY :</a:t>
            </a:r>
            <a:endParaRPr lang="cs-CZ" dirty="0"/>
          </a:p>
        </p:txBody>
      </p:sp>
      <p:pic>
        <p:nvPicPr>
          <p:cNvPr id="6" name="Zástupný symbol pro obsah 4" descr="svaly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4678" y="683395"/>
            <a:ext cx="3583010" cy="6174605"/>
          </a:xfrm>
        </p:spPr>
      </p:pic>
      <p:cxnSp>
        <p:nvCxnSpPr>
          <p:cNvPr id="8" name="Přímá spojovací šipka 7"/>
          <p:cNvCxnSpPr/>
          <p:nvPr/>
        </p:nvCxnSpPr>
        <p:spPr>
          <a:xfrm rot="10800000">
            <a:off x="5572132" y="3000372"/>
            <a:ext cx="1143008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928926" y="2143116"/>
            <a:ext cx="1928826" cy="107157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6000760" y="1643050"/>
            <a:ext cx="642942" cy="5715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V="1">
            <a:off x="5607851" y="4393413"/>
            <a:ext cx="1143008" cy="64294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17" idx="3"/>
          </p:cNvCxnSpPr>
          <p:nvPr/>
        </p:nvCxnSpPr>
        <p:spPr>
          <a:xfrm>
            <a:off x="3428992" y="5416135"/>
            <a:ext cx="857256" cy="1471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715140" y="928670"/>
            <a:ext cx="2143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DVOJHLAVÝ PAŽNÍ SVAL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786" y="2857496"/>
            <a:ext cx="2143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VELKÝ PRSNÍ SVAL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86578" y="2571744"/>
            <a:ext cx="2143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PŘÍMÝ BŘIŠNÍ SVAL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702" y="5000636"/>
            <a:ext cx="2143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ČTYŘHLAVÝ STEHENNÍ SVAL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158" y="5000636"/>
            <a:ext cx="3071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TŘÍHLAVÝ LÝTKOVÝ SVAL</a:t>
            </a:r>
            <a:endParaRPr lang="cs-CZ" sz="2400" dirty="0"/>
          </a:p>
        </p:txBody>
      </p:sp>
      <p:sp useBgFill="1">
        <p:nvSpPr>
          <p:cNvPr id="18" name="Obdélník 17"/>
          <p:cNvSpPr/>
          <p:nvPr/>
        </p:nvSpPr>
        <p:spPr>
          <a:xfrm>
            <a:off x="2071670" y="2571744"/>
            <a:ext cx="6000792" cy="2308324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JEN K VYKROČENÍ POUŽÍVÁŠ PŘES 200 SVALŮ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svaly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4678" y="683395"/>
            <a:ext cx="3583010" cy="6174605"/>
          </a:xfrm>
        </p:spPr>
      </p:pic>
      <p:cxnSp>
        <p:nvCxnSpPr>
          <p:cNvPr id="7" name="Přímá spojovací šipka 6"/>
          <p:cNvCxnSpPr/>
          <p:nvPr/>
        </p:nvCxnSpPr>
        <p:spPr>
          <a:xfrm rot="10800000">
            <a:off x="5572132" y="3000372"/>
            <a:ext cx="1143008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2928926" y="2143116"/>
            <a:ext cx="1928826" cy="107157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6000760" y="1643050"/>
            <a:ext cx="642942" cy="5715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V="1">
            <a:off x="5607851" y="4393413"/>
            <a:ext cx="1143008" cy="64294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16" idx="3"/>
          </p:cNvCxnSpPr>
          <p:nvPr/>
        </p:nvCxnSpPr>
        <p:spPr>
          <a:xfrm>
            <a:off x="3929058" y="5416135"/>
            <a:ext cx="357190" cy="1472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643570" y="714356"/>
            <a:ext cx="32146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1.DVOJHLAVÝ PAŽNÍ            	SVAL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2857496"/>
            <a:ext cx="3714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2.VELKÝ PRSNÍ SVAL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00826" y="2571744"/>
            <a:ext cx="2643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3.PŘÍMÝ BŘIŠNÍ 	SVAL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0826" y="5000636"/>
            <a:ext cx="26431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   ČTYŘHLAVÝ  	STEHENNÍ 	SVAL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20" y="5000636"/>
            <a:ext cx="3643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5.TŘÍHLAVÝ 	LÝTKOVÝ 	SVAL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929322" y="500042"/>
            <a:ext cx="292895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85720" y="2786058"/>
            <a:ext cx="292895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858016" y="2500306"/>
            <a:ext cx="228598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929454" y="4857760"/>
            <a:ext cx="2214546" cy="13573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42910" y="4857760"/>
            <a:ext cx="300039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" descr="C:\Documents and Settings\Láďa\Local Settings\Temporary Internet Files\Content.IE5\ZFS1GUGW\MC9004244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73925" y="4867275"/>
            <a:ext cx="1870075" cy="1990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4.25532E-6 C -0.01024 0.00485 -0.02048 0.00902 -0.02986 0.01595 C -0.04166 0.02474 -0.0526 0.03584 -0.06562 0.04186 C -0.07656 0.03237 -0.08541 0.02289 -0.09843 0.01989 C -0.10954 0.0141 -0.11354 0.01364 -0.12673 0.01202 C -0.1427 0.00508 -0.15381 0.0037 -0.17152 0.00208 C -0.18003 4.25532E-6 -0.18836 -0.00232 -0.19704 -0.00394 C -0.21336 -0.01249 -0.22847 -0.01434 -0.24618 -0.01573 C -0.25173 -0.0192 -0.25711 -0.02221 -0.26267 -0.02567 C -0.27065 -0.02012 -0.27795 -0.01087 -0.28645 -0.00787 C -0.29166 0.00208 -0.30312 0.01225 -0.31197 0.01595 C -0.32048 0.02775 -0.33107 0.03075 -0.34166 0.03792 C -0.4342 0.03538 -0.45173 0.03885 -0.51336 0.02798 C -0.52013 0.02497 -0.5342 0.02197 -0.5342 0.02197 C -0.54288 0.01642 -0.5526 0.01549 -0.56111 0.00994 C -0.56857 0.00508 -0.56302 0.00555 -0.57309 0.00208 C -0.58159 -0.0007 -0.58906 -0.00024 -0.59704 -0.00579 C -0.60607 -0.01203 -0.61423 -0.01966 -0.62239 -0.02776 C -0.63177 -0.03701 -0.63784 -0.04603 -0.64913 -0.0495 C -0.65694 -0.05713 -0.66545 -0.06337 -0.67309 -0.07147 C -0.68072 -0.07956 -0.68593 -0.0902 -0.69392 -0.09737 C -0.69791 -0.10754 -0.70295 -0.11518 -0.70885 -0.12327 C -0.71128 -0.13206 -0.71614 -0.13853 -0.71927 -0.14709 C -0.72586 -0.16467 -0.71909 -0.15056 -0.72534 -0.16282 C -0.72673 -0.17739 -0.73246 -0.20051 -0.72083 -0.21069 C -0.71406 -0.21647 -0.70538 -0.21601 -0.69843 -0.22063 C -0.69583 -0.22248 -0.69374 -0.22572 -0.69097 -0.22665 C -0.68263 -0.22919 -0.66562 -0.23058 -0.66562 -0.23058 C -0.65243 -0.2285 -0.63923 -0.22826 -0.62673 -0.22248 C -0.6217 -0.21763 -0.61944 -0.21161 -0.61493 -0.20676 C -0.61093 -0.20236 -0.60572 -0.20051 -0.60138 -0.19681 C -0.59253 -0.18895 -0.58506 -0.18016 -0.57604 -0.17276 C -0.57222 -0.16952 -0.56944 -0.1642 -0.56562 -0.16097 C -0.56093 -0.15703 -0.55069 -0.15102 -0.55069 -0.15102 C -0.54357 -0.13853 -0.54947 -0.1464 -0.53871 -0.139 C -0.52465 -0.12951 -0.51249 -0.11957 -0.49704 -0.11518 C -0.48958 -0.1087 -0.47899 -0.10616 -0.47013 -0.10338 C -0.46197 -0.09575 -0.46892 -0.10084 -0.4552 -0.09737 C -0.43263 -0.09159 -0.41111 -0.08881 -0.38802 -0.08742 C -0.35711 -0.08904 -0.32569 -0.08534 -0.29548 -0.09344 C -0.28142 -0.09714 -0.26718 -0.11356 -0.25225 -0.11911 C -0.24531 -0.12836 -0.23281 -0.13183 -0.22378 -0.13715 C -0.21788 -0.14061 -0.21388 -0.14802 -0.20885 -0.15287 C -0.20659 -0.15518 -0.20364 -0.15634 -0.20138 -0.15888 C -0.196 -0.16513 -0.19218 -0.17345 -0.18645 -0.17877 C -0.17725 -0.18733 -0.1776 -0.18571 -0.17013 -0.19681 C -0.16076 -0.21069 -0.15173 -0.22549 -0.14166 -0.23844 C -0.13871 -0.25162 -0.14305 -0.23705 -0.1342 -0.25047 C -0.13281 -0.25278 -0.13246 -0.25579 -0.13124 -0.25833 C -0.11996 -0.28238 -0.10885 -0.3032 -0.09843 -0.32794 C -0.09409 -0.33835 -0.0835 -0.35777 -0.0835 -0.35777 C -0.08246 -0.36171 -0.08194 -0.3661 -0.08055 -0.3698 C -0.07951 -0.37281 -0.07708 -0.37466 -0.07604 -0.37766 C -0.06562 -0.40565 -0.07881 -0.37859 -0.07013 -0.39547 C -0.05902 -0.46601 -0.0651 -0.54302 -0.07465 -0.61425 C -0.07673 -0.62951 -0.08541 -0.64362 -0.08958 -0.65796 C -0.09131 -0.66374 -0.09253 -0.66999 -0.09392 -0.676 C -0.09531 -0.68201 -0.10138 -0.69172 -0.10138 -0.69172 C -0.10329 -0.70121 -0.1052 -0.70468 -0.11041 -0.71161 C -0.11944 -0.73613 -0.14045 -0.74792 -0.15972 -0.75139 C -0.19045 -0.76504 -0.22795 -0.7618 -0.25972 -0.76527 C -0.32291 -0.76319 -0.3302 -0.7618 -0.40138 -0.76527 C -0.40434 -0.76596 -0.40746 -0.76666 -0.41041 -0.76735 C -0.41788 -0.76874 -0.43281 -0.77128 -0.43281 -0.77128 C -0.54722 -0.76712 -0.50555 -0.77197 -0.55815 -0.76527 C -0.58541 -0.75347 -0.62708 -0.75671 -0.65069 -0.75532 C -0.66145 -0.75347 -0.67152 -0.75047 -0.68211 -0.74746 C -0.68836 -0.7433 -0.69357 -0.73613 -0.69999 -0.73358 C -0.72326 -0.70999 -0.72829 -0.65865 -0.73732 -0.62419 C -0.73923 -0.60153 -0.7401 -0.59991 -0.73732 -0.57054 C -0.73402 -0.53631 -0.69184 -0.51388 -0.67465 -0.49492 C -0.66215 -0.48104 -0.64826 -0.46901 -0.63576 -0.45514 C -0.61996 -0.43756 -0.60659 -0.4223 -0.58958 -0.4075 C -0.57968 -0.39894 -0.56874 -0.39408 -0.55815 -0.38761 C -0.55086 -0.38321 -0.54496 -0.37743 -0.53732 -0.37373 C -0.53437 -0.37234 -0.53142 -0.37073 -0.52829 -0.3698 C -0.52343 -0.36818 -0.51336 -0.36564 -0.51336 -0.36564 C -0.47951 -0.36772 -0.45763 -0.36703 -0.42829 -0.37373 C -0.39965 -0.3927 -0.36753 -0.40588 -0.33576 -0.40958 C -0.31753 -0.41536 -0.2993 -0.41744 -0.28055 -0.41929 C -0.2394 -0.41675 -0.20104 -0.41582 -0.16111 -0.40357 C -0.14444 -0.389 -0.12534 -0.37581 -0.10746 -0.36379 C -0.09062 -0.35269 -0.10572 -0.36679 -0.09097 -0.35569 C -0.08055 -0.34783 -0.0717 -0.34112 -0.05972 -0.33789 C -0.04861 -0.32817 -0.05416 -0.33095 -0.04322 -0.32794 C -0.03906 -0.32355 -0.03177 -0.3173 -0.02829 -0.31198 C -0.0217 -0.30204 -0.01666 -0.29071 -0.01041 -0.2803 C -0.00746 -0.27544 -0.00624 -0.26874 -0.00295 -0.26434 C 0.01407 -0.24168 0.02709 -0.19311 0.03143 -0.16097 C 0.0323 -0.12789 0.02969 -0.11564 0.03594 -0.09135 C 0.03421 -0.06499 0.0382 -0.03099 0.01494 -0.02382 C 0.01129 -0.01851 0.00816 -0.01596 0.00296 -0.01388 C 0.00244 -0.0118 0.00157 -0.00995 0.00157 -0.00787 C 0.00157 0.0037 0.00573 0.00809 8.05556E-6 4.25532E-6 Z " pathEditMode="relative" ptsTypes="ffffffffffffffffffffffffffffffffffffffffffffffffffffffffffffffffffffffffffffffffffffffffffffff">
                                      <p:cBhvr>
                                        <p:cTn id="43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0"/>
            <a:ext cx="7498080" cy="1143000"/>
          </a:xfrm>
        </p:spPr>
        <p:txBody>
          <a:bodyPr/>
          <a:lstStyle/>
          <a:p>
            <a:r>
              <a:rPr lang="cs-CZ" dirty="0" smtClean="0"/>
              <a:t>VNITŘNÍ ORGÁNY</a:t>
            </a:r>
            <a:endParaRPr lang="cs-CZ" dirty="0"/>
          </a:p>
        </p:txBody>
      </p:sp>
      <p:pic>
        <p:nvPicPr>
          <p:cNvPr id="4" name="Zástupný symbol pro obsah 3" descr="organ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3240" y="1785926"/>
            <a:ext cx="3162300" cy="4371975"/>
          </a:xfrm>
        </p:spPr>
      </p:pic>
      <p:cxnSp>
        <p:nvCxnSpPr>
          <p:cNvPr id="5" name="Přímá spojovací šipka 4"/>
          <p:cNvCxnSpPr/>
          <p:nvPr/>
        </p:nvCxnSpPr>
        <p:spPr>
          <a:xfrm flipV="1">
            <a:off x="2143108" y="3429000"/>
            <a:ext cx="2428892" cy="1297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143240" y="2428868"/>
            <a:ext cx="1571636" cy="57150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0800000" flipV="1">
            <a:off x="5214942" y="2786056"/>
            <a:ext cx="1571636" cy="57150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>
            <a:off x="5572132" y="5429264"/>
            <a:ext cx="1643074" cy="35718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714612" y="5429265"/>
            <a:ext cx="1785950" cy="57150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5143504" y="4572010"/>
            <a:ext cx="1000132" cy="7143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928926" y="4286256"/>
            <a:ext cx="1071570" cy="27262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 flipV="1">
            <a:off x="5072066" y="1500173"/>
            <a:ext cx="1143008" cy="21431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786446" y="100010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LEBKA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500166" y="1857364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JÍCEN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86512" y="2285992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PLÍCE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85852" y="314324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SRDCE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071538" y="457200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JÁTRA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429388" y="4286256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ŽALUDEK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71604" y="6000768"/>
            <a:ext cx="235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TENKÉ STŘEVO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57950" y="5857892"/>
            <a:ext cx="235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TLUSTÉ STŘEVO</a:t>
            </a:r>
            <a:endParaRPr lang="cs-CZ" sz="24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928662" y="0"/>
            <a:ext cx="7498080" cy="1143000"/>
          </a:xfrm>
        </p:spPr>
        <p:txBody>
          <a:bodyPr/>
          <a:lstStyle/>
          <a:p>
            <a:r>
              <a:rPr lang="cs-CZ" dirty="0" smtClean="0"/>
              <a:t>VNITŘNÍ ORGÁNY</a:t>
            </a:r>
            <a:endParaRPr lang="cs-CZ" dirty="0"/>
          </a:p>
        </p:txBody>
      </p:sp>
      <p:pic>
        <p:nvPicPr>
          <p:cNvPr id="6" name="Zástupný symbol pro obsah 3" descr="organ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3240" y="1785926"/>
            <a:ext cx="3162300" cy="4371975"/>
          </a:xfrm>
        </p:spPr>
      </p:pic>
      <p:cxnSp>
        <p:nvCxnSpPr>
          <p:cNvPr id="7" name="Přímá spojovací šipka 6"/>
          <p:cNvCxnSpPr/>
          <p:nvPr/>
        </p:nvCxnSpPr>
        <p:spPr>
          <a:xfrm flipV="1">
            <a:off x="2143108" y="3429000"/>
            <a:ext cx="2428892" cy="1297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143240" y="2428868"/>
            <a:ext cx="1571636" cy="57150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5214942" y="2786056"/>
            <a:ext cx="1571636" cy="57150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5572132" y="5429264"/>
            <a:ext cx="1643074" cy="35718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714612" y="5429265"/>
            <a:ext cx="1785950" cy="57150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5143504" y="4572010"/>
            <a:ext cx="1000132" cy="7143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928926" y="4286256"/>
            <a:ext cx="1071570" cy="27262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 flipV="1">
            <a:off x="5072066" y="1500173"/>
            <a:ext cx="1143008" cy="21431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786446" y="100010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1.LEBKA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00166" y="1857364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2.JÍCEN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86512" y="2285992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3.PLÍCE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85852" y="314324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4.SRDCE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71538" y="457200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5.JÁTRA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388" y="4286256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6.ŽALUDEK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7158" y="6000768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7.TENKÉ STŘEVO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29190" y="6000768"/>
            <a:ext cx="3857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8.TLUSTÉ STŘEVO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6072198" y="928670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857356" y="1785926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6643702" y="2214554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1643042" y="3071810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1357290" y="4572008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6786578" y="4143380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642910" y="5929330"/>
            <a:ext cx="242889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5286380" y="5929330"/>
            <a:ext cx="264320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2" descr="C:\Documents and Settings\Láďa\Local Settings\Temporary Internet Files\Content.IE5\ZFS1GUGW\MC9004244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73925" y="4867275"/>
            <a:ext cx="1870075" cy="1990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4.25532E-6 C -0.01024 0.00485 -0.02048 0.00902 -0.02986 0.01595 C -0.04166 0.02474 -0.0526 0.03584 -0.06562 0.04186 C -0.07656 0.03237 -0.08541 0.02289 -0.09843 0.01989 C -0.10954 0.0141 -0.11354 0.01364 -0.12673 0.01202 C -0.1427 0.00508 -0.15381 0.0037 -0.17152 0.00208 C -0.18003 4.25532E-6 -0.18836 -0.00232 -0.19704 -0.00394 C -0.21336 -0.01249 -0.22847 -0.01434 -0.24618 -0.01573 C -0.25173 -0.0192 -0.25711 -0.02221 -0.26267 -0.02567 C -0.27065 -0.02012 -0.27795 -0.01087 -0.28645 -0.00787 C -0.29166 0.00208 -0.30312 0.01225 -0.31197 0.01595 C -0.32048 0.02775 -0.33107 0.03075 -0.34166 0.03792 C -0.4342 0.03538 -0.45173 0.03885 -0.51336 0.02798 C -0.52013 0.02497 -0.5342 0.02197 -0.5342 0.02197 C -0.54288 0.01642 -0.5526 0.01549 -0.56111 0.00994 C -0.56857 0.00508 -0.56302 0.00555 -0.57309 0.00208 C -0.58159 -0.0007 -0.58906 -0.00024 -0.59704 -0.00579 C -0.60607 -0.01203 -0.61423 -0.01966 -0.62239 -0.02776 C -0.63177 -0.03701 -0.63784 -0.04603 -0.64913 -0.0495 C -0.65694 -0.05713 -0.66545 -0.06337 -0.67309 -0.07147 C -0.68072 -0.07956 -0.68593 -0.0902 -0.69392 -0.09737 C -0.69791 -0.10754 -0.70295 -0.11518 -0.70885 -0.12327 C -0.71128 -0.13206 -0.71614 -0.13853 -0.71927 -0.14709 C -0.72586 -0.16467 -0.71909 -0.15056 -0.72534 -0.16282 C -0.72673 -0.17739 -0.73246 -0.20051 -0.72083 -0.21069 C -0.71406 -0.21647 -0.70538 -0.21601 -0.69843 -0.22063 C -0.69583 -0.22248 -0.69374 -0.22572 -0.69097 -0.22665 C -0.68263 -0.22919 -0.66562 -0.23058 -0.66562 -0.23058 C -0.65243 -0.2285 -0.63923 -0.22826 -0.62673 -0.22248 C -0.6217 -0.21763 -0.61944 -0.21161 -0.61493 -0.20676 C -0.61093 -0.20236 -0.60572 -0.20051 -0.60138 -0.19681 C -0.59253 -0.18895 -0.58506 -0.18016 -0.57604 -0.17276 C -0.57222 -0.16952 -0.56944 -0.1642 -0.56562 -0.16097 C -0.56093 -0.15703 -0.55069 -0.15102 -0.55069 -0.15102 C -0.54357 -0.13853 -0.54947 -0.1464 -0.53871 -0.139 C -0.52465 -0.12951 -0.51249 -0.11957 -0.49704 -0.11518 C -0.48958 -0.1087 -0.47899 -0.10616 -0.47013 -0.10338 C -0.46197 -0.09575 -0.46892 -0.10084 -0.4552 -0.09737 C -0.43263 -0.09159 -0.41111 -0.08881 -0.38802 -0.08742 C -0.35711 -0.08904 -0.32569 -0.08534 -0.29548 -0.09344 C -0.28142 -0.09714 -0.26718 -0.11356 -0.25225 -0.11911 C -0.24531 -0.12836 -0.23281 -0.13183 -0.22378 -0.13715 C -0.21788 -0.14061 -0.21388 -0.14802 -0.20885 -0.15287 C -0.20659 -0.15518 -0.20364 -0.15634 -0.20138 -0.15888 C -0.196 -0.16513 -0.19218 -0.17345 -0.18645 -0.17877 C -0.17725 -0.18733 -0.1776 -0.18571 -0.17013 -0.19681 C -0.16076 -0.21069 -0.15173 -0.22549 -0.14166 -0.23844 C -0.13871 -0.25162 -0.14305 -0.23705 -0.1342 -0.25047 C -0.13281 -0.25278 -0.13246 -0.25579 -0.13124 -0.25833 C -0.11996 -0.28238 -0.10885 -0.3032 -0.09843 -0.32794 C -0.09409 -0.33835 -0.0835 -0.35777 -0.0835 -0.35777 C -0.08246 -0.36171 -0.08194 -0.3661 -0.08055 -0.3698 C -0.07951 -0.37281 -0.07708 -0.37466 -0.07604 -0.37766 C -0.06562 -0.40565 -0.07881 -0.37859 -0.07013 -0.39547 C -0.05902 -0.46601 -0.0651 -0.54302 -0.07465 -0.61425 C -0.07673 -0.62951 -0.08541 -0.64362 -0.08958 -0.65796 C -0.09131 -0.66374 -0.09253 -0.66999 -0.09392 -0.676 C -0.09531 -0.68201 -0.10138 -0.69172 -0.10138 -0.69172 C -0.10329 -0.70121 -0.1052 -0.70468 -0.11041 -0.71161 C -0.11944 -0.73613 -0.14045 -0.74792 -0.15972 -0.75139 C -0.19045 -0.76504 -0.22795 -0.7618 -0.25972 -0.76527 C -0.32291 -0.76319 -0.3302 -0.7618 -0.40138 -0.76527 C -0.40434 -0.76596 -0.40746 -0.76666 -0.41041 -0.76735 C -0.41788 -0.76874 -0.43281 -0.77128 -0.43281 -0.77128 C -0.54722 -0.76712 -0.50555 -0.77197 -0.55815 -0.76527 C -0.58541 -0.75347 -0.62708 -0.75671 -0.65069 -0.75532 C -0.66145 -0.75347 -0.67152 -0.75047 -0.68211 -0.74746 C -0.68836 -0.7433 -0.69357 -0.73613 -0.69999 -0.73358 C -0.72326 -0.70999 -0.72829 -0.65865 -0.73732 -0.62419 C -0.73923 -0.60153 -0.7401 -0.59991 -0.73732 -0.57054 C -0.73402 -0.53631 -0.69184 -0.51388 -0.67465 -0.49492 C -0.66215 -0.48104 -0.64826 -0.46901 -0.63576 -0.45514 C -0.61996 -0.43756 -0.60659 -0.4223 -0.58958 -0.4075 C -0.57968 -0.39894 -0.56874 -0.39408 -0.55815 -0.38761 C -0.55086 -0.38321 -0.54496 -0.37743 -0.53732 -0.37373 C -0.53437 -0.37234 -0.53142 -0.37073 -0.52829 -0.3698 C -0.52343 -0.36818 -0.51336 -0.36564 -0.51336 -0.36564 C -0.47951 -0.36772 -0.45763 -0.36703 -0.42829 -0.37373 C -0.39965 -0.3927 -0.36753 -0.40588 -0.33576 -0.40958 C -0.31753 -0.41536 -0.2993 -0.41744 -0.28055 -0.41929 C -0.2394 -0.41675 -0.20104 -0.41582 -0.16111 -0.40357 C -0.14444 -0.389 -0.12534 -0.37581 -0.10746 -0.36379 C -0.09062 -0.35269 -0.10572 -0.36679 -0.09097 -0.35569 C -0.08055 -0.34783 -0.0717 -0.34112 -0.05972 -0.33789 C -0.04861 -0.32817 -0.05416 -0.33095 -0.04322 -0.32794 C -0.03906 -0.32355 -0.03177 -0.3173 -0.02829 -0.31198 C -0.0217 -0.30204 -0.01666 -0.29071 -0.01041 -0.2803 C -0.00746 -0.27544 -0.00624 -0.26874 -0.00295 -0.26434 C 0.01407 -0.24168 0.02709 -0.19311 0.03143 -0.16097 C 0.0323 -0.12789 0.02969 -0.11564 0.03594 -0.09135 C 0.03421 -0.06499 0.0382 -0.03099 0.01494 -0.02382 C 0.01129 -0.01851 0.00816 -0.01596 0.00296 -0.01388 C 0.00244 -0.0118 0.00157 -0.00995 0.00157 -0.00787 C 0.00157 0.0037 0.00573 0.00809 8.05556E-6 4.25532E-6 Z " pathEditMode="relative" ptsTypes="ffffffffffffffffffffffffffffffffffffffffffffffffffffffffffffffffffffffffffffffffffffffffffffff">
                                      <p:cBhvr>
                                        <p:cTn id="52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ULOŽEN V LEBCE</a:t>
            </a:r>
          </a:p>
          <a:p>
            <a:endParaRPr lang="cs-CZ" sz="2800" dirty="0" smtClean="0"/>
          </a:p>
          <a:p>
            <a:r>
              <a:rPr lang="cs-CZ" sz="2800" dirty="0" smtClean="0"/>
              <a:t>ŘÍDÍ A KONROLUJE POHYBY</a:t>
            </a:r>
          </a:p>
          <a:p>
            <a:endParaRPr lang="cs-CZ" sz="2800" dirty="0" smtClean="0"/>
          </a:p>
          <a:p>
            <a:r>
              <a:rPr lang="cs-CZ" sz="2800" dirty="0" smtClean="0"/>
              <a:t>UMOŽŇUJE VNÍMAT RADOST,HLAD,LÍTOST,MLUVIT, VZPOMÍNAT</a:t>
            </a:r>
          </a:p>
          <a:p>
            <a:endParaRPr lang="cs-CZ" sz="2800" dirty="0" smtClean="0"/>
          </a:p>
          <a:p>
            <a:r>
              <a:rPr lang="cs-CZ" sz="2800" dirty="0" smtClean="0"/>
              <a:t>MILIÓNY NERVŮ HO SPOJUJÍ S TĚLEM, PŘIPOMÍNAJÍ ELEKTRICKÉ DRÁTKY</a:t>
            </a:r>
            <a:endParaRPr lang="cs-CZ" sz="2800" dirty="0"/>
          </a:p>
        </p:txBody>
      </p:sp>
      <p:pic>
        <p:nvPicPr>
          <p:cNvPr id="4098" name="Picture 2" descr="C:\Documents and Settings\Láďa\Local Settings\Temporary Internet Files\Content.IE5\ZFS1GUGW\MC9001975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48139" y="0"/>
            <a:ext cx="2395861" cy="2357453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571480"/>
            <a:ext cx="7498080" cy="480060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2"/>
              </a:rPr>
              <a:t>http://t3.gstatic.com/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?q=</a:t>
            </a:r>
            <a:r>
              <a:rPr lang="cs-CZ" sz="1200" dirty="0" err="1" smtClean="0">
                <a:hlinkClick r:id="rId2"/>
              </a:rPr>
              <a:t>tbn</a:t>
            </a:r>
            <a:r>
              <a:rPr lang="cs-CZ" sz="1200" dirty="0" smtClean="0">
                <a:hlinkClick r:id="rId2"/>
              </a:rPr>
              <a:t>:ANd9GcQGCD85AaKhqO33C4xalqCzJAwNdtCkLIbnEnUaxpwgmSfmsun26gtkiV4MHg</a:t>
            </a:r>
            <a:r>
              <a:rPr lang="cs-CZ" sz="1200" dirty="0" smtClean="0"/>
              <a:t>  tělo.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02</a:t>
            </a:r>
            <a:r>
              <a:rPr lang="en-US" sz="1200" dirty="0" smtClean="0"/>
              <a:t>–</a:t>
            </a:r>
            <a:r>
              <a:rPr lang="cs-CZ" sz="1200" dirty="0" smtClean="0"/>
              <a:t>20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3"/>
              </a:rPr>
              <a:t>http://www.e-kulturistika.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/grafika/</a:t>
            </a:r>
            <a:r>
              <a:rPr lang="cs-CZ" sz="1200" dirty="0" err="1" smtClean="0">
                <a:hlinkClick r:id="rId3"/>
              </a:rPr>
              <a:t>zakladni</a:t>
            </a:r>
            <a:r>
              <a:rPr lang="cs-CZ" sz="1200" dirty="0" smtClean="0">
                <a:hlinkClick r:id="rId3"/>
              </a:rPr>
              <a:t>_postoj.</a:t>
            </a:r>
            <a:r>
              <a:rPr lang="cs-CZ" sz="1200" dirty="0" err="1" smtClean="0">
                <a:hlinkClick r:id="rId3"/>
              </a:rPr>
              <a:t>jpg</a:t>
            </a:r>
            <a:r>
              <a:rPr lang="cs-CZ" sz="1200" dirty="0" smtClean="0"/>
              <a:t>   svaly.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02</a:t>
            </a:r>
            <a:r>
              <a:rPr lang="en-US" sz="1200" dirty="0" smtClean="0"/>
              <a:t>–</a:t>
            </a:r>
            <a:r>
              <a:rPr lang="cs-CZ" sz="1200" dirty="0" smtClean="0"/>
              <a:t>20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4"/>
              </a:rPr>
              <a:t>http://nd01.jxs.cz/765/826/53d1343bee_35390589_o2.jpg</a:t>
            </a:r>
            <a:r>
              <a:rPr lang="cs-CZ" sz="1200" dirty="0" smtClean="0"/>
              <a:t>   organy.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02</a:t>
            </a:r>
            <a:r>
              <a:rPr lang="en-US" sz="1200" dirty="0" smtClean="0"/>
              <a:t>–</a:t>
            </a:r>
            <a:r>
              <a:rPr lang="cs-CZ" sz="1200" dirty="0" smtClean="0"/>
              <a:t>20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5"/>
              </a:rPr>
              <a:t>www.office.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/>
              <a:t>    obr. </a:t>
            </a:r>
            <a:r>
              <a:rPr lang="cs-CZ" sz="1200" dirty="0" err="1" smtClean="0"/>
              <a:t>Emotikona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02</a:t>
            </a:r>
            <a:r>
              <a:rPr lang="en-US" sz="1200" dirty="0" smtClean="0"/>
              <a:t>–</a:t>
            </a:r>
            <a:r>
              <a:rPr lang="cs-CZ" sz="1200" dirty="0" smtClean="0"/>
              <a:t>20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232</TotalTime>
  <Words>350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Název školy: Speciální základní škola,Louny, Poděbradova 640,příspěvková organizace Autor:  Mgr. Taťána Radimská Název materiálu:  VY_32_INOVACE_10_III.Vu_LIDSKÉ TĚLO_VNITŘNÍ STAVBA TĚLA  Téma : Vu – 6. ročník – LIDSKÉ TĚLO, VNITŘNÍ STAVBA TĚLA  ČÍSLO PROJEKTU:  CZ.1.07/1.4.00/21.3407 </vt:lpstr>
      <vt:lpstr>ANOTACE</vt:lpstr>
      <vt:lpstr>Prezentace aplikace PowerPoint</vt:lpstr>
      <vt:lpstr>KOSTRA</vt:lpstr>
      <vt:lpstr>KOSTRA</vt:lpstr>
      <vt:lpstr>Prezentace aplikace PowerPoint</vt:lpstr>
      <vt:lpstr>SVALY :</vt:lpstr>
      <vt:lpstr>SVALY :</vt:lpstr>
      <vt:lpstr>Prezentace aplikace PowerPoint</vt:lpstr>
      <vt:lpstr>VNITŘNÍ ORGÁNY</vt:lpstr>
      <vt:lpstr>VNITŘNÍ ORGÁNY</vt:lpstr>
      <vt:lpstr>MOZEK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VY_32_INOVACE_01_LIDSKÉ TĚLO</dc:title>
  <dc:creator>Magda Radimová</dc:creator>
  <cp:lastModifiedBy>Martin a Lída</cp:lastModifiedBy>
  <cp:revision>34</cp:revision>
  <dcterms:created xsi:type="dcterms:W3CDTF">2012-02-19T14:47:12Z</dcterms:created>
  <dcterms:modified xsi:type="dcterms:W3CDTF">2012-10-13T21:27:42Z</dcterms:modified>
</cp:coreProperties>
</file>