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  <p:sldId id="260" r:id="rId6"/>
    <p:sldId id="262" r:id="rId7"/>
    <p:sldId id="263" r:id="rId8"/>
    <p:sldId id="264" r:id="rId9"/>
    <p:sldId id="265" r:id="rId10"/>
    <p:sldId id="266" r:id="rId11"/>
    <p:sldId id="261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8B01E133-D642-4657-AC04-C7D31D6A9579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94760A03-2A63-4240-AC5A-DEA3A36356D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8B01E133-D642-4657-AC04-C7D31D6A9579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94760A03-2A63-4240-AC5A-DEA3A36356D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8B01E133-D642-4657-AC04-C7D31D6A9579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94760A03-2A63-4240-AC5A-DEA3A36356D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01E133-D642-4657-AC04-C7D31D6A9579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760A03-2A63-4240-AC5A-DEA3A36356D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01E133-D642-4657-AC04-C7D31D6A9579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760A03-2A63-4240-AC5A-DEA3A36356D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8B01E133-D642-4657-AC04-C7D31D6A9579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94760A03-2A63-4240-AC5A-DEA3A36356D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01E133-D642-4657-AC04-C7D31D6A9579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760A03-2A63-4240-AC5A-DEA3A36356D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8B01E133-D642-4657-AC04-C7D31D6A9579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94760A03-2A63-4240-AC5A-DEA3A36356D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8B01E133-D642-4657-AC04-C7D31D6A9579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94760A03-2A63-4240-AC5A-DEA3A36356D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01E133-D642-4657-AC04-C7D31D6A9579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760A03-2A63-4240-AC5A-DEA3A36356D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01E133-D642-4657-AC04-C7D31D6A9579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760A03-2A63-4240-AC5A-DEA3A36356D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8B01E133-D642-4657-AC04-C7D31D6A9579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94760A03-2A63-4240-AC5A-DEA3A36356D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wmf"/><Relationship Id="rId3" Type="http://schemas.openxmlformats.org/officeDocument/2006/relationships/image" Target="../media/image11.jpeg"/><Relationship Id="rId7" Type="http://schemas.openxmlformats.org/officeDocument/2006/relationships/image" Target="../media/image13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5" Type="http://schemas.openxmlformats.org/officeDocument/2006/relationships/image" Target="../media/image8.jpeg"/><Relationship Id="rId4" Type="http://schemas.openxmlformats.org/officeDocument/2006/relationships/image" Target="../media/image12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jpeg"/><Relationship Id="rId5" Type="http://schemas.openxmlformats.org/officeDocument/2006/relationships/image" Target="../media/image18.jpeg"/><Relationship Id="rId4" Type="http://schemas.openxmlformats.org/officeDocument/2006/relationships/image" Target="../media/image17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7" Type="http://schemas.openxmlformats.org/officeDocument/2006/relationships/image" Target="../media/image19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png"/><Relationship Id="rId5" Type="http://schemas.openxmlformats.org/officeDocument/2006/relationships/image" Target="../media/image15.jpeg"/><Relationship Id="rId4" Type="http://schemas.openxmlformats.org/officeDocument/2006/relationships/image" Target="../media/image17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4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thumb/2/2d/Parus_major_m.jpg/228px-Parus_major_m.jpg" TargetMode="External"/><Relationship Id="rId13" Type="http://schemas.openxmlformats.org/officeDocument/2006/relationships/hyperlink" Target="http://upload.wikimedia.org/wikipedia/commons/thumb/6/6e/Pyrus_bourgaeana_DehesaBoyalFlowerscloseup.jpg/280px-Pyrus_bourgaeana_DehesaBoyalFlowerscloseup.jpg" TargetMode="External"/><Relationship Id="rId3" Type="http://schemas.openxmlformats.org/officeDocument/2006/relationships/hyperlink" Target="http://img.radio.cz/pictures/zvirata/vlastovka_obecna1x.jpg" TargetMode="External"/><Relationship Id="rId7" Type="http://schemas.openxmlformats.org/officeDocument/2006/relationships/hyperlink" Target="http://upload.wikimedia.org/wikipedia/commons/thumb/2/2d/Parus_major_m.jpg/228px-" TargetMode="External"/><Relationship Id="rId12" Type="http://schemas.openxmlformats.org/officeDocument/2006/relationships/hyperlink" Target="http://www.public-domain-image.com/plants/tree/apple-tree/slides/apple-tree-in-blossom.jpg" TargetMode="External"/><Relationship Id="rId2" Type="http://schemas.openxmlformats.org/officeDocument/2006/relationships/hyperlink" Target="http://upload.wikimedia.org/wikipedia/commons/thumb/4/4d/Skylark59.jpg/258px-Skylark59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jynx-t.net/ptaci/Data/Images/Kos-cerny-(samec)_2_s.jpg" TargetMode="External"/><Relationship Id="rId11" Type="http://schemas.openxmlformats.org/officeDocument/2006/relationships/hyperlink" Target="http://www.jenda.eu/foto_kytky/tresen_.jpg" TargetMode="External"/><Relationship Id="rId5" Type="http://schemas.openxmlformats.org/officeDocument/2006/relationships/hyperlink" Target="http://www.naturfoto.cz/fotografie/auer/vrana-americka-IMG_3733mw.jpg" TargetMode="External"/><Relationship Id="rId15" Type="http://schemas.openxmlformats.org/officeDocument/2006/relationships/hyperlink" Target="http://www.office.microsoft.com/" TargetMode="External"/><Relationship Id="rId10" Type="http://schemas.openxmlformats.org/officeDocument/2006/relationships/hyperlink" Target="http://nd03.jxs.cz/460/028/ab0445fb57_63172774_o2.jpg" TargetMode="External"/><Relationship Id="rId4" Type="http://schemas.openxmlformats.org/officeDocument/2006/relationships/hyperlink" Target="http://www.biolib.cz/IMG/GAL/13160.jpg" TargetMode="External"/><Relationship Id="rId9" Type="http://schemas.openxmlformats.org/officeDocument/2006/relationships/hyperlink" Target="http://fotoblog.in/galerie/albums/flora/821607.jpg" TargetMode="External"/><Relationship Id="rId14" Type="http://schemas.openxmlformats.org/officeDocument/2006/relationships/hyperlink" Target="http://www.nature.cz/fotoarchiv/nahledy/9563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ctrTitle"/>
          </p:nvPr>
        </p:nvSpPr>
        <p:spPr>
          <a:xfrm>
            <a:off x="1737360" y="4929198"/>
            <a:ext cx="7406640" cy="1472184"/>
          </a:xfrm>
        </p:spPr>
        <p:txBody>
          <a:bodyPr>
            <a:noAutofit/>
          </a:bodyPr>
          <a:lstStyle/>
          <a:p>
            <a:r>
              <a:rPr lang="cs-CZ" sz="2400" dirty="0" smtClean="0">
                <a:solidFill>
                  <a:schemeClr val="tx1"/>
                </a:solidFill>
              </a:rPr>
              <a:t>Název školy:</a:t>
            </a:r>
            <a:br>
              <a:rPr lang="cs-CZ" sz="2400" dirty="0" smtClean="0">
                <a:solidFill>
                  <a:schemeClr val="tx1"/>
                </a:solidFill>
              </a:rPr>
            </a:br>
            <a:r>
              <a:rPr lang="cs-CZ" sz="2400" dirty="0" smtClean="0">
                <a:solidFill>
                  <a:schemeClr val="tx1"/>
                </a:solidFill>
              </a:rPr>
              <a:t>Speciální základní škola,Louny,</a:t>
            </a:r>
            <a:br>
              <a:rPr lang="cs-CZ" sz="2400" dirty="0" smtClean="0">
                <a:solidFill>
                  <a:schemeClr val="tx1"/>
                </a:solidFill>
              </a:rPr>
            </a:br>
            <a:r>
              <a:rPr lang="cs-CZ" sz="2400" dirty="0" err="1" smtClean="0">
                <a:solidFill>
                  <a:schemeClr val="tx1"/>
                </a:solidFill>
              </a:rPr>
              <a:t>Poděbradova</a:t>
            </a:r>
            <a:r>
              <a:rPr lang="cs-CZ" sz="2400" dirty="0" smtClean="0">
                <a:solidFill>
                  <a:schemeClr val="tx1"/>
                </a:solidFill>
              </a:rPr>
              <a:t> 640,příspěvková organizace</a:t>
            </a:r>
            <a:br>
              <a:rPr lang="cs-CZ" sz="2400" dirty="0" smtClean="0">
                <a:solidFill>
                  <a:schemeClr val="tx1"/>
                </a:solidFill>
              </a:rPr>
            </a:br>
            <a:r>
              <a:rPr lang="cs-CZ" sz="2400" dirty="0" smtClean="0">
                <a:solidFill>
                  <a:schemeClr val="tx1"/>
                </a:solidFill>
              </a:rPr>
              <a:t>Autor: </a:t>
            </a:r>
            <a:br>
              <a:rPr lang="cs-CZ" sz="2400" dirty="0" smtClean="0">
                <a:solidFill>
                  <a:schemeClr val="tx1"/>
                </a:solidFill>
              </a:rPr>
            </a:br>
            <a:r>
              <a:rPr lang="cs-CZ" sz="2400" dirty="0" err="1" smtClean="0">
                <a:solidFill>
                  <a:schemeClr val="tx1"/>
                </a:solidFill>
              </a:rPr>
              <a:t>Mgr.TAŤÁNA</a:t>
            </a:r>
            <a:r>
              <a:rPr lang="cs-CZ" sz="2400" dirty="0" smtClean="0">
                <a:solidFill>
                  <a:schemeClr val="tx1"/>
                </a:solidFill>
              </a:rPr>
              <a:t> RADIMSKÁ</a:t>
            </a:r>
            <a:br>
              <a:rPr lang="cs-CZ" sz="2400" dirty="0" smtClean="0">
                <a:solidFill>
                  <a:schemeClr val="tx1"/>
                </a:solidFill>
              </a:rPr>
            </a:br>
            <a:r>
              <a:rPr lang="cs-CZ" sz="2400" dirty="0" smtClean="0">
                <a:solidFill>
                  <a:schemeClr val="tx1"/>
                </a:solidFill>
              </a:rPr>
              <a:t>Název materiálu:</a:t>
            </a:r>
            <a:br>
              <a:rPr lang="cs-CZ" sz="2400" dirty="0" smtClean="0">
                <a:solidFill>
                  <a:schemeClr val="tx1"/>
                </a:solidFill>
              </a:rPr>
            </a:br>
            <a:r>
              <a:rPr lang="cs-CZ" sz="2400" dirty="0" smtClean="0">
                <a:solidFill>
                  <a:schemeClr val="tx1"/>
                </a:solidFill>
              </a:rPr>
              <a:t>VY_32_INOVACE_11_</a:t>
            </a:r>
            <a:r>
              <a:rPr lang="cs-CZ" sz="2400" dirty="0" err="1" smtClean="0">
                <a:solidFill>
                  <a:schemeClr val="tx1"/>
                </a:solidFill>
              </a:rPr>
              <a:t>III.Vu</a:t>
            </a:r>
            <a:r>
              <a:rPr lang="cs-CZ" sz="2400" dirty="0" smtClean="0">
                <a:solidFill>
                  <a:schemeClr val="tx1"/>
                </a:solidFill>
              </a:rPr>
              <a:t>_JARO_ZMĚNY </a:t>
            </a:r>
            <a:r>
              <a:rPr lang="cs-CZ" sz="2400" dirty="0" smtClean="0">
                <a:solidFill>
                  <a:schemeClr val="tx1"/>
                </a:solidFill>
              </a:rPr>
              <a:t>V </a:t>
            </a:r>
            <a:r>
              <a:rPr lang="cs-CZ" sz="2400" dirty="0" smtClean="0">
                <a:solidFill>
                  <a:schemeClr val="tx1"/>
                </a:solidFill>
              </a:rPr>
              <a:t>PŘÍRODĚ</a:t>
            </a:r>
            <a:br>
              <a:rPr lang="cs-CZ" sz="2400" dirty="0" smtClean="0">
                <a:solidFill>
                  <a:schemeClr val="tx1"/>
                </a:solidFill>
              </a:rPr>
            </a:br>
            <a:r>
              <a:rPr lang="cs-CZ" sz="2400" dirty="0" smtClean="0">
                <a:solidFill>
                  <a:schemeClr val="tx1"/>
                </a:solidFill>
              </a:rPr>
              <a:t> Téma : </a:t>
            </a:r>
            <a:r>
              <a:rPr lang="cs-CZ" sz="2400" dirty="0" err="1" smtClean="0">
                <a:solidFill>
                  <a:schemeClr val="tx1"/>
                </a:solidFill>
              </a:rPr>
              <a:t>Vu</a:t>
            </a:r>
            <a:r>
              <a:rPr lang="cs-CZ" sz="2400" dirty="0" smtClean="0">
                <a:solidFill>
                  <a:schemeClr val="tx1"/>
                </a:solidFill>
              </a:rPr>
              <a:t> – 6. ročník – JARO_ZMĚNY V PŘÍRODĚ</a:t>
            </a:r>
            <a:br>
              <a:rPr lang="cs-CZ" sz="2400" dirty="0" smtClean="0">
                <a:solidFill>
                  <a:schemeClr val="tx1"/>
                </a:solidFill>
              </a:rPr>
            </a:br>
            <a:r>
              <a:rPr lang="cs-CZ" sz="2400" dirty="0" smtClean="0">
                <a:solidFill>
                  <a:schemeClr val="tx1"/>
                </a:solidFill>
              </a:rPr>
              <a:t> ČÍSLO PROJEKTU:  CZ.1.07/1.4.00/21.3407 </a:t>
            </a:r>
            <a:endParaRPr lang="cs-CZ" sz="2400" dirty="0">
              <a:solidFill>
                <a:schemeClr val="tx1"/>
              </a:solidFill>
            </a:endParaRP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71802" y="0"/>
            <a:ext cx="5214942" cy="10715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Materiál je určený pro žáky 6. ročníku, pro výuku věcného učení</a:t>
            </a:r>
          </a:p>
          <a:p>
            <a:r>
              <a:rPr lang="cs-CZ" dirty="0" smtClean="0"/>
              <a:t>Prezentace na interaktivní tabuli</a:t>
            </a:r>
          </a:p>
          <a:p>
            <a:r>
              <a:rPr lang="cs-CZ" dirty="0" smtClean="0"/>
              <a:t>Prezentace je určena pro získání a upevnění informací o jaru, pro společnou práci s učitelem; pracovní list je určen k samostatné práci</a:t>
            </a:r>
          </a:p>
          <a:p>
            <a:r>
              <a:rPr lang="cs-CZ" dirty="0" smtClean="0"/>
              <a:t>Pomůcky: interaktivní pero, fixy na interaktivní tabuli</a:t>
            </a:r>
          </a:p>
          <a:p>
            <a:r>
              <a:rPr lang="cs-CZ" dirty="0" smtClean="0"/>
              <a:t>Inovace: interaktivní způsob učení, interaktivní procvičování nového učiva</a:t>
            </a:r>
          </a:p>
          <a:p>
            <a:r>
              <a:rPr lang="cs-CZ" dirty="0" smtClean="0"/>
              <a:t>Metodický pokyn: pozorně čti, přiřaď názvy ptáků, přiřaď názvy květin, odpověz na otázky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71736" y="142852"/>
            <a:ext cx="210827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jaro</a:t>
            </a:r>
            <a:endParaRPr lang="cs-CZ" sz="54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pic>
        <p:nvPicPr>
          <p:cNvPr id="1026" name="Picture 2" descr="C:\Documents and Settings\Láďa\Local Settings\Temporary Internet Files\Content.IE5\87422H25\MC900122861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00034" y="214290"/>
            <a:ext cx="1792569" cy="1798159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500034" y="2428868"/>
            <a:ext cx="7715304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3200" dirty="0"/>
              <a:t> </a:t>
            </a:r>
            <a:r>
              <a:rPr lang="cs-CZ" sz="3200" dirty="0" smtClean="0"/>
              <a:t>TAJE SNÍH A LED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/>
              <a:t> </a:t>
            </a:r>
            <a:r>
              <a:rPr lang="cs-CZ" sz="3200" dirty="0" smtClean="0"/>
              <a:t>ZVÍŘATA SE PROBOUZEJÍ ZE     </a:t>
            </a:r>
          </a:p>
          <a:p>
            <a:r>
              <a:rPr lang="cs-CZ" sz="3200" dirty="0" smtClean="0"/>
              <a:t>  ZIMNÍHO SPÁNKU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/>
              <a:t> OTEPLUJE SE, DNY SE PRODLUŽUJÍ 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/>
              <a:t> RODÍ SE MLÁĎATA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/>
              <a:t> VRACEJÍ SE STĚHOVAVÍ PTÁCI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/>
              <a:t> TRÁVA SE ZAČÍNÁ ZELENAT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/>
              <a:t> </a:t>
            </a:r>
            <a:r>
              <a:rPr lang="cs-CZ" sz="3200" dirty="0" smtClean="0"/>
              <a:t>KVETOU STROMY, KEŘE A KVĚTINY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28596" y="1984248"/>
            <a:ext cx="7467600" cy="4873752"/>
          </a:xfrm>
        </p:spPr>
        <p:txBody>
          <a:bodyPr>
            <a:normAutofit/>
          </a:bodyPr>
          <a:lstStyle/>
          <a:p>
            <a:r>
              <a:rPr lang="cs-CZ" sz="3600" dirty="0" smtClean="0"/>
              <a:t>BŘEZEN</a:t>
            </a:r>
          </a:p>
          <a:p>
            <a:endParaRPr lang="cs-CZ" sz="3600" dirty="0" smtClean="0"/>
          </a:p>
          <a:p>
            <a:endParaRPr lang="cs-CZ" sz="3600" dirty="0" smtClean="0"/>
          </a:p>
          <a:p>
            <a:r>
              <a:rPr lang="cs-CZ" sz="3600" dirty="0" smtClean="0"/>
              <a:t>DUBEN</a:t>
            </a:r>
          </a:p>
          <a:p>
            <a:endParaRPr lang="cs-CZ" sz="3600" dirty="0" smtClean="0"/>
          </a:p>
          <a:p>
            <a:endParaRPr lang="cs-CZ" sz="3600" dirty="0" smtClean="0"/>
          </a:p>
          <a:p>
            <a:r>
              <a:rPr lang="cs-CZ" sz="3600" dirty="0" smtClean="0"/>
              <a:t>KVĚTEN</a:t>
            </a:r>
            <a:endParaRPr lang="cs-CZ" sz="3600" dirty="0"/>
          </a:p>
        </p:txBody>
      </p:sp>
      <p:sp>
        <p:nvSpPr>
          <p:cNvPr id="4" name="Obdélník 3"/>
          <p:cNvSpPr/>
          <p:nvPr/>
        </p:nvSpPr>
        <p:spPr>
          <a:xfrm>
            <a:off x="1571604" y="214290"/>
            <a:ext cx="510909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Jarní měsíce</a:t>
            </a:r>
            <a:endParaRPr lang="cs-CZ" sz="54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pic>
        <p:nvPicPr>
          <p:cNvPr id="2050" name="Picture 2" descr="C:\Documents and Settings\Láďa\Local Settings\Temporary Internet Files\Content.IE5\E4IAGOOM\MC900123313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286380" y="2000240"/>
            <a:ext cx="1034639" cy="2007429"/>
          </a:xfrm>
          <a:prstGeom prst="rect">
            <a:avLst/>
          </a:prstGeom>
          <a:noFill/>
        </p:spPr>
      </p:pic>
      <p:pic>
        <p:nvPicPr>
          <p:cNvPr id="2052" name="Picture 4" descr="C:\Documents and Settings\Láďa\Local Settings\Temporary Internet Files\Content.IE5\87422H25\MC900326500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857488" y="3500438"/>
            <a:ext cx="1821485" cy="1727302"/>
          </a:xfrm>
          <a:prstGeom prst="rect">
            <a:avLst/>
          </a:prstGeom>
          <a:noFill/>
        </p:spPr>
      </p:pic>
      <p:pic>
        <p:nvPicPr>
          <p:cNvPr id="2054" name="Picture 6" descr="C:\Documents and Settings\Láďa\Local Settings\Temporary Internet Files\Content.IE5\E4IAGOOM\MP900430510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857752" y="4714884"/>
            <a:ext cx="1857364" cy="1857364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571472" y="1285860"/>
            <a:ext cx="72866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JARO ZAČÍNÁ 21. BŘEZNA</a:t>
            </a: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3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3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3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3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3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1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500034" y="1142984"/>
            <a:ext cx="7467600" cy="4873752"/>
          </a:xfrm>
        </p:spPr>
        <p:txBody>
          <a:bodyPr>
            <a:normAutofit fontScale="85000" lnSpcReduction="20000"/>
          </a:bodyPr>
          <a:lstStyle/>
          <a:p>
            <a:r>
              <a:rPr lang="cs-CZ" sz="3600" dirty="0" smtClean="0"/>
              <a:t>STĚHOVAVÍ PTÁCI SE VRACEJÍ Z TEPLÝCH KRAJIN</a:t>
            </a:r>
          </a:p>
          <a:p>
            <a:endParaRPr lang="cs-CZ" sz="3600" dirty="0" smtClean="0"/>
          </a:p>
          <a:p>
            <a:r>
              <a:rPr lang="cs-CZ" sz="3600" dirty="0" smtClean="0"/>
              <a:t>JSOU TO : VLAŠTOVKY</a:t>
            </a:r>
          </a:p>
          <a:p>
            <a:pPr>
              <a:buNone/>
            </a:pPr>
            <a:r>
              <a:rPr lang="cs-CZ" sz="3600" dirty="0" smtClean="0"/>
              <a:t>                     ČÁPI</a:t>
            </a:r>
          </a:p>
          <a:p>
            <a:pPr>
              <a:buNone/>
            </a:pPr>
            <a:r>
              <a:rPr lang="cs-CZ" sz="3600" dirty="0" smtClean="0"/>
              <a:t>                     SKŘIVANI</a:t>
            </a:r>
          </a:p>
          <a:p>
            <a:pPr>
              <a:buNone/>
            </a:pPr>
            <a:endParaRPr lang="cs-CZ" sz="3600" dirty="0" smtClean="0"/>
          </a:p>
          <a:p>
            <a:r>
              <a:rPr lang="cs-CZ" sz="3600" dirty="0" smtClean="0"/>
              <a:t>ZAKLÁDAJÍ SI HNÍZDA</a:t>
            </a:r>
          </a:p>
          <a:p>
            <a:endParaRPr lang="cs-CZ" sz="3600" dirty="0" smtClean="0"/>
          </a:p>
          <a:p>
            <a:r>
              <a:rPr lang="cs-CZ" sz="3600" dirty="0" smtClean="0"/>
              <a:t>SAMIČKA SNESE DO HNÍZDA VAJÍČKA A VYSEDÍ PTÁČATA</a:t>
            </a:r>
          </a:p>
          <a:p>
            <a:endParaRPr lang="cs-CZ" dirty="0" smtClean="0"/>
          </a:p>
        </p:txBody>
      </p:sp>
      <p:pic>
        <p:nvPicPr>
          <p:cNvPr id="9" name="Obrázek 8" descr="skřivan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29388" y="4816780"/>
            <a:ext cx="2714612" cy="2041220"/>
          </a:xfrm>
          <a:prstGeom prst="rect">
            <a:avLst/>
          </a:prstGeom>
        </p:spPr>
      </p:pic>
      <p:pic>
        <p:nvPicPr>
          <p:cNvPr id="10" name="Obrázek 9" descr="vlastovka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58082" y="285728"/>
            <a:ext cx="1447800" cy="1714500"/>
          </a:xfrm>
          <a:prstGeom prst="rect">
            <a:avLst/>
          </a:prstGeom>
        </p:spPr>
      </p:pic>
      <p:pic>
        <p:nvPicPr>
          <p:cNvPr id="12" name="Obrázek 11" descr="čáp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500826" y="2143116"/>
            <a:ext cx="2143116" cy="221455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3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3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3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Kos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857224" y="1500174"/>
            <a:ext cx="1950720" cy="1463040"/>
          </a:xfrm>
          <a:prstGeom prst="rect">
            <a:avLst/>
          </a:prstGeom>
        </p:spPr>
      </p:pic>
      <p:pic>
        <p:nvPicPr>
          <p:cNvPr id="5" name="Obrázek 4" descr="čáp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928662" y="3286124"/>
            <a:ext cx="1857364" cy="1857364"/>
          </a:xfrm>
          <a:prstGeom prst="rect">
            <a:avLst/>
          </a:prstGeom>
        </p:spPr>
      </p:pic>
      <p:pic>
        <p:nvPicPr>
          <p:cNvPr id="6" name="Obrázek 5" descr="vrana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928662" y="5357826"/>
            <a:ext cx="1834896" cy="1225296"/>
          </a:xfrm>
          <a:prstGeom prst="rect">
            <a:avLst/>
          </a:prstGeom>
        </p:spPr>
      </p:pic>
      <p:pic>
        <p:nvPicPr>
          <p:cNvPr id="7" name="Obrázek 6" descr="vlastovka.jp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86512" y="1285860"/>
            <a:ext cx="1447800" cy="1714500"/>
          </a:xfrm>
          <a:prstGeom prst="rect">
            <a:avLst/>
          </a:prstGeom>
        </p:spPr>
      </p:pic>
      <p:pic>
        <p:nvPicPr>
          <p:cNvPr id="8" name="Obrázek 7" descr="skřivan.jp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786446" y="4816780"/>
            <a:ext cx="2714612" cy="2041220"/>
          </a:xfrm>
          <a:prstGeom prst="rect">
            <a:avLst/>
          </a:prstGeom>
        </p:spPr>
      </p:pic>
      <p:pic>
        <p:nvPicPr>
          <p:cNvPr id="9" name="Obrázek 8" descr="sýkora.jp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00760" y="3071810"/>
            <a:ext cx="2084832" cy="1563624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214678" y="1428736"/>
            <a:ext cx="2428892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ČÁP</a:t>
            </a:r>
          </a:p>
          <a:p>
            <a:endParaRPr lang="cs-CZ" sz="2800" dirty="0" smtClean="0"/>
          </a:p>
          <a:p>
            <a:r>
              <a:rPr lang="cs-CZ" sz="2800" dirty="0" smtClean="0"/>
              <a:t>VRÁNA</a:t>
            </a:r>
          </a:p>
          <a:p>
            <a:endParaRPr lang="cs-CZ" sz="2800" dirty="0" smtClean="0"/>
          </a:p>
          <a:p>
            <a:r>
              <a:rPr lang="cs-CZ" sz="2800" dirty="0" smtClean="0"/>
              <a:t>KOS</a:t>
            </a:r>
          </a:p>
          <a:p>
            <a:endParaRPr lang="cs-CZ" sz="2800" dirty="0" smtClean="0"/>
          </a:p>
          <a:p>
            <a:r>
              <a:rPr lang="cs-CZ" sz="2800" dirty="0" smtClean="0"/>
              <a:t>SKŘIVAN</a:t>
            </a:r>
          </a:p>
          <a:p>
            <a:endParaRPr lang="cs-CZ" sz="2800" dirty="0" smtClean="0"/>
          </a:p>
          <a:p>
            <a:r>
              <a:rPr lang="cs-CZ" sz="2800" dirty="0" smtClean="0"/>
              <a:t>VLAŠTOVKA</a:t>
            </a:r>
          </a:p>
          <a:p>
            <a:endParaRPr lang="cs-CZ" sz="2800" dirty="0" smtClean="0"/>
          </a:p>
          <a:p>
            <a:r>
              <a:rPr lang="cs-CZ" sz="2800" dirty="0" smtClean="0"/>
              <a:t>SÝKORA</a:t>
            </a:r>
            <a:endParaRPr lang="cs-CZ" sz="2800" dirty="0"/>
          </a:p>
        </p:txBody>
      </p:sp>
      <p:sp>
        <p:nvSpPr>
          <p:cNvPr id="12" name="Obdélník 11"/>
          <p:cNvSpPr/>
          <p:nvPr/>
        </p:nvSpPr>
        <p:spPr>
          <a:xfrm>
            <a:off x="500034" y="214290"/>
            <a:ext cx="798199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dirty="0" smtClean="0"/>
              <a:t>PŘIŘAĎ NÁZVY PTÁKŮ:</a:t>
            </a:r>
            <a:endParaRPr lang="cs-CZ" sz="54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pic>
        <p:nvPicPr>
          <p:cNvPr id="1026" name="Picture 2" descr="C:\Documents and Settings\Láďa\Local Settings\Temporary Internet Files\Content.IE5\E4IAGOOM\MC900440424[1].wmf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4572000" y="1928802"/>
            <a:ext cx="1434178" cy="118163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2.23867E-6 C -0.00295 -0.00208 -0.00625 -0.00347 -0.00903 -0.00601 C -0.01077 -0.00786 -0.01164 -0.01041 -0.01354 -0.0118 C -0.03177 -0.02475 -0.02344 -0.0148 -0.03733 -0.02567 C -0.03959 -0.02729 -0.04115 -0.03053 -0.04341 -0.03168 C -0.04618 -0.0333 -0.04931 -0.03307 -0.05226 -0.03377 C -0.06164 -0.04117 -0.07084 -0.04903 -0.08073 -0.05551 C -0.08577 -0.06499 -0.09254 -0.06961 -0.09861 -0.07748 C -0.10191 -0.08164 -0.10434 -0.08696 -0.10747 -0.09135 C -0.10903 -0.09921 -0.11164 -0.10569 -0.11354 -0.11332 C -0.11164 -0.12581 -0.1066 -0.13437 -0.1 -0.14316 C -0.09861 -0.15287 -0.09653 -0.16166 -0.0941 -0.17091 C -0.09514 -0.17877 -0.09532 -0.1871 -0.09705 -0.19473 C -0.09896 -0.20305 -0.10747 -0.20768 -0.11198 -0.21277 C -0.12552 -0.22826 -0.15782 -0.24468 -0.17622 -0.24838 C -0.19011 -0.25601 -0.20452 -0.26203 -0.21945 -0.26434 C -0.24271 -0.2722 -0.26754 -0.27405 -0.29115 -0.27822 C -0.31407 -0.27752 -0.33698 -0.27822 -0.35973 -0.27637 C -0.36667 -0.2759 -0.375 -0.26642 -0.38212 -0.26434 C -0.39184 -0.25578 -0.40417 -0.25393 -0.41354 -0.24445 C -0.41528 -0.24283 -0.41632 -0.24006 -0.41806 -0.23844 C -0.43594 -0.22132 -0.41354 -0.24607 -0.42848 -0.23057 C -0.43525 -0.22341 -0.44271 -0.2123 -0.45087 -0.2086 C -0.4533 -0.20398 -0.45712 -0.20028 -0.45834 -0.19473 C -0.45886 -0.19265 -0.45868 -0.19033 -0.45973 -0.18872 C -0.46077 -0.18686 -0.46268 -0.18617 -0.46424 -0.18478 C -0.47118 -0.15796 -0.49184 -0.13922 -0.49705 -0.11124 C -0.50382 -0.07447 -0.50591 -0.03724 -0.51198 2.23867E-6 C -0.51511 0.01873 -0.51598 0.04001 -0.5224 0.05782 C -0.51875 0.14477 -0.52379 0.01758 -0.51945 0.17299 C -0.5191 0.18316 -0.52379 0.24422 -0.51198 0.2685 C -0.51007 0.28168 -0.5092 0.2951 -0.50747 0.30828 C -0.51077 0.34621 -0.51684 0.38205 -0.52101 0.41952 C -0.5224 0.44889 -0.52448 0.47248 -0.51945 0.50301 C -0.51615 0.52313 -0.48889 0.54833 -0.47466 0.5525 C -0.46632 0.5599 -0.45851 0.56244 -0.44931 0.56637 C -0.44375 0.56915 -0.43854 0.57308 -0.43282 0.5747 C -0.42552 0.57632 -0.41059 0.57863 -0.41059 0.57863 C -0.37674 0.57632 -0.34289 0.57493 -0.30903 0.57239 C -0.2941 0.57146 -0.27743 0.55597 -0.2658 0.54463 C -0.25886 0.53816 -0.25643 0.52729 -0.24931 0.52081 C -0.24445 0.50277 -0.25434 0.45976 -0.25677 0.43733 C -0.25625 0.42877 -0.25643 0.42021 -0.25521 0.41165 C -0.25434 0.40495 -0.24723 0.3987 -0.24341 0.3957 C -0.225 0.3802 -0.20417 0.37558 -0.18368 0.36771 C -0.16927 0.36864 -0.15469 0.36771 -0.14028 0.3698 C -0.13316 0.37095 -0.12743 0.37789 -0.12101 0.38159 C -0.1066 0.39084 -0.09497 0.40171 -0.08212 0.41327 C -0.0717 0.42299 -0.0625 0.43733 -0.05087 0.44334 C -0.03854 0.45652 -0.02952 0.47271 -0.01806 0.48728 C -0.00712 0.50069 0.00243 0.51573 0.01336 0.52891 C 0.0184 0.53469 0.021 0.53538 0.02534 0.54278 C 0.03524 0.56013 0.04548 0.59783 0.06267 0.60453 C 0.06944 0.60708 0.07656 0.60708 0.0835 0.60846 C 0.10538 0.60638 0.12725 0.60476 0.14913 0.60245 C 0.15312 0.60199 0.15711 0.60106 0.16111 0.6006 C 0.16805 0.59968 0.175 0.59944 0.18194 0.59852 C 0.18889 0.59759 0.20295 0.59459 0.20295 0.59459 C 0.2085 0.59181 0.21927 0.58626 0.21927 0.58626 C 0.22916 0.574 0.24496 0.56753 0.25816 0.56475 C 0.26666 0.56013 0.27343 0.55296 0.28194 0.54857 C 0.28246 0.54672 0.28333 0.54463 0.2835 0.54278 C 0.28437 0.53538 0.28368 0.52821 0.28507 0.52081 C 0.28611 0.51526 0.28906 0.51041 0.29097 0.50509 C 0.29409 0.49653 0.3 0.47895 0.3 0.47895 C 0.30052 0.47595 0.30069 0.47248 0.30139 0.46901 C 0.30225 0.46508 0.30434 0.45745 0.30434 0.45745 C 0.30764 0.42715 0.30816 0.43016 0.30139 0.38159 C 0.29982 0.37141 0.29236 0.36401 0.28941 0.35384 C 0.28507 0.33904 0.2776 0.30828 0.2776 0.30828 C 0.27673 0.27521 0.27743 0.25069 0.27152 0.22086 C 0.27257 0.19103 0.27274 0.16119 0.27448 0.13136 C 0.27534 0.11702 0.28125 0.10268 0.28507 0.0895 C 0.29496 0.05481 0.3092 0.02151 0.31788 -0.01388 C 0.32031 -0.03839 0.32604 -0.06129 0.32986 -0.08534 C 0.32882 -0.10199 0.32882 -0.11864 0.32673 -0.13506 C 0.32517 -0.14709 0.30885 -0.16489 0.30434 -0.17091 C 0.28264 -0.19958 0.25191 -0.21207 0.22239 -0.21462 C 0.21441 -0.21739 0.20659 -0.21901 0.19843 -0.22063 C 0.18941 -0.21878 0.18194 -0.21485 0.17309 -0.21277 C 0.16423 -0.20606 0.15746 -0.19912 0.14774 -0.19681 C 0.14097 -0.1901 0.13941 -0.1908 0.1342 -0.18293 C 0.13142 -0.17877 0.12534 -0.17091 0.12534 -0.17091 C 0.12205 -0.15865 0.11302 -0.15333 0.10746 -0.14316 C 0.10173 -0.13275 0.09409 -0.12512 0.08802 -0.11517 C 0.08333 -0.10731 0.07968 -0.09829 0.07448 -0.09135 C 0.06805 -0.08279 0.0618 -0.07539 0.05659 -0.06545 C 0.05208 -0.04695 0.03975 -0.03076 0.0283 -0.01989 C 0.02569 -0.01735 0.02343 -0.01365 0.02083 -0.0118 C 0.0125 -0.00625 0.00729 -0.01018 1.94444E-6 2.23867E-6 Z " pathEditMode="relative" ptsTypes="ffffffffffffffffffffffffffffffffffffffffffffffffffffffffffffffffffffffffffffffffffffffffff">
                                      <p:cBhvr>
                                        <p:cTn id="23" dur="5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85720" y="285728"/>
            <a:ext cx="7467600" cy="4873752"/>
          </a:xfrm>
        </p:spPr>
        <p:txBody>
          <a:bodyPr/>
          <a:lstStyle/>
          <a:p>
            <a:r>
              <a:rPr lang="cs-CZ" sz="3200" dirty="0" smtClean="0"/>
              <a:t>PRVNÍ JARNÍ KVĚTINOU JE PODBĚL</a:t>
            </a:r>
          </a:p>
          <a:p>
            <a:endParaRPr lang="cs-CZ" sz="3200" dirty="0" smtClean="0"/>
          </a:p>
          <a:p>
            <a:r>
              <a:rPr lang="cs-CZ" sz="3200" dirty="0" smtClean="0"/>
              <a:t>U LESA ROZKVÉTAJÍ BLEDULE, SNĚŽENKY</a:t>
            </a:r>
          </a:p>
          <a:p>
            <a:endParaRPr lang="cs-CZ" sz="3200" dirty="0" smtClean="0"/>
          </a:p>
          <a:p>
            <a:r>
              <a:rPr lang="cs-CZ" sz="3200" dirty="0" smtClean="0"/>
              <a:t>NA ZAHRADĚ ROZKVÉTAJÍ TULIPÁNY, NARCISKY</a:t>
            </a:r>
          </a:p>
          <a:p>
            <a:endParaRPr lang="cs-CZ" dirty="0"/>
          </a:p>
        </p:txBody>
      </p:sp>
      <p:pic>
        <p:nvPicPr>
          <p:cNvPr id="2050" name="Picture 2" descr="C:\Documents and Settings\Láďa\Local Settings\Temporary Internet Files\Content.IE5\E4IAGOOM\MP900399615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85786" y="4714337"/>
            <a:ext cx="1714512" cy="2143663"/>
          </a:xfrm>
          <a:prstGeom prst="rect">
            <a:avLst/>
          </a:prstGeom>
          <a:noFill/>
        </p:spPr>
      </p:pic>
      <p:pic>
        <p:nvPicPr>
          <p:cNvPr id="2052" name="Picture 4" descr="C:\Documents and Settings\Láďa\Local Settings\Temporary Internet Files\Content.IE5\87422H25\MP900182730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857620" y="4602704"/>
            <a:ext cx="1511048" cy="2255296"/>
          </a:xfrm>
          <a:prstGeom prst="rect">
            <a:avLst/>
          </a:prstGeom>
          <a:noFill/>
        </p:spPr>
      </p:pic>
      <p:pic>
        <p:nvPicPr>
          <p:cNvPr id="8" name="Obrázek 7" descr="bledule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858016" y="2000240"/>
            <a:ext cx="2056808" cy="1565266"/>
          </a:xfrm>
          <a:prstGeom prst="rect">
            <a:avLst/>
          </a:prstGeom>
        </p:spPr>
      </p:pic>
      <p:pic>
        <p:nvPicPr>
          <p:cNvPr id="9" name="Obrázek 8" descr="poběl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6572260" y="0"/>
            <a:ext cx="2571740" cy="1928805"/>
          </a:xfrm>
          <a:prstGeom prst="rect">
            <a:avLst/>
          </a:prstGeom>
        </p:spPr>
      </p:pic>
      <p:pic>
        <p:nvPicPr>
          <p:cNvPr id="10" name="Obrázek 9" descr="sněženka.jp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821200" y="4500570"/>
            <a:ext cx="2810306" cy="187166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3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3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3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3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3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3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3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17435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dirty="0" smtClean="0">
                <a:solidFill>
                  <a:schemeClr val="tx1"/>
                </a:solidFill>
              </a:rPr>
              <a:t>PŘIŘAĎ NÁZVY KVĚTIN:</a:t>
            </a:r>
            <a:endParaRPr lang="cs-CZ" sz="54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pic>
        <p:nvPicPr>
          <p:cNvPr id="5" name="Obrázek 4" descr="poběl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00034" y="1142985"/>
            <a:ext cx="2214578" cy="1660934"/>
          </a:xfrm>
          <a:prstGeom prst="rect">
            <a:avLst/>
          </a:prstGeom>
        </p:spPr>
      </p:pic>
      <p:pic>
        <p:nvPicPr>
          <p:cNvPr id="6" name="Picture 4" descr="C:\Documents and Settings\Láďa\Local Settings\Temporary Internet Files\Content.IE5\87422H25\MP900182730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42910" y="2928934"/>
            <a:ext cx="1511048" cy="2255296"/>
          </a:xfrm>
          <a:prstGeom prst="rect">
            <a:avLst/>
          </a:prstGeom>
          <a:noFill/>
        </p:spPr>
      </p:pic>
      <p:pic>
        <p:nvPicPr>
          <p:cNvPr id="8" name="Obrázek 7" descr="bledule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00034" y="5292734"/>
            <a:ext cx="2056808" cy="1565266"/>
          </a:xfrm>
          <a:prstGeom prst="rect">
            <a:avLst/>
          </a:prstGeom>
        </p:spPr>
      </p:pic>
      <p:pic>
        <p:nvPicPr>
          <p:cNvPr id="9" name="Picture 2" descr="C:\Documents and Settings\Láďa\Local Settings\Temporary Internet Files\Content.IE5\E4IAGOOM\MP900399615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715140" y="3071810"/>
            <a:ext cx="1714512" cy="2143663"/>
          </a:xfrm>
          <a:prstGeom prst="rect">
            <a:avLst/>
          </a:prstGeom>
          <a:noFill/>
        </p:spPr>
      </p:pic>
      <p:pic>
        <p:nvPicPr>
          <p:cNvPr id="3074" name="Picture 2" descr="C:\Documents and Settings\Láďa\Local Settings\Temporary Internet Files\Content.IE5\87422H25\MC900436883[1].pn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6572264" y="5143500"/>
            <a:ext cx="1714500" cy="1714500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3214678" y="1428736"/>
            <a:ext cx="2428892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PAMPELIŠKA</a:t>
            </a:r>
          </a:p>
          <a:p>
            <a:endParaRPr lang="cs-CZ" sz="2800" dirty="0" smtClean="0"/>
          </a:p>
          <a:p>
            <a:r>
              <a:rPr lang="cs-CZ" sz="2800" dirty="0" smtClean="0"/>
              <a:t>NARCIS</a:t>
            </a:r>
          </a:p>
          <a:p>
            <a:endParaRPr lang="cs-CZ" sz="2800" dirty="0" smtClean="0"/>
          </a:p>
          <a:p>
            <a:r>
              <a:rPr lang="cs-CZ" sz="2800" dirty="0" smtClean="0"/>
              <a:t>PODBĚL</a:t>
            </a:r>
          </a:p>
          <a:p>
            <a:endParaRPr lang="cs-CZ" sz="2800" dirty="0" smtClean="0"/>
          </a:p>
          <a:p>
            <a:r>
              <a:rPr lang="cs-CZ" sz="2800" dirty="0" smtClean="0"/>
              <a:t>BLEDULE</a:t>
            </a:r>
          </a:p>
          <a:p>
            <a:endParaRPr lang="cs-CZ" sz="2800" dirty="0" smtClean="0"/>
          </a:p>
          <a:p>
            <a:r>
              <a:rPr lang="cs-CZ" sz="2800" dirty="0" smtClean="0"/>
              <a:t>SNĚŽENKA</a:t>
            </a:r>
          </a:p>
          <a:p>
            <a:endParaRPr lang="cs-CZ" sz="2800" dirty="0" smtClean="0"/>
          </a:p>
          <a:p>
            <a:r>
              <a:rPr lang="cs-CZ" sz="2800" dirty="0" smtClean="0"/>
              <a:t>TULIPÁN</a:t>
            </a:r>
            <a:endParaRPr lang="cs-CZ" sz="2800" dirty="0"/>
          </a:p>
        </p:txBody>
      </p:sp>
      <p:pic>
        <p:nvPicPr>
          <p:cNvPr id="12" name="Obrázek 11" descr="sněženka.jp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72198" y="1071546"/>
            <a:ext cx="2810306" cy="187166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accel="50000" fill="hold">
                                          <p:stCondLst>
                                            <p:cond delay="15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3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500" accel="50000" fill="hold">
                                          <p:stCondLst>
                                            <p:cond delay="15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3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85720" y="285728"/>
            <a:ext cx="7467600" cy="4873752"/>
          </a:xfrm>
        </p:spPr>
        <p:txBody>
          <a:bodyPr>
            <a:normAutofit/>
          </a:bodyPr>
          <a:lstStyle/>
          <a:p>
            <a:r>
              <a:rPr lang="cs-CZ" sz="3200" dirty="0" smtClean="0"/>
              <a:t>V ZAHRADÁCH KVETOU OVOCNÉ STROMY</a:t>
            </a:r>
          </a:p>
          <a:p>
            <a:endParaRPr lang="cs-CZ" sz="3200" dirty="0" smtClean="0"/>
          </a:p>
          <a:p>
            <a:r>
              <a:rPr lang="cs-CZ" sz="3200" dirty="0" smtClean="0"/>
              <a:t>TŘEŠNĚ, JABLONĚ, HRUŠNĚ</a:t>
            </a:r>
            <a:endParaRPr lang="cs-CZ" sz="3200" dirty="0"/>
          </a:p>
        </p:txBody>
      </p:sp>
      <p:pic>
        <p:nvPicPr>
          <p:cNvPr id="4" name="Obrázek 3" descr="jabloň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428992" y="2857496"/>
            <a:ext cx="2476485" cy="1857364"/>
          </a:xfrm>
          <a:prstGeom prst="rect">
            <a:avLst/>
          </a:prstGeom>
        </p:spPr>
      </p:pic>
      <p:pic>
        <p:nvPicPr>
          <p:cNvPr id="5" name="Obrázek 4" descr="hrusen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00760" y="4500570"/>
            <a:ext cx="2849570" cy="2137178"/>
          </a:xfrm>
          <a:prstGeom prst="rect">
            <a:avLst/>
          </a:prstGeom>
        </p:spPr>
      </p:pic>
      <p:pic>
        <p:nvPicPr>
          <p:cNvPr id="6" name="Obrázek 5" descr="tresen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5720" y="3857628"/>
            <a:ext cx="3009708" cy="2257281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3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3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85720" y="928670"/>
            <a:ext cx="8858280" cy="5786478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ZAKROUŽKUJ SPRÁVNOU ODPOVĚĎ: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NA JAŘE SE DNY PRODLUŽUJÍ                      ANO – NE</a:t>
            </a:r>
          </a:p>
          <a:p>
            <a:endParaRPr lang="cs-CZ" dirty="0" smtClean="0"/>
          </a:p>
          <a:p>
            <a:r>
              <a:rPr lang="cs-CZ" dirty="0" smtClean="0"/>
              <a:t>ČÁPI JSOU STĚHOVAVÍ PTÁCI                       ANO – NE</a:t>
            </a:r>
          </a:p>
          <a:p>
            <a:endParaRPr lang="cs-CZ" dirty="0" smtClean="0"/>
          </a:p>
          <a:p>
            <a:r>
              <a:rPr lang="cs-CZ" dirty="0" smtClean="0"/>
              <a:t>JE ZÁŘÍ JARNÍ MĚSÍC                                      ANO - NE </a:t>
            </a:r>
          </a:p>
          <a:p>
            <a:endParaRPr lang="cs-CZ" dirty="0" smtClean="0"/>
          </a:p>
          <a:p>
            <a:r>
              <a:rPr lang="cs-CZ" dirty="0" smtClean="0"/>
              <a:t>VENKU SE OTEPLUJE                                     ANO – NE</a:t>
            </a:r>
          </a:p>
          <a:p>
            <a:endParaRPr lang="cs-CZ" dirty="0" smtClean="0"/>
          </a:p>
          <a:p>
            <a:r>
              <a:rPr lang="cs-CZ" dirty="0" smtClean="0"/>
              <a:t>JE PAMPELIŠKA JARNÍ KVĚTINA                   ANO – NE</a:t>
            </a:r>
          </a:p>
          <a:p>
            <a:endParaRPr lang="cs-CZ" dirty="0" smtClean="0"/>
          </a:p>
          <a:p>
            <a:r>
              <a:rPr lang="cs-CZ" dirty="0" smtClean="0"/>
              <a:t>NA JAŘE SE RODÍ MLÁĎATA                          ANO - NE</a:t>
            </a:r>
          </a:p>
          <a:p>
            <a:endParaRPr lang="cs-CZ" dirty="0" smtClean="0"/>
          </a:p>
        </p:txBody>
      </p:sp>
      <p:sp>
        <p:nvSpPr>
          <p:cNvPr id="4" name="Obdélník 3"/>
          <p:cNvSpPr/>
          <p:nvPr/>
        </p:nvSpPr>
        <p:spPr>
          <a:xfrm>
            <a:off x="714348" y="0"/>
            <a:ext cx="686585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Jaro - opakování</a:t>
            </a:r>
            <a:endParaRPr lang="cs-CZ" sz="54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pic>
        <p:nvPicPr>
          <p:cNvPr id="5" name="Picture 2" descr="C:\Documents and Settings\Láďa\Local Settings\Temporary Internet Files\Content.IE5\E4IAGOOM\MC900440424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214942" y="2071678"/>
            <a:ext cx="1434178" cy="118163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2.23867E-6 C -0.00295 -0.00208 -0.00625 -0.00347 -0.00903 -0.00601 C -0.01077 -0.00786 -0.01164 -0.01041 -0.01354 -0.0118 C -0.03177 -0.02475 -0.02344 -0.0148 -0.03733 -0.02567 C -0.03959 -0.02729 -0.04115 -0.03053 -0.04341 -0.03168 C -0.04618 -0.0333 -0.04931 -0.03307 -0.05226 -0.03377 C -0.06164 -0.04117 -0.07084 -0.04903 -0.08073 -0.05551 C -0.08577 -0.06499 -0.09254 -0.06961 -0.09861 -0.07748 C -0.10191 -0.08164 -0.10434 -0.08696 -0.10747 -0.09135 C -0.10903 -0.09921 -0.11164 -0.10569 -0.11354 -0.11332 C -0.11164 -0.12581 -0.1066 -0.13437 -0.1 -0.14316 C -0.09861 -0.15287 -0.09653 -0.16166 -0.0941 -0.17091 C -0.09514 -0.17877 -0.09532 -0.1871 -0.09705 -0.19473 C -0.09896 -0.20305 -0.10747 -0.20768 -0.11198 -0.21277 C -0.12552 -0.22826 -0.15782 -0.24468 -0.17622 -0.24838 C -0.19011 -0.25601 -0.20452 -0.26203 -0.21945 -0.26434 C -0.24271 -0.2722 -0.26754 -0.27405 -0.29115 -0.27822 C -0.31407 -0.27752 -0.33698 -0.27822 -0.35973 -0.27637 C -0.36667 -0.2759 -0.375 -0.26642 -0.38212 -0.26434 C -0.39184 -0.25578 -0.40417 -0.25393 -0.41354 -0.24445 C -0.41528 -0.24283 -0.41632 -0.24006 -0.41806 -0.23844 C -0.43594 -0.22132 -0.41354 -0.24607 -0.42848 -0.23057 C -0.43525 -0.22341 -0.44271 -0.2123 -0.45087 -0.2086 C -0.4533 -0.20398 -0.45712 -0.20028 -0.45834 -0.19473 C -0.45886 -0.19265 -0.45868 -0.19033 -0.45973 -0.18872 C -0.46077 -0.18686 -0.46268 -0.18617 -0.46424 -0.18478 C -0.47118 -0.15796 -0.49184 -0.13922 -0.49705 -0.11124 C -0.50382 -0.07447 -0.50591 -0.03724 -0.51198 2.23867E-6 C -0.51511 0.01873 -0.51598 0.04001 -0.5224 0.05782 C -0.51875 0.14477 -0.52379 0.01758 -0.51945 0.17299 C -0.5191 0.18316 -0.52379 0.24422 -0.51198 0.2685 C -0.51007 0.28168 -0.5092 0.2951 -0.50747 0.30828 C -0.51077 0.34621 -0.51684 0.38205 -0.52101 0.41952 C -0.5224 0.44889 -0.52448 0.47248 -0.51945 0.50301 C -0.51615 0.52313 -0.48889 0.54833 -0.47466 0.5525 C -0.46632 0.5599 -0.45851 0.56244 -0.44931 0.56637 C -0.44375 0.56915 -0.43854 0.57308 -0.43282 0.5747 C -0.42552 0.57632 -0.41059 0.57863 -0.41059 0.57863 C -0.37674 0.57632 -0.34289 0.57493 -0.30903 0.57239 C -0.2941 0.57146 -0.27743 0.55597 -0.2658 0.54463 C -0.25886 0.53816 -0.25643 0.52729 -0.24931 0.52081 C -0.24445 0.50277 -0.25434 0.45976 -0.25677 0.43733 C -0.25625 0.42877 -0.25643 0.42021 -0.25521 0.41165 C -0.25434 0.40495 -0.24723 0.3987 -0.24341 0.3957 C -0.225 0.3802 -0.20417 0.37558 -0.18368 0.36771 C -0.16927 0.36864 -0.15469 0.36771 -0.14028 0.3698 C -0.13316 0.37095 -0.12743 0.37789 -0.12101 0.38159 C -0.1066 0.39084 -0.09497 0.40171 -0.08212 0.41327 C -0.0717 0.42299 -0.0625 0.43733 -0.05087 0.44334 C -0.03854 0.45652 -0.02952 0.47271 -0.01806 0.48728 C -0.00712 0.50069 0.00243 0.51573 0.01336 0.52891 C 0.0184 0.53469 0.021 0.53538 0.02534 0.54278 C 0.03524 0.56013 0.04548 0.59783 0.06267 0.60453 C 0.06944 0.60708 0.07656 0.60708 0.0835 0.60846 C 0.10538 0.60638 0.12725 0.60476 0.14913 0.60245 C 0.15312 0.60199 0.15711 0.60106 0.16111 0.6006 C 0.16805 0.59968 0.175 0.59944 0.18194 0.59852 C 0.18889 0.59759 0.20295 0.59459 0.20295 0.59459 C 0.2085 0.59181 0.21927 0.58626 0.21927 0.58626 C 0.22916 0.574 0.24496 0.56753 0.25816 0.56475 C 0.26666 0.56013 0.27343 0.55296 0.28194 0.54857 C 0.28246 0.54672 0.28333 0.54463 0.2835 0.54278 C 0.28437 0.53538 0.28368 0.52821 0.28507 0.52081 C 0.28611 0.51526 0.28906 0.51041 0.29097 0.50509 C 0.29409 0.49653 0.3 0.47895 0.3 0.47895 C 0.30052 0.47595 0.30069 0.47248 0.30139 0.46901 C 0.30225 0.46508 0.30434 0.45745 0.30434 0.45745 C 0.30764 0.42715 0.30816 0.43016 0.30139 0.38159 C 0.29982 0.37141 0.29236 0.36401 0.28941 0.35384 C 0.28507 0.33904 0.2776 0.30828 0.2776 0.30828 C 0.27673 0.27521 0.27743 0.25069 0.27152 0.22086 C 0.27257 0.19103 0.27274 0.16119 0.27448 0.13136 C 0.27534 0.11702 0.28125 0.10268 0.28507 0.0895 C 0.29496 0.05481 0.3092 0.02151 0.31788 -0.01388 C 0.32031 -0.03839 0.32604 -0.06129 0.32986 -0.08534 C 0.32882 -0.10199 0.32882 -0.11864 0.32673 -0.13506 C 0.32517 -0.14709 0.30885 -0.16489 0.30434 -0.17091 C 0.28264 -0.19958 0.25191 -0.21207 0.22239 -0.21462 C 0.21441 -0.21739 0.20659 -0.21901 0.19843 -0.22063 C 0.18941 -0.21878 0.18194 -0.21485 0.17309 -0.21277 C 0.16423 -0.20606 0.15746 -0.19912 0.14774 -0.19681 C 0.14097 -0.1901 0.13941 -0.1908 0.1342 -0.18293 C 0.13142 -0.17877 0.12534 -0.17091 0.12534 -0.17091 C 0.12205 -0.15865 0.11302 -0.15333 0.10746 -0.14316 C 0.10173 -0.13275 0.09409 -0.12512 0.08802 -0.11517 C 0.08333 -0.10731 0.07968 -0.09829 0.07448 -0.09135 C 0.06805 -0.08279 0.0618 -0.07539 0.05659 -0.06545 C 0.05208 -0.04695 0.03975 -0.03076 0.0283 -0.01989 C 0.02569 -0.01735 0.02343 -0.01365 0.02083 -0.0118 C 0.0125 -0.00625 0.00729 -0.01018 1.94444E-6 2.23867E-6 Z " pathEditMode="relative" ptsTypes="ffffffffffffffffffffffffffffffffffffffffffffffffffffffffffffffffffffffffffffffffffffffffff">
                                      <p:cBhvr>
                                        <p:cTn id="11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r>
              <a:rPr lang="cs-CZ" sz="1200" dirty="0" smtClean="0"/>
              <a:t>Dostupné z WWW : </a:t>
            </a:r>
            <a:r>
              <a:rPr lang="cs-CZ" sz="1200" dirty="0" smtClean="0">
                <a:hlinkClick r:id="rId2"/>
              </a:rPr>
              <a:t>http</a:t>
            </a:r>
            <a:r>
              <a:rPr lang="cs-CZ" sz="1200" dirty="0" smtClean="0">
                <a:hlinkClick r:id="rId2"/>
              </a:rPr>
              <a:t>://upload.wikimedia.org/wikipedia/commons/thumb/4/4d/Skylark59.jpg/258px-Skylark59.jpg</a:t>
            </a:r>
            <a:r>
              <a:rPr lang="cs-CZ" sz="1200" dirty="0" smtClean="0"/>
              <a:t>   skřivan.</a:t>
            </a:r>
            <a:r>
              <a:rPr lang="cs-CZ" sz="1200" dirty="0" err="1" smtClean="0"/>
              <a:t>jpg</a:t>
            </a:r>
            <a:r>
              <a:rPr lang="cs-CZ" sz="1200" dirty="0" smtClean="0"/>
              <a:t>   </a:t>
            </a:r>
            <a:r>
              <a:rPr lang="en-US" sz="1200" dirty="0" smtClean="0"/>
              <a:t>[cit. 201</a:t>
            </a:r>
            <a:r>
              <a:rPr lang="cs-CZ" sz="1200" dirty="0" smtClean="0"/>
              <a:t>1</a:t>
            </a:r>
            <a:r>
              <a:rPr lang="en-US" sz="1200" dirty="0" smtClean="0"/>
              <a:t>–</a:t>
            </a:r>
            <a:r>
              <a:rPr lang="cs-CZ" sz="1200" dirty="0" smtClean="0"/>
              <a:t>03</a:t>
            </a:r>
            <a:r>
              <a:rPr lang="en-US" sz="1200" dirty="0" smtClean="0"/>
              <a:t>–</a:t>
            </a:r>
            <a:r>
              <a:rPr lang="cs-CZ" sz="1200" dirty="0" smtClean="0"/>
              <a:t>10</a:t>
            </a:r>
            <a:r>
              <a:rPr lang="en-US" sz="1200" dirty="0" smtClean="0"/>
              <a:t>]</a:t>
            </a:r>
            <a:endParaRPr lang="cs-CZ" sz="1200" i="1" dirty="0" smtClean="0"/>
          </a:p>
          <a:p>
            <a:r>
              <a:rPr lang="cs-CZ" sz="1200" dirty="0" smtClean="0"/>
              <a:t>Dostupné </a:t>
            </a:r>
            <a:r>
              <a:rPr lang="cs-CZ" sz="1200" dirty="0" smtClean="0"/>
              <a:t>z WWW : </a:t>
            </a:r>
            <a:r>
              <a:rPr lang="cs-CZ" sz="1200" dirty="0" smtClean="0">
                <a:hlinkClick r:id="rId3"/>
              </a:rPr>
              <a:t>http</a:t>
            </a:r>
            <a:r>
              <a:rPr lang="cs-CZ" sz="1200" dirty="0" smtClean="0">
                <a:hlinkClick r:id="rId3"/>
              </a:rPr>
              <a:t>://img.radio.cz/pictures/zvirata/vlastovka_obecna1x.jpg</a:t>
            </a:r>
            <a:r>
              <a:rPr lang="cs-CZ" sz="1200" dirty="0" smtClean="0"/>
              <a:t>    </a:t>
            </a:r>
            <a:r>
              <a:rPr lang="cs-CZ" sz="1200" dirty="0" err="1" smtClean="0"/>
              <a:t>vlastovka.jpg</a:t>
            </a:r>
            <a:r>
              <a:rPr lang="cs-CZ" sz="1200" dirty="0" smtClean="0"/>
              <a:t> </a:t>
            </a:r>
            <a:r>
              <a:rPr lang="en-US" sz="1200" dirty="0" smtClean="0"/>
              <a:t>[cit. 201</a:t>
            </a:r>
            <a:r>
              <a:rPr lang="cs-CZ" sz="1200" dirty="0" smtClean="0"/>
              <a:t>1</a:t>
            </a:r>
            <a:r>
              <a:rPr lang="en-US" sz="1200" dirty="0" smtClean="0"/>
              <a:t>–</a:t>
            </a:r>
            <a:r>
              <a:rPr lang="cs-CZ" sz="1200" dirty="0" smtClean="0"/>
              <a:t>03</a:t>
            </a:r>
            <a:r>
              <a:rPr lang="en-US" sz="1200" dirty="0" smtClean="0"/>
              <a:t>–</a:t>
            </a:r>
            <a:r>
              <a:rPr lang="cs-CZ" sz="1200" dirty="0" smtClean="0"/>
              <a:t>10</a:t>
            </a:r>
            <a:r>
              <a:rPr lang="en-US" sz="1200" dirty="0" smtClean="0"/>
              <a:t>]</a:t>
            </a:r>
            <a:endParaRPr lang="cs-CZ" sz="1200" i="1" dirty="0" smtClean="0"/>
          </a:p>
          <a:p>
            <a:r>
              <a:rPr lang="cs-CZ" sz="1200" dirty="0" smtClean="0"/>
              <a:t>Dostupné </a:t>
            </a:r>
            <a:r>
              <a:rPr lang="cs-CZ" sz="1200" dirty="0" smtClean="0"/>
              <a:t>z WWW : </a:t>
            </a:r>
            <a:r>
              <a:rPr lang="cs-CZ" sz="1200" dirty="0" smtClean="0">
                <a:hlinkClick r:id="rId4"/>
              </a:rPr>
              <a:t>http</a:t>
            </a:r>
            <a:r>
              <a:rPr lang="cs-CZ" sz="1200" dirty="0" smtClean="0">
                <a:hlinkClick r:id="rId4"/>
              </a:rPr>
              <a:t>://www.</a:t>
            </a:r>
            <a:r>
              <a:rPr lang="cs-CZ" sz="1200" dirty="0" err="1" smtClean="0">
                <a:hlinkClick r:id="rId4"/>
              </a:rPr>
              <a:t>biolib.cz</a:t>
            </a:r>
            <a:r>
              <a:rPr lang="cs-CZ" sz="1200" dirty="0" smtClean="0">
                <a:hlinkClick r:id="rId4"/>
              </a:rPr>
              <a:t>/IMG/GAL/13160.jpg</a:t>
            </a:r>
            <a:r>
              <a:rPr lang="cs-CZ" sz="1200" dirty="0" smtClean="0"/>
              <a:t>   čáp.</a:t>
            </a:r>
            <a:r>
              <a:rPr lang="cs-CZ" sz="1200" dirty="0" err="1" smtClean="0"/>
              <a:t>jpg</a:t>
            </a:r>
            <a:r>
              <a:rPr lang="cs-CZ" sz="1200" dirty="0" smtClean="0"/>
              <a:t> </a:t>
            </a:r>
            <a:r>
              <a:rPr lang="en-US" sz="1200" dirty="0" smtClean="0"/>
              <a:t>[cit. 201</a:t>
            </a:r>
            <a:r>
              <a:rPr lang="cs-CZ" sz="1200" dirty="0" smtClean="0"/>
              <a:t>1</a:t>
            </a:r>
            <a:r>
              <a:rPr lang="en-US" sz="1200" dirty="0" smtClean="0"/>
              <a:t>–</a:t>
            </a:r>
            <a:r>
              <a:rPr lang="cs-CZ" sz="1200" dirty="0" smtClean="0"/>
              <a:t>03</a:t>
            </a:r>
            <a:r>
              <a:rPr lang="en-US" sz="1200" dirty="0" smtClean="0"/>
              <a:t>–</a:t>
            </a:r>
            <a:r>
              <a:rPr lang="cs-CZ" sz="1200" dirty="0" smtClean="0"/>
              <a:t>10</a:t>
            </a:r>
            <a:r>
              <a:rPr lang="en-US" sz="1200" dirty="0" smtClean="0"/>
              <a:t>]</a:t>
            </a:r>
            <a:endParaRPr lang="cs-CZ" sz="1200" i="1" dirty="0" smtClean="0"/>
          </a:p>
          <a:p>
            <a:r>
              <a:rPr lang="cs-CZ" sz="1200" dirty="0" smtClean="0"/>
              <a:t>Dostupné </a:t>
            </a:r>
            <a:r>
              <a:rPr lang="cs-CZ" sz="1200" dirty="0" smtClean="0"/>
              <a:t>z WWW : </a:t>
            </a:r>
            <a:r>
              <a:rPr lang="cs-CZ" sz="1200" dirty="0" smtClean="0">
                <a:hlinkClick r:id="rId5"/>
              </a:rPr>
              <a:t>http</a:t>
            </a:r>
            <a:r>
              <a:rPr lang="cs-CZ" sz="1200" dirty="0" smtClean="0">
                <a:hlinkClick r:id="rId5"/>
              </a:rPr>
              <a:t>://www.</a:t>
            </a:r>
            <a:r>
              <a:rPr lang="cs-CZ" sz="1200" dirty="0" err="1" smtClean="0">
                <a:hlinkClick r:id="rId5"/>
              </a:rPr>
              <a:t>naturfoto.cz</a:t>
            </a:r>
            <a:r>
              <a:rPr lang="cs-CZ" sz="1200" dirty="0" smtClean="0">
                <a:hlinkClick r:id="rId5"/>
              </a:rPr>
              <a:t>/fotografie/</a:t>
            </a:r>
            <a:r>
              <a:rPr lang="cs-CZ" sz="1200" dirty="0" err="1" smtClean="0">
                <a:hlinkClick r:id="rId5"/>
              </a:rPr>
              <a:t>auer</a:t>
            </a:r>
            <a:r>
              <a:rPr lang="cs-CZ" sz="1200" dirty="0" smtClean="0">
                <a:hlinkClick r:id="rId5"/>
              </a:rPr>
              <a:t>/</a:t>
            </a:r>
            <a:r>
              <a:rPr lang="cs-CZ" sz="1200" dirty="0" err="1" smtClean="0">
                <a:hlinkClick r:id="rId5"/>
              </a:rPr>
              <a:t>vrana</a:t>
            </a:r>
            <a:r>
              <a:rPr lang="cs-CZ" sz="1200" dirty="0" smtClean="0">
                <a:hlinkClick r:id="rId5"/>
              </a:rPr>
              <a:t>-</a:t>
            </a:r>
            <a:r>
              <a:rPr lang="cs-CZ" sz="1200" dirty="0" err="1" smtClean="0">
                <a:hlinkClick r:id="rId5"/>
              </a:rPr>
              <a:t>americka</a:t>
            </a:r>
            <a:r>
              <a:rPr lang="cs-CZ" sz="1200" dirty="0" smtClean="0">
                <a:hlinkClick r:id="rId5"/>
              </a:rPr>
              <a:t>-IMG_3733mw.jpg</a:t>
            </a:r>
            <a:r>
              <a:rPr lang="cs-CZ" sz="1200" dirty="0" smtClean="0"/>
              <a:t>   </a:t>
            </a:r>
            <a:r>
              <a:rPr lang="cs-CZ" sz="1200" dirty="0" err="1" smtClean="0"/>
              <a:t>vrana.jpg</a:t>
            </a:r>
            <a:r>
              <a:rPr lang="cs-CZ" sz="1200" dirty="0" smtClean="0"/>
              <a:t>  </a:t>
            </a:r>
            <a:r>
              <a:rPr lang="en-US" sz="1200" dirty="0" smtClean="0"/>
              <a:t>[cit. 201</a:t>
            </a:r>
            <a:r>
              <a:rPr lang="cs-CZ" sz="1200" dirty="0" smtClean="0"/>
              <a:t>1</a:t>
            </a:r>
            <a:r>
              <a:rPr lang="en-US" sz="1200" dirty="0" smtClean="0"/>
              <a:t>–</a:t>
            </a:r>
            <a:r>
              <a:rPr lang="cs-CZ" sz="1200" dirty="0" smtClean="0"/>
              <a:t>03</a:t>
            </a:r>
            <a:r>
              <a:rPr lang="en-US" sz="1200" dirty="0" smtClean="0"/>
              <a:t>–</a:t>
            </a:r>
            <a:r>
              <a:rPr lang="cs-CZ" sz="1200" dirty="0" smtClean="0"/>
              <a:t>10</a:t>
            </a:r>
            <a:r>
              <a:rPr lang="en-US" sz="1200" dirty="0" smtClean="0"/>
              <a:t>]</a:t>
            </a:r>
            <a:endParaRPr lang="cs-CZ" sz="1200" i="1" dirty="0" smtClean="0"/>
          </a:p>
          <a:p>
            <a:r>
              <a:rPr lang="cs-CZ" sz="1200" dirty="0" smtClean="0"/>
              <a:t>Dostupné </a:t>
            </a:r>
            <a:r>
              <a:rPr lang="cs-CZ" sz="1200" dirty="0" smtClean="0"/>
              <a:t>z WWW : </a:t>
            </a:r>
            <a:r>
              <a:rPr lang="cs-CZ" sz="1200" dirty="0" smtClean="0">
                <a:hlinkClick r:id="rId6"/>
              </a:rPr>
              <a:t>http</a:t>
            </a:r>
            <a:r>
              <a:rPr lang="cs-CZ" sz="1200" dirty="0" smtClean="0">
                <a:hlinkClick r:id="rId6"/>
              </a:rPr>
              <a:t>://www.</a:t>
            </a:r>
            <a:r>
              <a:rPr lang="cs-CZ" sz="1200" dirty="0" err="1" smtClean="0">
                <a:hlinkClick r:id="rId6"/>
              </a:rPr>
              <a:t>jynx</a:t>
            </a:r>
            <a:r>
              <a:rPr lang="cs-CZ" sz="1200" dirty="0" smtClean="0">
                <a:hlinkClick r:id="rId6"/>
              </a:rPr>
              <a:t>-</a:t>
            </a:r>
            <a:r>
              <a:rPr lang="cs-CZ" sz="1200" dirty="0" err="1" smtClean="0">
                <a:hlinkClick r:id="rId6"/>
              </a:rPr>
              <a:t>t.net</a:t>
            </a:r>
            <a:r>
              <a:rPr lang="cs-CZ" sz="1200" dirty="0" smtClean="0">
                <a:hlinkClick r:id="rId6"/>
              </a:rPr>
              <a:t>/</a:t>
            </a:r>
            <a:r>
              <a:rPr lang="cs-CZ" sz="1200" dirty="0" err="1" smtClean="0">
                <a:hlinkClick r:id="rId6"/>
              </a:rPr>
              <a:t>ptaci</a:t>
            </a:r>
            <a:r>
              <a:rPr lang="cs-CZ" sz="1200" dirty="0" smtClean="0">
                <a:hlinkClick r:id="rId6"/>
              </a:rPr>
              <a:t>/Data/</a:t>
            </a:r>
            <a:r>
              <a:rPr lang="cs-CZ" sz="1200" dirty="0" err="1" smtClean="0">
                <a:hlinkClick r:id="rId6"/>
              </a:rPr>
              <a:t>Images</a:t>
            </a:r>
            <a:r>
              <a:rPr lang="cs-CZ" sz="1200" dirty="0" smtClean="0">
                <a:hlinkClick r:id="rId6"/>
              </a:rPr>
              <a:t>/Kos-</a:t>
            </a:r>
            <a:r>
              <a:rPr lang="cs-CZ" sz="1200" dirty="0" err="1" smtClean="0">
                <a:hlinkClick r:id="rId6"/>
              </a:rPr>
              <a:t>cerny</a:t>
            </a:r>
            <a:r>
              <a:rPr lang="cs-CZ" sz="1200" dirty="0" smtClean="0">
                <a:hlinkClick r:id="rId6"/>
              </a:rPr>
              <a:t>-(samec)_2_s.</a:t>
            </a:r>
            <a:r>
              <a:rPr lang="cs-CZ" sz="1200" dirty="0" err="1" smtClean="0">
                <a:hlinkClick r:id="rId6"/>
              </a:rPr>
              <a:t>jpg</a:t>
            </a:r>
            <a:r>
              <a:rPr lang="cs-CZ" sz="1200" dirty="0" smtClean="0"/>
              <a:t>   kos.</a:t>
            </a:r>
            <a:r>
              <a:rPr lang="cs-CZ" sz="1200" dirty="0" err="1" smtClean="0"/>
              <a:t>jpg</a:t>
            </a:r>
            <a:r>
              <a:rPr lang="cs-CZ" sz="1200" dirty="0" smtClean="0"/>
              <a:t> </a:t>
            </a:r>
            <a:r>
              <a:rPr lang="en-US" sz="1200" dirty="0" smtClean="0"/>
              <a:t>[cit. 201</a:t>
            </a:r>
            <a:r>
              <a:rPr lang="cs-CZ" sz="1200" dirty="0" smtClean="0"/>
              <a:t>1</a:t>
            </a:r>
            <a:r>
              <a:rPr lang="en-US" sz="1200" dirty="0" smtClean="0"/>
              <a:t>–</a:t>
            </a:r>
            <a:r>
              <a:rPr lang="cs-CZ" sz="1200" dirty="0" smtClean="0"/>
              <a:t>03</a:t>
            </a:r>
            <a:r>
              <a:rPr lang="en-US" sz="1200" dirty="0" smtClean="0"/>
              <a:t>–</a:t>
            </a:r>
            <a:r>
              <a:rPr lang="cs-CZ" sz="1200" dirty="0" smtClean="0"/>
              <a:t>10</a:t>
            </a:r>
            <a:r>
              <a:rPr lang="en-US" sz="1200" dirty="0" smtClean="0"/>
              <a:t>]</a:t>
            </a:r>
            <a:endParaRPr lang="cs-CZ" sz="1200" i="1" dirty="0" smtClean="0"/>
          </a:p>
          <a:p>
            <a:r>
              <a:rPr lang="cs-CZ" sz="1200" dirty="0" smtClean="0"/>
              <a:t>Dostupné </a:t>
            </a:r>
            <a:r>
              <a:rPr lang="cs-CZ" sz="1200" dirty="0" smtClean="0"/>
              <a:t>z WWW : </a:t>
            </a:r>
            <a:r>
              <a:rPr lang="cs-CZ" sz="1200" dirty="0" smtClean="0">
                <a:hlinkClick r:id="rId7"/>
              </a:rPr>
              <a:t>http</a:t>
            </a:r>
            <a:r>
              <a:rPr lang="cs-CZ" sz="1200" dirty="0" smtClean="0">
                <a:hlinkClick r:id="rId7"/>
              </a:rPr>
              <a:t>://</a:t>
            </a:r>
            <a:r>
              <a:rPr lang="cs-CZ" sz="1200" dirty="0" smtClean="0">
                <a:hlinkClick r:id="rId7"/>
              </a:rPr>
              <a:t>upload.wikimedia.org/wikipedia/commons/thumb/2/2d/Parus_major_m.jpg/228px-</a:t>
            </a:r>
            <a:r>
              <a:rPr lang="cs-CZ" sz="1200" dirty="0" smtClean="0"/>
              <a:t> </a:t>
            </a:r>
            <a:r>
              <a:rPr lang="cs-CZ" sz="1200" dirty="0" err="1" smtClean="0">
                <a:hlinkClick r:id="rId8"/>
              </a:rPr>
              <a:t>Parus</a:t>
            </a:r>
            <a:r>
              <a:rPr lang="cs-CZ" sz="1200" dirty="0" smtClean="0">
                <a:hlinkClick r:id="rId8"/>
              </a:rPr>
              <a:t>_major_m.</a:t>
            </a:r>
            <a:r>
              <a:rPr lang="cs-CZ" sz="1200" dirty="0" err="1" smtClean="0">
                <a:hlinkClick r:id="rId8"/>
              </a:rPr>
              <a:t>jpg</a:t>
            </a:r>
            <a:r>
              <a:rPr lang="cs-CZ" sz="1200" dirty="0" smtClean="0"/>
              <a:t>    </a:t>
            </a:r>
            <a:r>
              <a:rPr lang="cs-CZ" sz="1200" dirty="0" smtClean="0"/>
              <a:t>sýkora.</a:t>
            </a:r>
            <a:r>
              <a:rPr lang="cs-CZ" sz="1200" dirty="0" err="1" smtClean="0"/>
              <a:t>jpg</a:t>
            </a:r>
            <a:r>
              <a:rPr lang="cs-CZ" sz="1200" dirty="0" smtClean="0"/>
              <a:t>   </a:t>
            </a:r>
            <a:r>
              <a:rPr lang="en-US" sz="1200" dirty="0" smtClean="0"/>
              <a:t>[cit. 201</a:t>
            </a:r>
            <a:r>
              <a:rPr lang="cs-CZ" sz="1200" dirty="0" smtClean="0"/>
              <a:t>1</a:t>
            </a:r>
            <a:r>
              <a:rPr lang="en-US" sz="1200" dirty="0" smtClean="0"/>
              <a:t>–</a:t>
            </a:r>
            <a:r>
              <a:rPr lang="cs-CZ" sz="1200" dirty="0" smtClean="0"/>
              <a:t>03</a:t>
            </a:r>
            <a:r>
              <a:rPr lang="en-US" sz="1200" dirty="0" smtClean="0"/>
              <a:t>–</a:t>
            </a:r>
            <a:r>
              <a:rPr lang="cs-CZ" sz="1200" dirty="0" smtClean="0"/>
              <a:t>10</a:t>
            </a:r>
            <a:r>
              <a:rPr lang="en-US" sz="1200" dirty="0" smtClean="0"/>
              <a:t>]</a:t>
            </a:r>
            <a:endParaRPr lang="cs-CZ" sz="1200" i="1" dirty="0" smtClean="0"/>
          </a:p>
          <a:p>
            <a:r>
              <a:rPr lang="cs-CZ" sz="1200" dirty="0" smtClean="0"/>
              <a:t>Dostupné </a:t>
            </a:r>
            <a:r>
              <a:rPr lang="cs-CZ" sz="1200" dirty="0" smtClean="0"/>
              <a:t>z WWW : </a:t>
            </a:r>
            <a:r>
              <a:rPr lang="cs-CZ" sz="1200" dirty="0" smtClean="0">
                <a:hlinkClick r:id="rId9"/>
              </a:rPr>
              <a:t>http</a:t>
            </a:r>
            <a:r>
              <a:rPr lang="cs-CZ" sz="1200" dirty="0" smtClean="0">
                <a:hlinkClick r:id="rId9"/>
              </a:rPr>
              <a:t>://fotoblog.in/galerie/albums/flora/821607.jpg</a:t>
            </a:r>
            <a:r>
              <a:rPr lang="cs-CZ" sz="1200" dirty="0" smtClean="0"/>
              <a:t>       bledule.</a:t>
            </a:r>
            <a:r>
              <a:rPr lang="cs-CZ" sz="1200" dirty="0" err="1" smtClean="0"/>
              <a:t>cz</a:t>
            </a:r>
            <a:r>
              <a:rPr lang="cs-CZ" sz="1200" dirty="0" smtClean="0"/>
              <a:t>   </a:t>
            </a:r>
            <a:r>
              <a:rPr lang="en-US" sz="1200" dirty="0" smtClean="0"/>
              <a:t>[cit. 201</a:t>
            </a:r>
            <a:r>
              <a:rPr lang="cs-CZ" sz="1200" dirty="0" smtClean="0"/>
              <a:t>1</a:t>
            </a:r>
            <a:r>
              <a:rPr lang="en-US" sz="1200" dirty="0" smtClean="0"/>
              <a:t>–</a:t>
            </a:r>
            <a:r>
              <a:rPr lang="cs-CZ" sz="1200" dirty="0" smtClean="0"/>
              <a:t>03</a:t>
            </a:r>
            <a:r>
              <a:rPr lang="en-US" sz="1200" dirty="0" smtClean="0"/>
              <a:t>–</a:t>
            </a:r>
            <a:r>
              <a:rPr lang="cs-CZ" sz="1200" dirty="0" smtClean="0"/>
              <a:t>10</a:t>
            </a:r>
            <a:r>
              <a:rPr lang="en-US" sz="1200" dirty="0" smtClean="0"/>
              <a:t>]</a:t>
            </a:r>
            <a:endParaRPr lang="cs-CZ" sz="1200" i="1" dirty="0" smtClean="0"/>
          </a:p>
          <a:p>
            <a:r>
              <a:rPr lang="cs-CZ" sz="1200" dirty="0" smtClean="0"/>
              <a:t>Dostupné </a:t>
            </a:r>
            <a:r>
              <a:rPr lang="cs-CZ" sz="1200" dirty="0" smtClean="0"/>
              <a:t>z WWW : </a:t>
            </a:r>
            <a:r>
              <a:rPr lang="cs-CZ" sz="1200" dirty="0" smtClean="0">
                <a:hlinkClick r:id="rId10"/>
              </a:rPr>
              <a:t>http</a:t>
            </a:r>
            <a:r>
              <a:rPr lang="cs-CZ" sz="1200" dirty="0" smtClean="0">
                <a:hlinkClick r:id="rId10"/>
              </a:rPr>
              <a:t>://nd03.jxs.cz/460/028/ab0445fb57_63172774_o2.jpg</a:t>
            </a:r>
            <a:r>
              <a:rPr lang="cs-CZ" sz="1200" dirty="0" smtClean="0"/>
              <a:t>     podběl.</a:t>
            </a:r>
            <a:r>
              <a:rPr lang="cs-CZ" sz="1200" dirty="0" err="1" smtClean="0"/>
              <a:t>jpg</a:t>
            </a:r>
            <a:r>
              <a:rPr lang="cs-CZ" sz="1200" dirty="0" smtClean="0"/>
              <a:t>   </a:t>
            </a:r>
            <a:r>
              <a:rPr lang="en-US" sz="1200" dirty="0" smtClean="0"/>
              <a:t>[cit. 201</a:t>
            </a:r>
            <a:r>
              <a:rPr lang="cs-CZ" sz="1200" dirty="0" smtClean="0"/>
              <a:t>1</a:t>
            </a:r>
            <a:r>
              <a:rPr lang="en-US" sz="1200" dirty="0" smtClean="0"/>
              <a:t>–</a:t>
            </a:r>
            <a:r>
              <a:rPr lang="cs-CZ" sz="1200" dirty="0" smtClean="0"/>
              <a:t>03</a:t>
            </a:r>
            <a:r>
              <a:rPr lang="en-US" sz="1200" dirty="0" smtClean="0"/>
              <a:t>–</a:t>
            </a:r>
            <a:r>
              <a:rPr lang="cs-CZ" sz="1200" dirty="0" smtClean="0"/>
              <a:t>10</a:t>
            </a:r>
            <a:r>
              <a:rPr lang="en-US" sz="1200" dirty="0" smtClean="0"/>
              <a:t>]</a:t>
            </a:r>
            <a:endParaRPr lang="cs-CZ" sz="1200" i="1" dirty="0" smtClean="0"/>
          </a:p>
          <a:p>
            <a:r>
              <a:rPr lang="cs-CZ" sz="1200" dirty="0" smtClean="0"/>
              <a:t>Dostupné </a:t>
            </a:r>
            <a:r>
              <a:rPr lang="cs-CZ" sz="1200" dirty="0" smtClean="0"/>
              <a:t>z WWW : </a:t>
            </a:r>
            <a:r>
              <a:rPr lang="cs-CZ" sz="1200" dirty="0" smtClean="0">
                <a:hlinkClick r:id="rId11"/>
              </a:rPr>
              <a:t>http</a:t>
            </a:r>
            <a:r>
              <a:rPr lang="cs-CZ" sz="1200" dirty="0" smtClean="0">
                <a:hlinkClick r:id="rId11"/>
              </a:rPr>
              <a:t>://www.</a:t>
            </a:r>
            <a:r>
              <a:rPr lang="cs-CZ" sz="1200" dirty="0" err="1" smtClean="0">
                <a:hlinkClick r:id="rId11"/>
              </a:rPr>
              <a:t>jenda.eu</a:t>
            </a:r>
            <a:r>
              <a:rPr lang="cs-CZ" sz="1200" dirty="0" smtClean="0">
                <a:hlinkClick r:id="rId11"/>
              </a:rPr>
              <a:t>/foto_kytky/</a:t>
            </a:r>
            <a:r>
              <a:rPr lang="cs-CZ" sz="1200" dirty="0" err="1" smtClean="0">
                <a:hlinkClick r:id="rId11"/>
              </a:rPr>
              <a:t>tresen</a:t>
            </a:r>
            <a:r>
              <a:rPr lang="cs-CZ" sz="1200" dirty="0" smtClean="0">
                <a:hlinkClick r:id="rId11"/>
              </a:rPr>
              <a:t>_.</a:t>
            </a:r>
            <a:r>
              <a:rPr lang="cs-CZ" sz="1200" dirty="0" err="1" smtClean="0">
                <a:hlinkClick r:id="rId11"/>
              </a:rPr>
              <a:t>jpg</a:t>
            </a:r>
            <a:r>
              <a:rPr lang="cs-CZ" sz="1200" dirty="0" smtClean="0"/>
              <a:t>   </a:t>
            </a:r>
            <a:r>
              <a:rPr lang="cs-CZ" sz="1200" dirty="0" err="1" smtClean="0"/>
              <a:t>tresen.jpg</a:t>
            </a:r>
            <a:r>
              <a:rPr lang="cs-CZ" sz="1200" dirty="0" smtClean="0"/>
              <a:t> </a:t>
            </a:r>
            <a:r>
              <a:rPr lang="en-US" sz="1200" dirty="0" smtClean="0"/>
              <a:t>[cit. 201</a:t>
            </a:r>
            <a:r>
              <a:rPr lang="cs-CZ" sz="1200" dirty="0" smtClean="0"/>
              <a:t>1</a:t>
            </a:r>
            <a:r>
              <a:rPr lang="en-US" sz="1200" dirty="0" smtClean="0"/>
              <a:t>–</a:t>
            </a:r>
            <a:r>
              <a:rPr lang="cs-CZ" sz="1200" dirty="0" smtClean="0"/>
              <a:t>03</a:t>
            </a:r>
            <a:r>
              <a:rPr lang="en-US" sz="1200" dirty="0" smtClean="0"/>
              <a:t>–</a:t>
            </a:r>
            <a:r>
              <a:rPr lang="cs-CZ" sz="1200" dirty="0" smtClean="0"/>
              <a:t>10</a:t>
            </a:r>
            <a:r>
              <a:rPr lang="en-US" sz="1200" dirty="0" smtClean="0"/>
              <a:t>]</a:t>
            </a:r>
            <a:endParaRPr lang="cs-CZ" sz="1200" i="1" dirty="0" smtClean="0"/>
          </a:p>
          <a:p>
            <a:r>
              <a:rPr lang="cs-CZ" sz="1200" dirty="0" smtClean="0"/>
              <a:t>Dostupné </a:t>
            </a:r>
            <a:r>
              <a:rPr lang="cs-CZ" sz="1200" dirty="0" smtClean="0"/>
              <a:t>z WWW : </a:t>
            </a:r>
            <a:r>
              <a:rPr lang="cs-CZ" sz="1200" dirty="0" smtClean="0">
                <a:hlinkClick r:id="rId12"/>
              </a:rPr>
              <a:t>http</a:t>
            </a:r>
            <a:r>
              <a:rPr lang="cs-CZ" sz="1200" dirty="0" smtClean="0">
                <a:hlinkClick r:id="rId12"/>
              </a:rPr>
              <a:t>://www.public-</a:t>
            </a:r>
            <a:r>
              <a:rPr lang="cs-CZ" sz="1200" dirty="0" err="1" smtClean="0">
                <a:hlinkClick r:id="rId12"/>
              </a:rPr>
              <a:t>domain</a:t>
            </a:r>
            <a:r>
              <a:rPr lang="cs-CZ" sz="1200" dirty="0" smtClean="0">
                <a:hlinkClick r:id="rId12"/>
              </a:rPr>
              <a:t>-image.</a:t>
            </a:r>
            <a:r>
              <a:rPr lang="cs-CZ" sz="1200" dirty="0" err="1" smtClean="0">
                <a:hlinkClick r:id="rId12"/>
              </a:rPr>
              <a:t>com</a:t>
            </a:r>
            <a:r>
              <a:rPr lang="cs-CZ" sz="1200" dirty="0" smtClean="0">
                <a:hlinkClick r:id="rId12"/>
              </a:rPr>
              <a:t>/</a:t>
            </a:r>
            <a:r>
              <a:rPr lang="cs-CZ" sz="1200" dirty="0" err="1" smtClean="0">
                <a:hlinkClick r:id="rId12"/>
              </a:rPr>
              <a:t>plants</a:t>
            </a:r>
            <a:r>
              <a:rPr lang="cs-CZ" sz="1200" dirty="0" smtClean="0">
                <a:hlinkClick r:id="rId12"/>
              </a:rPr>
              <a:t>/</a:t>
            </a:r>
            <a:r>
              <a:rPr lang="cs-CZ" sz="1200" dirty="0" err="1" smtClean="0">
                <a:hlinkClick r:id="rId12"/>
              </a:rPr>
              <a:t>tree</a:t>
            </a:r>
            <a:r>
              <a:rPr lang="cs-CZ" sz="1200" dirty="0" smtClean="0">
                <a:hlinkClick r:id="rId12"/>
              </a:rPr>
              <a:t>/</a:t>
            </a:r>
            <a:r>
              <a:rPr lang="cs-CZ" sz="1200" dirty="0" err="1" smtClean="0">
                <a:hlinkClick r:id="rId12"/>
              </a:rPr>
              <a:t>apple</a:t>
            </a:r>
            <a:r>
              <a:rPr lang="cs-CZ" sz="1200" dirty="0" smtClean="0">
                <a:hlinkClick r:id="rId12"/>
              </a:rPr>
              <a:t>-</a:t>
            </a:r>
            <a:r>
              <a:rPr lang="cs-CZ" sz="1200" dirty="0" err="1" smtClean="0">
                <a:hlinkClick r:id="rId12"/>
              </a:rPr>
              <a:t>tree</a:t>
            </a:r>
            <a:r>
              <a:rPr lang="cs-CZ" sz="1200" dirty="0" smtClean="0">
                <a:hlinkClick r:id="rId12"/>
              </a:rPr>
              <a:t>/</a:t>
            </a:r>
            <a:r>
              <a:rPr lang="cs-CZ" sz="1200" dirty="0" err="1" smtClean="0">
                <a:hlinkClick r:id="rId12"/>
              </a:rPr>
              <a:t>slides</a:t>
            </a:r>
            <a:r>
              <a:rPr lang="cs-CZ" sz="1200" dirty="0" smtClean="0">
                <a:hlinkClick r:id="rId12"/>
              </a:rPr>
              <a:t>/</a:t>
            </a:r>
            <a:r>
              <a:rPr lang="cs-CZ" sz="1200" dirty="0" err="1" smtClean="0">
                <a:hlinkClick r:id="rId12"/>
              </a:rPr>
              <a:t>apple</a:t>
            </a:r>
            <a:r>
              <a:rPr lang="cs-CZ" sz="1200" dirty="0" smtClean="0">
                <a:hlinkClick r:id="rId12"/>
              </a:rPr>
              <a:t>-</a:t>
            </a:r>
            <a:r>
              <a:rPr lang="cs-CZ" sz="1200" dirty="0" err="1" smtClean="0">
                <a:hlinkClick r:id="rId12"/>
              </a:rPr>
              <a:t>tree</a:t>
            </a:r>
            <a:r>
              <a:rPr lang="cs-CZ" sz="1200" dirty="0" smtClean="0">
                <a:hlinkClick r:id="rId12"/>
              </a:rPr>
              <a:t>-in-</a:t>
            </a:r>
            <a:r>
              <a:rPr lang="cs-CZ" sz="1200" dirty="0" err="1" smtClean="0">
                <a:hlinkClick r:id="rId12"/>
              </a:rPr>
              <a:t>blossom.jpg</a:t>
            </a:r>
            <a:r>
              <a:rPr lang="cs-CZ" sz="1200" dirty="0" smtClean="0"/>
              <a:t>   jabloň.</a:t>
            </a:r>
            <a:r>
              <a:rPr lang="cs-CZ" sz="1200" dirty="0" err="1" smtClean="0"/>
              <a:t>jpg</a:t>
            </a:r>
            <a:r>
              <a:rPr lang="cs-CZ" sz="1200" dirty="0" smtClean="0"/>
              <a:t> </a:t>
            </a:r>
            <a:r>
              <a:rPr lang="en-US" sz="1200" dirty="0" smtClean="0"/>
              <a:t>[cit. 201</a:t>
            </a:r>
            <a:r>
              <a:rPr lang="cs-CZ" sz="1200" dirty="0" smtClean="0"/>
              <a:t>1</a:t>
            </a:r>
            <a:r>
              <a:rPr lang="en-US" sz="1200" dirty="0" smtClean="0"/>
              <a:t>–</a:t>
            </a:r>
            <a:r>
              <a:rPr lang="cs-CZ" sz="1200" dirty="0" smtClean="0"/>
              <a:t>03</a:t>
            </a:r>
            <a:r>
              <a:rPr lang="en-US" sz="1200" dirty="0" smtClean="0"/>
              <a:t>–</a:t>
            </a:r>
            <a:r>
              <a:rPr lang="cs-CZ" sz="1200" dirty="0" smtClean="0"/>
              <a:t>10</a:t>
            </a:r>
            <a:r>
              <a:rPr lang="en-US" sz="1200" dirty="0" smtClean="0"/>
              <a:t>]</a:t>
            </a:r>
            <a:endParaRPr lang="cs-CZ" sz="1200" i="1" dirty="0" smtClean="0"/>
          </a:p>
          <a:p>
            <a:r>
              <a:rPr lang="cs-CZ" sz="1200" dirty="0" smtClean="0"/>
              <a:t>Dostupné </a:t>
            </a:r>
            <a:r>
              <a:rPr lang="cs-CZ" sz="1200" dirty="0" smtClean="0"/>
              <a:t>z WWW : </a:t>
            </a:r>
            <a:r>
              <a:rPr lang="cs-CZ" sz="1200" dirty="0" smtClean="0">
                <a:hlinkClick r:id="rId13"/>
              </a:rPr>
              <a:t>http</a:t>
            </a:r>
            <a:r>
              <a:rPr lang="cs-CZ" sz="1200" dirty="0" smtClean="0">
                <a:hlinkClick r:id="rId13"/>
              </a:rPr>
              <a:t>://upload.wikimedia.org/wikipedia/commons/thumb/6/6e/Pyrus_bourgaeana_DehesaBoyalFlowerscloseup.jpg/280px-Pyrus_bourgaeana_DehesaBoyalFlowerscloseup.jpg</a:t>
            </a:r>
            <a:r>
              <a:rPr lang="cs-CZ" sz="1200" dirty="0" smtClean="0"/>
              <a:t>   </a:t>
            </a:r>
            <a:r>
              <a:rPr lang="cs-CZ" sz="1200" dirty="0" err="1" smtClean="0"/>
              <a:t>hrusen.jpg</a:t>
            </a:r>
            <a:r>
              <a:rPr lang="cs-CZ" sz="1200" dirty="0" smtClean="0"/>
              <a:t>  </a:t>
            </a:r>
            <a:r>
              <a:rPr lang="en-US" sz="1200" dirty="0" smtClean="0"/>
              <a:t>[cit. 201</a:t>
            </a:r>
            <a:r>
              <a:rPr lang="cs-CZ" sz="1200" dirty="0" smtClean="0"/>
              <a:t>1</a:t>
            </a:r>
            <a:r>
              <a:rPr lang="en-US" sz="1200" dirty="0" smtClean="0"/>
              <a:t>–</a:t>
            </a:r>
            <a:r>
              <a:rPr lang="cs-CZ" sz="1200" dirty="0" smtClean="0"/>
              <a:t>03</a:t>
            </a:r>
            <a:r>
              <a:rPr lang="en-US" sz="1200" dirty="0" smtClean="0"/>
              <a:t>–</a:t>
            </a:r>
            <a:r>
              <a:rPr lang="cs-CZ" sz="1200" dirty="0" smtClean="0"/>
              <a:t>10</a:t>
            </a:r>
            <a:r>
              <a:rPr lang="en-US" sz="1200" dirty="0" smtClean="0"/>
              <a:t>]</a:t>
            </a:r>
            <a:endParaRPr lang="cs-CZ" sz="1200" i="1" dirty="0" smtClean="0"/>
          </a:p>
          <a:p>
            <a:r>
              <a:rPr lang="cs-CZ" sz="1200" dirty="0" smtClean="0"/>
              <a:t>Dostupné </a:t>
            </a:r>
            <a:r>
              <a:rPr lang="cs-CZ" sz="1200" dirty="0" smtClean="0"/>
              <a:t>z WWW : </a:t>
            </a:r>
            <a:r>
              <a:rPr lang="cs-CZ" sz="1200" dirty="0" smtClean="0">
                <a:hlinkClick r:id="rId14"/>
              </a:rPr>
              <a:t>http</a:t>
            </a:r>
            <a:r>
              <a:rPr lang="cs-CZ" sz="1200" dirty="0" smtClean="0">
                <a:hlinkClick r:id="rId14"/>
              </a:rPr>
              <a:t>://www.</a:t>
            </a:r>
            <a:r>
              <a:rPr lang="cs-CZ" sz="1200" dirty="0" err="1" smtClean="0">
                <a:hlinkClick r:id="rId14"/>
              </a:rPr>
              <a:t>nature.cz</a:t>
            </a:r>
            <a:r>
              <a:rPr lang="cs-CZ" sz="1200" dirty="0" smtClean="0">
                <a:hlinkClick r:id="rId14"/>
              </a:rPr>
              <a:t>/fotoarchiv/</a:t>
            </a:r>
            <a:r>
              <a:rPr lang="cs-CZ" sz="1200" dirty="0" err="1" smtClean="0">
                <a:hlinkClick r:id="rId14"/>
              </a:rPr>
              <a:t>nahledy</a:t>
            </a:r>
            <a:r>
              <a:rPr lang="cs-CZ" sz="1200" dirty="0" smtClean="0">
                <a:hlinkClick r:id="rId14"/>
              </a:rPr>
              <a:t>/9563.jpg</a:t>
            </a:r>
            <a:r>
              <a:rPr lang="cs-CZ" sz="1200" dirty="0" smtClean="0"/>
              <a:t>   sněženka.</a:t>
            </a:r>
            <a:r>
              <a:rPr lang="cs-CZ" sz="1200" dirty="0" err="1" smtClean="0"/>
              <a:t>jpg</a:t>
            </a:r>
            <a:r>
              <a:rPr lang="cs-CZ" sz="1200" dirty="0" smtClean="0"/>
              <a:t>   </a:t>
            </a:r>
            <a:r>
              <a:rPr lang="en-US" sz="1200" dirty="0" smtClean="0"/>
              <a:t>[cit. 201</a:t>
            </a:r>
            <a:r>
              <a:rPr lang="cs-CZ" sz="1200" dirty="0" smtClean="0"/>
              <a:t>1</a:t>
            </a:r>
            <a:r>
              <a:rPr lang="en-US" sz="1200" dirty="0" smtClean="0"/>
              <a:t>–</a:t>
            </a:r>
            <a:r>
              <a:rPr lang="cs-CZ" sz="1200" dirty="0" smtClean="0"/>
              <a:t>03</a:t>
            </a:r>
            <a:r>
              <a:rPr lang="en-US" sz="1200" dirty="0" smtClean="0"/>
              <a:t>–</a:t>
            </a:r>
            <a:r>
              <a:rPr lang="cs-CZ" sz="1200" dirty="0" smtClean="0"/>
              <a:t>10</a:t>
            </a:r>
            <a:r>
              <a:rPr lang="en-US" sz="1200" dirty="0" smtClean="0"/>
              <a:t>]</a:t>
            </a:r>
            <a:endParaRPr lang="cs-CZ" sz="1200" i="1" dirty="0" smtClean="0"/>
          </a:p>
          <a:p>
            <a:r>
              <a:rPr lang="cs-CZ" sz="1200" dirty="0" smtClean="0"/>
              <a:t>Dostupné </a:t>
            </a:r>
            <a:r>
              <a:rPr lang="cs-CZ" sz="1200" dirty="0" smtClean="0"/>
              <a:t>z WWW : </a:t>
            </a:r>
            <a:r>
              <a:rPr lang="cs-CZ" sz="1200" dirty="0" smtClean="0">
                <a:hlinkClick r:id="rId15"/>
              </a:rPr>
              <a:t>www.office.</a:t>
            </a:r>
            <a:r>
              <a:rPr lang="cs-CZ" sz="1200" dirty="0" err="1" smtClean="0">
                <a:hlinkClick r:id="rId15"/>
              </a:rPr>
              <a:t>microsoft.com</a:t>
            </a:r>
            <a:r>
              <a:rPr lang="cs-CZ" sz="1200" dirty="0" smtClean="0"/>
              <a:t>   </a:t>
            </a:r>
            <a:r>
              <a:rPr lang="cs-CZ" sz="1200" dirty="0" smtClean="0"/>
              <a:t>obr. </a:t>
            </a:r>
            <a:r>
              <a:rPr lang="cs-CZ" sz="1200" dirty="0" err="1" smtClean="0"/>
              <a:t>Emotikona</a:t>
            </a:r>
            <a:r>
              <a:rPr lang="cs-CZ" sz="1200" dirty="0" smtClean="0"/>
              <a:t>, sněženka, pampeliška, kočičky ,kachna,třešeň     </a:t>
            </a:r>
            <a:r>
              <a:rPr lang="en-US" sz="1200" dirty="0" smtClean="0"/>
              <a:t>[cit. 201</a:t>
            </a:r>
            <a:r>
              <a:rPr lang="cs-CZ" sz="1200" dirty="0" smtClean="0"/>
              <a:t>1</a:t>
            </a:r>
            <a:r>
              <a:rPr lang="en-US" sz="1200" dirty="0" smtClean="0"/>
              <a:t>–</a:t>
            </a:r>
            <a:r>
              <a:rPr lang="cs-CZ" sz="1200" dirty="0" smtClean="0"/>
              <a:t>03</a:t>
            </a:r>
            <a:r>
              <a:rPr lang="en-US" sz="1200" dirty="0" smtClean="0"/>
              <a:t>–</a:t>
            </a:r>
            <a:r>
              <a:rPr lang="cs-CZ" sz="1200" dirty="0" smtClean="0"/>
              <a:t>10</a:t>
            </a:r>
            <a:r>
              <a:rPr lang="en-US" sz="1200" dirty="0" smtClean="0"/>
              <a:t>]</a:t>
            </a:r>
            <a:endParaRPr lang="cs-CZ" sz="1200" i="1" dirty="0" smtClean="0"/>
          </a:p>
          <a:p>
            <a:pPr>
              <a:buNone/>
            </a:pPr>
            <a:endParaRPr lang="cs-CZ" sz="1200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anchor="ctr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600" kern="1200" cap="all" baseline="0"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/>
              <a:t>POUŽITÉ ZDROJE: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226</TotalTime>
  <Words>508</Words>
  <Application>Microsoft Office PowerPoint</Application>
  <PresentationFormat>Předvádění na obrazovce (4:3)</PresentationFormat>
  <Paragraphs>95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Arkýř</vt:lpstr>
      <vt:lpstr>Název školy: Speciální základní škola,Louny, Poděbradova 640,příspěvková organizace Autor:  Mgr.TAŤÁNA RADIMSKÁ Název materiálu: VY_32_INOVACE_11_III.Vu_JARO_ZMĚNY V PŘÍRODĚ  Téma : Vu – 6. ročník – JARO_ZMĚNY V PŘÍRODĚ  ČÍSLO PROJEKTU:  CZ.1.07/1.4.00/21.3407 </vt:lpstr>
      <vt:lpstr>ANOTACE</vt:lpstr>
      <vt:lpstr>Snímek 3</vt:lpstr>
      <vt:lpstr>Snímek 4</vt:lpstr>
      <vt:lpstr>Snímek 5</vt:lpstr>
      <vt:lpstr>Snímek 6</vt:lpstr>
      <vt:lpstr>Snímek 7</vt:lpstr>
      <vt:lpstr>PŘIŘAĎ NÁZVY KVĚTIN:</vt:lpstr>
      <vt:lpstr>Snímek 9</vt:lpstr>
      <vt:lpstr>Snímek 10</vt:lpstr>
      <vt:lpstr>POUŽITÉ ZDROJE: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Magda Radimová</dc:creator>
  <cp:lastModifiedBy>Magda Radimová</cp:lastModifiedBy>
  <cp:revision>27</cp:revision>
  <dcterms:created xsi:type="dcterms:W3CDTF">2012-03-18T20:20:19Z</dcterms:created>
  <dcterms:modified xsi:type="dcterms:W3CDTF">2012-10-09T16:49:01Z</dcterms:modified>
</cp:coreProperties>
</file>