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66" r:id="rId3"/>
    <p:sldId id="257" r:id="rId4"/>
    <p:sldId id="259" r:id="rId5"/>
    <p:sldId id="260" r:id="rId6"/>
    <p:sldId id="261" r:id="rId7"/>
    <p:sldId id="262" r:id="rId8"/>
    <p:sldId id="267" r:id="rId9"/>
    <p:sldId id="263" r:id="rId10"/>
    <p:sldId id="264" r:id="rId11"/>
    <p:sldId id="265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B0D92-1499-4A6F-8638-164A7A276482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D4BDFDB-D1BD-4EA8-A9C7-2072F50904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B0D92-1499-4A6F-8638-164A7A276482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FD4BDFDB-D1BD-4EA8-A9C7-2072F50904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B0D92-1499-4A6F-8638-164A7A276482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D4BDFDB-D1BD-4EA8-A9C7-2072F50904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515B0D92-1499-4A6F-8638-164A7A276482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BDFDB-D1BD-4EA8-A9C7-2072F50904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B0D92-1499-4A6F-8638-164A7A276482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FD4BDFDB-D1BD-4EA8-A9C7-2072F50904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B0D92-1499-4A6F-8638-164A7A276482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FD4BDFDB-D1BD-4EA8-A9C7-2072F50904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B0D92-1499-4A6F-8638-164A7A276482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D4BDFDB-D1BD-4EA8-A9C7-2072F50904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D4BDFDB-D1BD-4EA8-A9C7-2072F50904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B0D92-1499-4A6F-8638-164A7A276482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FD4BDFDB-D1BD-4EA8-A9C7-2072F50904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515B0D92-1499-4A6F-8638-164A7A276482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B0D92-1499-4A6F-8638-164A7A276482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BDFDB-D1BD-4EA8-A9C7-2072F50904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FD4BDFDB-D1BD-4EA8-A9C7-2072F50904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B0D92-1499-4A6F-8638-164A7A276482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515B0D92-1499-4A6F-8638-164A7A276482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D4BDFDB-D1BD-4EA8-A9C7-2072F50904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otiskyprstu.ic.cz/obrazky_soubory/kraslice-brus_L1.JPG" TargetMode="External"/><Relationship Id="rId2" Type="http://schemas.openxmlformats.org/officeDocument/2006/relationships/hyperlink" Target="http://www.microsoftoffice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tiskyprstu.ic.cz/kraslice_soubory/kraslice-hack.spol3.JPG" TargetMode="External"/><Relationship Id="rId5" Type="http://schemas.openxmlformats.org/officeDocument/2006/relationships/hyperlink" Target="http://otiskyprstu.ic.cz/kraslice_soubory/kraslice-hacek2.JPG" TargetMode="External"/><Relationship Id="rId4" Type="http://schemas.openxmlformats.org/officeDocument/2006/relationships/hyperlink" Target="http://otiskyprstu.ic.cz/obrazky_soubory/drat_L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ctrTitle"/>
          </p:nvPr>
        </p:nvSpPr>
        <p:spPr>
          <a:xfrm>
            <a:off x="785786" y="4857760"/>
            <a:ext cx="7772400" cy="1538286"/>
          </a:xfrm>
        </p:spPr>
        <p:txBody>
          <a:bodyPr>
            <a:no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Název školy: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Speciální základní škola,Louny,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err="1" smtClean="0">
                <a:solidFill>
                  <a:schemeClr val="tx1"/>
                </a:solidFill>
              </a:rPr>
              <a:t>Poděbradova</a:t>
            </a:r>
            <a:r>
              <a:rPr lang="cs-CZ" sz="2400" dirty="0" smtClean="0">
                <a:solidFill>
                  <a:schemeClr val="tx1"/>
                </a:solidFill>
              </a:rPr>
              <a:t> 640,příspěvková organizace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Autor: 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err="1" smtClean="0">
                <a:solidFill>
                  <a:schemeClr val="tx1"/>
                </a:solidFill>
              </a:rPr>
              <a:t>Mgr.TAŤÁNA</a:t>
            </a:r>
            <a:r>
              <a:rPr lang="cs-CZ" sz="2400" dirty="0" smtClean="0">
                <a:solidFill>
                  <a:schemeClr val="tx1"/>
                </a:solidFill>
              </a:rPr>
              <a:t> RADIMSKÁ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Název materiálu: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VY_32_INOVACE_13_</a:t>
            </a:r>
            <a:r>
              <a:rPr lang="cs-CZ" sz="2400" dirty="0" err="1" smtClean="0">
                <a:solidFill>
                  <a:schemeClr val="tx1"/>
                </a:solidFill>
              </a:rPr>
              <a:t>III.Vu</a:t>
            </a:r>
            <a:r>
              <a:rPr lang="cs-CZ" sz="2400" dirty="0" smtClean="0">
                <a:solidFill>
                  <a:schemeClr val="tx1"/>
                </a:solidFill>
              </a:rPr>
              <a:t>_VELIKONOČNÍ </a:t>
            </a:r>
            <a:r>
              <a:rPr lang="cs-CZ" sz="2400" dirty="0" smtClean="0">
                <a:solidFill>
                  <a:schemeClr val="tx1"/>
                </a:solidFill>
              </a:rPr>
              <a:t>ZVYKY A </a:t>
            </a:r>
            <a:r>
              <a:rPr lang="cs-CZ" sz="2400" dirty="0" smtClean="0">
                <a:solidFill>
                  <a:schemeClr val="tx1"/>
                </a:solidFill>
              </a:rPr>
              <a:t>TRADICE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 Téma : </a:t>
            </a:r>
            <a:r>
              <a:rPr lang="cs-CZ" sz="2400" dirty="0" err="1" smtClean="0">
                <a:solidFill>
                  <a:schemeClr val="tx1"/>
                </a:solidFill>
              </a:rPr>
              <a:t>Vu</a:t>
            </a:r>
            <a:r>
              <a:rPr lang="cs-CZ" sz="2400" dirty="0" smtClean="0">
                <a:solidFill>
                  <a:schemeClr val="tx1"/>
                </a:solidFill>
              </a:rPr>
              <a:t> – 6. ročník – </a:t>
            </a:r>
            <a:r>
              <a:rPr lang="cs-CZ" sz="2400" dirty="0" smtClean="0">
                <a:solidFill>
                  <a:schemeClr val="tx1"/>
                </a:solidFill>
              </a:rPr>
              <a:t>VELIKONOČNÍ </a:t>
            </a:r>
            <a:r>
              <a:rPr lang="cs-CZ" sz="2400" dirty="0" smtClean="0">
                <a:solidFill>
                  <a:schemeClr val="tx1"/>
                </a:solidFill>
              </a:rPr>
              <a:t>TRADICE A ZVYKY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 ČÍSLO PROJEKTU:  CZ.1.07/1.4.00/21.3407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4546" y="142852"/>
            <a:ext cx="5214942" cy="10715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ANOTACE</a:t>
            </a:r>
            <a:endParaRPr lang="cs-CZ" b="1" u="sng" dirty="0"/>
          </a:p>
        </p:txBody>
      </p:sp>
      <p:sp>
        <p:nvSpPr>
          <p:cNvPr id="4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r>
              <a:rPr lang="cs-CZ" sz="2400" dirty="0" smtClean="0"/>
              <a:t>MATERIÁL JE URČENÝ PRO ŽÁKY 6. ROČNÍKU, PRO VÝUKU VĚCNÉHO UČENÍ</a:t>
            </a:r>
          </a:p>
          <a:p>
            <a:r>
              <a:rPr lang="cs-CZ" sz="2400" dirty="0" smtClean="0"/>
              <a:t>PREZENTACE NA INTERAKTIVNÍ TABULI</a:t>
            </a:r>
          </a:p>
          <a:p>
            <a:r>
              <a:rPr lang="cs-CZ" sz="2400" dirty="0" smtClean="0"/>
              <a:t>POMŮCKY: INTERAKTIVNÍ PERO, FIXY NA INTERAKTIVNÍ TABULI</a:t>
            </a:r>
          </a:p>
          <a:p>
            <a:r>
              <a:rPr lang="cs-CZ" sz="2400" dirty="0" smtClean="0"/>
              <a:t>INOVACE: INTERAKTIVNÍ ZPŮSOB UČENÍ, ZÍSKÁNÍ INFORMACÍ O VELIKONOCÍCH</a:t>
            </a:r>
          </a:p>
          <a:p>
            <a:r>
              <a:rPr lang="cs-CZ" sz="2400" dirty="0" smtClean="0"/>
              <a:t>METODICKÉ POKYNY: ČTENÍ A VYSVĚTLENÍ JEDNOTLIVÝCH ZVYKŮ, SYMBOLŮ, POVĚR; ODPOVĚDI NA OTÁZKY; DOPLŇOVÁNÍ; KRESLENÍ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b="1" u="sng" dirty="0" smtClean="0"/>
              <a:t>VELIKONOCE</a:t>
            </a:r>
            <a:endParaRPr lang="cs-CZ" sz="48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HLAVNÍ KŘESŤANSKÝ SVÁTEK</a:t>
            </a:r>
          </a:p>
          <a:p>
            <a:endParaRPr lang="cs-CZ" dirty="0" smtClean="0"/>
          </a:p>
          <a:p>
            <a:r>
              <a:rPr lang="cs-CZ" dirty="0" smtClean="0"/>
              <a:t>OSLAVY JARA</a:t>
            </a:r>
          </a:p>
          <a:p>
            <a:endParaRPr lang="cs-CZ" dirty="0" smtClean="0"/>
          </a:p>
          <a:p>
            <a:r>
              <a:rPr lang="cs-CZ" dirty="0" smtClean="0"/>
              <a:t>PROBUZENÍ PŘÍRODY</a:t>
            </a:r>
          </a:p>
          <a:p>
            <a:endParaRPr lang="cs-CZ" dirty="0" smtClean="0"/>
          </a:p>
          <a:p>
            <a:r>
              <a:rPr lang="cs-CZ" dirty="0" smtClean="0"/>
              <a:t>NÁSTUP TEPLEJŠÍCH DNŮ</a:t>
            </a:r>
            <a:endParaRPr lang="cs-CZ" dirty="0"/>
          </a:p>
        </p:txBody>
      </p:sp>
      <p:pic>
        <p:nvPicPr>
          <p:cNvPr id="1026" name="Picture 2" descr="C:\Documents and Settings\Láďa\Local Settings\Temporary Internet Files\Content.IE5\YGN0Z3RJ\MC90044182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57884" y="3427806"/>
            <a:ext cx="2571768" cy="29555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0" accel="50000" fill="hold">
                                          <p:stCondLst>
                                            <p:cond delay="2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500" accel="50000" fill="hold">
                                          <p:stCondLst>
                                            <p:cond delay="2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500" accel="50000" fill="hold">
                                          <p:stCondLst>
                                            <p:cond delay="2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500" accel="50000" fill="hold">
                                          <p:stCondLst>
                                            <p:cond delay="2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500" accel="50000" fill="hold">
                                          <p:stCondLst>
                                            <p:cond delay="2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500" accel="50000" fill="hold">
                                          <p:stCondLst>
                                            <p:cond delay="2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500" accel="50000" fill="hold">
                                          <p:stCondLst>
                                            <p:cond delay="2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500" accel="50000" fill="hold">
                                          <p:stCondLst>
                                            <p:cond delay="2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400" b="1" u="sng" dirty="0" smtClean="0"/>
              <a:t>VELIKONOČNÍ SVÁTKY </a:t>
            </a: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57158" y="1071522"/>
            <a:ext cx="8503920" cy="5786478"/>
          </a:xfrm>
        </p:spPr>
        <p:txBody>
          <a:bodyPr>
            <a:normAutofit/>
          </a:bodyPr>
          <a:lstStyle/>
          <a:p>
            <a:r>
              <a:rPr lang="cs-CZ" dirty="0" smtClean="0"/>
              <a:t>ŠKAREDÁ STŘEDA</a:t>
            </a:r>
          </a:p>
          <a:p>
            <a:endParaRPr lang="cs-CZ" dirty="0" smtClean="0"/>
          </a:p>
          <a:p>
            <a:r>
              <a:rPr lang="cs-CZ" dirty="0" smtClean="0"/>
              <a:t>ZELENÝ ČTVRTEK</a:t>
            </a:r>
          </a:p>
          <a:p>
            <a:endParaRPr lang="cs-CZ" dirty="0" smtClean="0"/>
          </a:p>
          <a:p>
            <a:r>
              <a:rPr lang="cs-CZ" dirty="0" smtClean="0"/>
              <a:t>VELKÝ PÁTEK</a:t>
            </a:r>
          </a:p>
          <a:p>
            <a:endParaRPr lang="cs-CZ" dirty="0" smtClean="0"/>
          </a:p>
          <a:p>
            <a:r>
              <a:rPr lang="cs-CZ" dirty="0" smtClean="0"/>
              <a:t>BÍLÁ SOBOTA</a:t>
            </a:r>
          </a:p>
          <a:p>
            <a:endParaRPr lang="cs-CZ" dirty="0" smtClean="0"/>
          </a:p>
          <a:p>
            <a:r>
              <a:rPr lang="cs-CZ" dirty="0" smtClean="0"/>
              <a:t>NEDĚLE VELIKONOČNÍ</a:t>
            </a:r>
          </a:p>
          <a:p>
            <a:endParaRPr lang="cs-CZ" dirty="0" smtClean="0"/>
          </a:p>
          <a:p>
            <a:r>
              <a:rPr lang="cs-CZ" dirty="0" smtClean="0"/>
              <a:t>PONDĚLÍ VELIKONOČNÍ</a:t>
            </a:r>
            <a:endParaRPr lang="cs-CZ" dirty="0"/>
          </a:p>
        </p:txBody>
      </p:sp>
      <p:pic>
        <p:nvPicPr>
          <p:cNvPr id="1026" name="Picture 2" descr="C:\Documents and Settings\Láďa\Local Settings\Temporary Internet Files\Content.IE5\YGN0Z3RJ\MC90028738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86446" y="3071810"/>
            <a:ext cx="2504468" cy="33136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0" accel="50000" fill="hold">
                                          <p:stCondLst>
                                            <p:cond delay="2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500" accel="50000" fill="hold">
                                          <p:stCondLst>
                                            <p:cond delay="2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500" accel="50000" fill="hold">
                                          <p:stCondLst>
                                            <p:cond delay="2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500" accel="50000" fill="hold">
                                          <p:stCondLst>
                                            <p:cond delay="2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500" accel="50000" fill="hold">
                                          <p:stCondLst>
                                            <p:cond delay="2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500" accel="50000" fill="hold">
                                          <p:stCondLst>
                                            <p:cond delay="2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500" accel="50000" fill="hold">
                                          <p:stCondLst>
                                            <p:cond delay="2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500" accel="50000" fill="hold">
                                          <p:stCondLst>
                                            <p:cond delay="2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500" accel="50000" fill="hold">
                                          <p:stCondLst>
                                            <p:cond delay="2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500" accel="50000" fill="hold">
                                          <p:stCondLst>
                                            <p:cond delay="2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500" accel="50000" fill="hold">
                                          <p:stCondLst>
                                            <p:cond delay="2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500" accel="50000" fill="hold">
                                          <p:stCondLst>
                                            <p:cond delay="2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8836152" cy="1057260"/>
          </a:xfrm>
        </p:spPr>
        <p:txBody>
          <a:bodyPr>
            <a:noAutofit/>
          </a:bodyPr>
          <a:lstStyle/>
          <a:p>
            <a:r>
              <a:rPr lang="cs-CZ" sz="3200" b="1" u="sng" dirty="0" smtClean="0"/>
              <a:t>ZVYKLOSTI SPOJENÉ S JEDNOTLIVÝMI DNY: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i="1" u="sng" dirty="0" smtClean="0">
                <a:solidFill>
                  <a:srgbClr val="00B050"/>
                </a:solidFill>
              </a:rPr>
              <a:t>ŠKAREDÁ STŘEDA </a:t>
            </a:r>
            <a:r>
              <a:rPr lang="cs-CZ" dirty="0" smtClean="0"/>
              <a:t>– LIDÉ BY SE NEMĚLI MRAČIT, ABY SE NEMRAČILI VŠECHNY STŘEDY V DALŠÍM ROCE</a:t>
            </a:r>
          </a:p>
          <a:p>
            <a:endParaRPr lang="cs-CZ" dirty="0" smtClean="0"/>
          </a:p>
          <a:p>
            <a:r>
              <a:rPr lang="cs-CZ" b="1" i="1" u="sng" dirty="0" smtClean="0">
                <a:solidFill>
                  <a:srgbClr val="00B050"/>
                </a:solidFill>
              </a:rPr>
              <a:t>ZELENÝ ČTVRTEK </a:t>
            </a:r>
            <a:r>
              <a:rPr lang="cs-CZ" dirty="0" smtClean="0"/>
              <a:t>– V TENTO DEN SE JÍ ZELENÁ STRAVA (ZELENINA), ABY BYL ČLOVĚK CELÝ ROK ZDRAVÝ</a:t>
            </a:r>
          </a:p>
          <a:p>
            <a:endParaRPr lang="cs-CZ" dirty="0" smtClean="0"/>
          </a:p>
          <a:p>
            <a:r>
              <a:rPr lang="cs-CZ" b="1" i="1" u="sng" dirty="0" smtClean="0">
                <a:solidFill>
                  <a:srgbClr val="00B050"/>
                </a:solidFill>
              </a:rPr>
              <a:t>VELKÝ PÁTEK </a:t>
            </a:r>
            <a:r>
              <a:rPr lang="cs-CZ" dirty="0" smtClean="0"/>
              <a:t>– DEN KRISTOVA UKŘIŽOVÁNÍ; V TENTO SE MĚLI OTEVÍRAT HORY, ABY VYDÁVALI SVÉ POKLADY</a:t>
            </a:r>
            <a:endParaRPr lang="cs-CZ" dirty="0"/>
          </a:p>
        </p:txBody>
      </p:sp>
      <p:pic>
        <p:nvPicPr>
          <p:cNvPr id="2050" name="Picture 2" descr="C:\Documents and Settings\Láďa\Local Settings\Temporary Internet Files\Content.IE5\87422H25\MC90042814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072462" y="4214819"/>
            <a:ext cx="1065576" cy="264318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14282" y="1357298"/>
            <a:ext cx="8503920" cy="4572000"/>
          </a:xfrm>
        </p:spPr>
        <p:txBody>
          <a:bodyPr>
            <a:normAutofit lnSpcReduction="10000"/>
          </a:bodyPr>
          <a:lstStyle/>
          <a:p>
            <a:r>
              <a:rPr lang="cs-CZ" b="1" i="1" u="sng" dirty="0" smtClean="0">
                <a:solidFill>
                  <a:srgbClr val="00B050"/>
                </a:solidFill>
              </a:rPr>
              <a:t>BÍLÁ SOBOTA </a:t>
            </a:r>
            <a:r>
              <a:rPr lang="cs-CZ" dirty="0" smtClean="0"/>
              <a:t>– V TENTO DEN SE NEKONAJÍ OBŘADY A MŠE; PEČOU SE VELIKONOČNÍ BERÁNCI A MAZANCE</a:t>
            </a:r>
          </a:p>
          <a:p>
            <a:endParaRPr lang="cs-CZ" dirty="0" smtClean="0"/>
          </a:p>
          <a:p>
            <a:r>
              <a:rPr lang="cs-CZ" b="1" i="1" u="sng" dirty="0" smtClean="0">
                <a:solidFill>
                  <a:srgbClr val="00B050"/>
                </a:solidFill>
              </a:rPr>
              <a:t>NEDĚLE VELIKONOČNÍ</a:t>
            </a:r>
            <a:r>
              <a:rPr lang="cs-CZ" dirty="0" smtClean="0"/>
              <a:t>–KRISTOVO ZMRTVÝCHVSTÁNÍ; SLAVÍ SE KRISTOVO VZKŘÍŠENÍ A VÍTĚZSTVÍ NAD SMRTÍ</a:t>
            </a:r>
          </a:p>
          <a:p>
            <a:endParaRPr lang="cs-CZ" dirty="0" smtClean="0"/>
          </a:p>
          <a:p>
            <a:r>
              <a:rPr lang="cs-CZ" b="1" i="1" u="sng" dirty="0" smtClean="0">
                <a:solidFill>
                  <a:srgbClr val="00B050"/>
                </a:solidFill>
              </a:rPr>
              <a:t>PONDĚLÍ VELIKONOČNÍ </a:t>
            </a:r>
            <a:r>
              <a:rPr lang="cs-CZ" dirty="0" smtClean="0"/>
              <a:t>– DEN VESELÝCH LIDOVÝCH OSLAV A HODOVÁNÍ; TENTO DEN JE POMLÁZKA</a:t>
            </a:r>
            <a:endParaRPr lang="cs-CZ" dirty="0"/>
          </a:p>
        </p:txBody>
      </p:sp>
      <p:pic>
        <p:nvPicPr>
          <p:cNvPr id="3075" name="Picture 3" descr="C:\Documents and Settings\Láďa\Local Settings\Temporary Internet Files\Content.IE5\E4IAGOOM\MC90042815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00959" y="1857364"/>
            <a:ext cx="1643042" cy="28034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SYMBOLY VELIKONOC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533095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PEČENÍ BERÁNKA NEBO MAZANCE</a:t>
            </a:r>
          </a:p>
          <a:p>
            <a:endParaRPr lang="cs-CZ" dirty="0" smtClean="0"/>
          </a:p>
          <a:p>
            <a:r>
              <a:rPr lang="cs-CZ" dirty="0" smtClean="0"/>
              <a:t>PLETENÍ POMLÁZKY </a:t>
            </a:r>
          </a:p>
          <a:p>
            <a:endParaRPr lang="cs-CZ" dirty="0" smtClean="0"/>
          </a:p>
          <a:p>
            <a:r>
              <a:rPr lang="cs-CZ" dirty="0" smtClean="0"/>
              <a:t>PONDĚLNÍ KOLEDOVÁNÍ</a:t>
            </a:r>
          </a:p>
          <a:p>
            <a:endParaRPr lang="cs-CZ" dirty="0" smtClean="0"/>
          </a:p>
          <a:p>
            <a:r>
              <a:rPr lang="cs-CZ" dirty="0" smtClean="0"/>
              <a:t>POSÍLÁNÍ VELIKONOČNÍCH PŘÁNÍ</a:t>
            </a:r>
          </a:p>
          <a:p>
            <a:endParaRPr lang="cs-CZ" dirty="0" smtClean="0"/>
          </a:p>
          <a:p>
            <a:r>
              <a:rPr lang="cs-CZ" dirty="0" smtClean="0"/>
              <a:t>MALOVÁNÍ VELIKONOČNÍCH KRASLIC</a:t>
            </a:r>
          </a:p>
          <a:p>
            <a:endParaRPr lang="cs-CZ" dirty="0" smtClean="0"/>
          </a:p>
          <a:p>
            <a:r>
              <a:rPr lang="cs-CZ" dirty="0" smtClean="0"/>
              <a:t>ZDOBENÍ BYTŮ SYMBOLY JARA</a:t>
            </a:r>
            <a:endParaRPr lang="cs-CZ" dirty="0"/>
          </a:p>
        </p:txBody>
      </p:sp>
      <p:pic>
        <p:nvPicPr>
          <p:cNvPr id="4098" name="Picture 2" descr="C:\Documents and Settings\Láďa\Local Settings\Temporary Internet Files\Content.IE5\YGN0Z3RJ\MC90041290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82169" y="1571612"/>
            <a:ext cx="2661831" cy="28079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3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3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3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3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TECHNIKY ZDOBENÍ KRASLIC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 VOSKOVÁ TECHNIKA</a:t>
            </a:r>
          </a:p>
          <a:p>
            <a:r>
              <a:rPr lang="cs-CZ" dirty="0" smtClean="0"/>
              <a:t>POLEPOVÁNÍ SLÁMOU</a:t>
            </a:r>
          </a:p>
          <a:p>
            <a:r>
              <a:rPr lang="cs-CZ" dirty="0" smtClean="0"/>
              <a:t>POLEPOVÁNÍ RŮZNÝMI MATERIÁLY</a:t>
            </a:r>
          </a:p>
          <a:p>
            <a:r>
              <a:rPr lang="cs-CZ" dirty="0" smtClean="0"/>
              <a:t>BATIKOVANÁ TECHNIKA</a:t>
            </a:r>
          </a:p>
          <a:p>
            <a:r>
              <a:rPr lang="cs-CZ" dirty="0" smtClean="0"/>
              <a:t>ŠKRÁBANÁ TECHNIKA</a:t>
            </a:r>
          </a:p>
          <a:p>
            <a:r>
              <a:rPr lang="cs-CZ" dirty="0" smtClean="0"/>
              <a:t>HÁČKOVANÁ TECHNIKA</a:t>
            </a:r>
          </a:p>
          <a:p>
            <a:r>
              <a:rPr lang="cs-CZ" dirty="0" smtClean="0"/>
              <a:t>BROUŠENÍ KRASLIC</a:t>
            </a:r>
          </a:p>
          <a:p>
            <a:r>
              <a:rPr lang="cs-CZ" dirty="0" smtClean="0"/>
              <a:t>DRÁTOVÁNÍ KRASLIC</a:t>
            </a:r>
            <a:endParaRPr lang="cs-CZ" dirty="0"/>
          </a:p>
        </p:txBody>
      </p:sp>
      <p:pic>
        <p:nvPicPr>
          <p:cNvPr id="4" name="Obrázek 3" descr="dra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357686" y="5143488"/>
            <a:ext cx="2286016" cy="1714512"/>
          </a:xfrm>
          <a:prstGeom prst="rect">
            <a:avLst/>
          </a:prstGeom>
        </p:spPr>
      </p:pic>
      <p:pic>
        <p:nvPicPr>
          <p:cNvPr id="5" name="Obrázek 4" descr="hacek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36508" y="3000372"/>
            <a:ext cx="2507492" cy="2857496"/>
          </a:xfrm>
          <a:prstGeom prst="rect">
            <a:avLst/>
          </a:prstGeom>
        </p:spPr>
      </p:pic>
      <p:pic>
        <p:nvPicPr>
          <p:cNvPr id="6" name="Obrázek 5" descr="kraslic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715140" y="928670"/>
            <a:ext cx="2428860" cy="18209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DOPIŠ NÁZEV VELIKONOČNÍCH DNÍ:</a:t>
            </a:r>
            <a:endParaRPr lang="cs-CZ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4282" y="1500174"/>
            <a:ext cx="864396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_______  STŘEDA         ________ SOBOTA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_______ ČTVRTEK        _________ NEDĚLE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_______  PÁTEK            ________ PONDĚLÍ  </a:t>
            </a:r>
            <a:endParaRPr lang="cs-CZ" sz="2800" dirty="0"/>
          </a:p>
        </p:txBody>
      </p:sp>
      <p:pic>
        <p:nvPicPr>
          <p:cNvPr id="5123" name="Picture 3" descr="C:\Documents and Settings\Láďa\Local Settings\Temporary Internet Files\Content.IE5\87422H25\MC90044202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86116" y="3714752"/>
            <a:ext cx="2316173" cy="26991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3.89454E-6 C -0.01198 0.00139 -0.02292 0.00208 -0.03437 0.00601 C -0.04236 0.01295 -0.04878 0.02081 -0.05677 0.02775 C -0.06406 0.034 -0.06875 0.04486 -0.07604 0.05157 C -0.07708 0.05365 -0.07778 0.05597 -0.07917 0.05758 C -0.08073 0.0592 -0.08854 0.06105 -0.08958 0.06152 C -0.0967 0.06429 -0.1033 0.06707 -0.11042 0.06961 C -0.13385 0.06822 -0.15729 0.06845 -0.18055 0.06568 C -0.18993 0.06452 -0.20243 0.05643 -0.21198 0.05365 C -0.21805 0.04833 -0.2243 0.04764 -0.23142 0.04579 C -0.23871 0.03908 -0.24826 0.03862 -0.25677 0.03585 C -0.2625 0.034 -0.26736 0.02983 -0.27309 0.02775 C -0.27448 0.02659 -0.28594 0.01711 -0.28802 0.01387 C -0.29427 0.00462 -0.29479 -0.00324 -0.29844 -0.01388 C -0.30087 -0.02128 -0.30278 -0.02891 -0.3059 -0.03585 C -0.3066 -0.03747 -0.30816 -0.03839 -0.30903 -0.03978 C -0.31024 -0.04163 -0.31111 -0.04371 -0.31198 -0.04579 C -0.31562 -0.05458 -0.31562 -0.06429 -0.32083 -0.07169 C -0.32309 -0.08303 -0.32986 -0.09297 -0.33733 -0.09945 C -0.34358 -0.1124 -0.36094 -0.12812 -0.3717 -0.13321 C -0.37517 -0.13784 -0.37865 -0.14246 -0.38212 -0.14709 C -0.38368 -0.14917 -0.38663 -0.1531 -0.38663 -0.1531 C -0.38889 -0.16073 -0.3901 -0.16952 -0.39253 -0.17692 C -0.39549 -0.18594 -0.40104 -0.19242 -0.40451 -0.20074 C -0.40799 -0.2086 -0.41146 -0.2167 -0.41493 -0.22456 C -0.41823 -0.23242 -0.41858 -0.2352 -0.42083 -0.24445 C -0.42187 -0.24838 -0.42396 -0.25648 -0.42396 -0.25648 C -0.42587 -0.2729 -0.42743 -0.28724 -0.4283 -0.30412 C -0.42726 -0.3432 -0.42639 -0.38252 -0.42535 -0.4216 C -0.42448 -0.45699 -0.4243 -0.5037 -0.41198 -0.53677 C -0.41024 -0.54995 -0.40903 -0.56198 -0.40295 -0.57262 C -0.40191 -0.57863 -0.40069 -0.58927 -0.39844 -0.59459 C -0.3967 -0.59875 -0.39028 -0.60384 -0.38802 -0.60638 C -0.38507 -0.60985 -0.38351 -0.61517 -0.38055 -0.61841 C -0.37882 -0.62026 -0.37656 -0.62095 -0.37465 -0.62234 C -0.37153 -0.62489 -0.36562 -0.6302 -0.36562 -0.6302 C -0.33611 -0.62859 -0.30885 -0.62558 -0.27917 -0.62419 C -0.26545 -0.61864 -0.25139 -0.61633 -0.23733 -0.6124 C -0.1618 -0.61448 -0.12361 -0.60939 -0.06267 -0.62627 C -0.05087 -0.63414 -0.03819 -0.63992 -0.02535 -0.64408 C -0.01337 -0.65518 0.00521 -0.6605 0.01945 -0.66397 C 0.03229 -0.67299 0.04688 -0.67738 0.06111 -0.67993 C 0.0809 -0.68895 0.10955 -0.68131 0.12691 -0.67993 C 0.13073 -0.67877 0.14323 -0.67484 0.14479 -0.67391 C 0.14861 -0.67137 0.15122 -0.66605 0.15521 -0.66397 C 0.16424 -0.65911 0.17309 -0.65495 0.18212 -0.65009 C 0.19028 -0.6457 0.19583 -0.63645 0.20295 -0.6302 C 0.20399 -0.62812 0.20469 -0.62604 0.2059 -0.62419 C 0.20816 -0.62072 0.21337 -0.61448 0.21337 -0.61448 C 0.21563 -0.60292 0.22135 -0.59505 0.22535 -0.58464 C 0.23142 -0.56869 0.23663 -0.5525 0.24323 -0.53677 C 0.24601 -0.5303 0.25035 -0.52498 0.25365 -0.51896 C 0.25625 -0.50509 0.25313 -0.51573 0.26111 -0.50301 C 0.26424 -0.49792 0.26719 -0.49237 0.27014 -0.48705 C 0.27413 -0.48011 0.28142 -0.47849 0.28663 -0.47317 C 0.29809 -0.46138 0.30833 -0.44727 0.32083 -0.43733 C 0.34705 -0.41628 0.37517 -0.39593 0.39097 -0.35985 C 0.39965 -0.31591 0.39601 -0.25879 0.39705 -0.22063 C 0.39531 -0.21092 0.39236 -0.20074 0.39097 -0.1908 C 0.38993 -0.18293 0.38993 -0.17461 0.38802 -0.16698 C 0.38663 -0.16166 0.37465 -0.13853 0.3717 -0.13321 C 0.36945 -0.12419 0.36458 -0.11772 0.36111 -0.10939 C 0.35573 -0.09621 0.34948 -0.08418 0.34323 -0.07169 C 0.34063 -0.06637 0.33872 -0.06059 0.33576 -0.05574 C 0.33368 -0.05204 0.3283 -0.04579 0.3283 -0.04579 C 0.32674 -0.03885 0.32743 -0.03909 0.3224 -0.03377 C 0.31962 -0.03076 0.31337 -0.0259 0.31337 -0.0259 C 0.30764 -0.01411 0.29965 -0.00763 0.29097 3.89454E-6 C 0.27396 0.01503 0.25642 0.02775 0.23733 0.0377 C 0.23195 0.04533 0.23663 0.04047 0.22535 0.04371 C 0.21545 0.04648 0.20556 0.04903 0.19549 0.05157 C 0.16076 0.04833 0.12726 0.04209 0.09254 0.03978 C 0.07014 0.02937 0.0441 0.03122 0.02083 0.02983 C 0.01563 0.02289 0.01094 0.01457 0.0059 0.00786 C 0.00573 0.00763 -0.00503 3.89454E-6 -3.05556E-6 3.89454E-6 Z " pathEditMode="relative" ptsTypes="fffffffffffffffffffffffffffffffffffffffffffffffffffffffffffffffffffffffffff">
                                      <p:cBhvr>
                                        <p:cTn id="8" dur="3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OPAKOVÁNÍ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CHODÍ SE KOLEDOVAT V PONDĚLÍ NEBO </a:t>
            </a:r>
          </a:p>
          <a:p>
            <a:pPr>
              <a:buNone/>
            </a:pPr>
            <a:r>
              <a:rPr lang="cs-CZ" dirty="0" smtClean="0"/>
              <a:t>  V NEDĚLI?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KOLEDUJÍ CHLAPCI NEBO DÍVKY?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r>
              <a:rPr lang="cs-CZ" dirty="0" smtClean="0"/>
              <a:t>CO JE TO MAZANEC?</a:t>
            </a:r>
          </a:p>
          <a:p>
            <a:endParaRPr lang="cs-CZ" dirty="0" smtClean="0"/>
          </a:p>
          <a:p>
            <a:r>
              <a:rPr lang="cs-CZ" dirty="0" smtClean="0"/>
              <a:t>CO JE TO POMLÁZKA?</a:t>
            </a:r>
          </a:p>
          <a:p>
            <a:endParaRPr lang="cs-CZ" dirty="0" smtClean="0"/>
          </a:p>
          <a:p>
            <a:r>
              <a:rPr lang="cs-CZ" dirty="0" smtClean="0"/>
              <a:t>JAKÝM ZPŮSOBEM ZDOBÍŠ VAJÍČKA?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NAPIŠ VELIKONOČNÍ PŘÁNÍ, NAKRESLI A VYBARVI KRASLICI: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______________________________________</a:t>
            </a:r>
          </a:p>
          <a:p>
            <a:pPr>
              <a:buNone/>
            </a:pPr>
            <a:r>
              <a:rPr lang="cs-CZ" dirty="0" smtClean="0"/>
              <a:t>______________________________________</a:t>
            </a:r>
          </a:p>
          <a:p>
            <a:pPr>
              <a:buNone/>
            </a:pPr>
            <a:r>
              <a:rPr lang="cs-CZ" dirty="0" smtClean="0"/>
              <a:t>__________________________________________________________________________</a:t>
            </a:r>
            <a:endParaRPr lang="cs-CZ" dirty="0"/>
          </a:p>
        </p:txBody>
      </p:sp>
      <p:pic>
        <p:nvPicPr>
          <p:cNvPr id="4" name="Obrázek 3" descr="kosik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20" y="3714752"/>
            <a:ext cx="2714622" cy="263236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Dostupné z WWW : 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microsoftoffice.com</a:t>
            </a:r>
            <a:r>
              <a:rPr lang="cs-CZ" dirty="0" smtClean="0"/>
              <a:t> </a:t>
            </a:r>
            <a:r>
              <a:rPr lang="cs-CZ" dirty="0" smtClean="0"/>
              <a:t>Obr. Strom, kraslice, </a:t>
            </a:r>
            <a:r>
              <a:rPr lang="cs-CZ" dirty="0" err="1" smtClean="0"/>
              <a:t>emotikona</a:t>
            </a:r>
            <a:r>
              <a:rPr lang="cs-CZ" dirty="0" smtClean="0"/>
              <a:t>, tulipán, narcis,zajíc </a:t>
            </a:r>
            <a:r>
              <a:rPr lang="en-US" dirty="0" smtClean="0"/>
              <a:t>[</a:t>
            </a:r>
            <a:r>
              <a:rPr lang="en-US" dirty="0" smtClean="0"/>
              <a:t>cit. </a:t>
            </a:r>
            <a:r>
              <a:rPr lang="en-US" dirty="0" smtClean="0"/>
              <a:t>201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03</a:t>
            </a:r>
            <a:r>
              <a:rPr lang="en-US" dirty="0" smtClean="0"/>
              <a:t>–</a:t>
            </a:r>
            <a:r>
              <a:rPr lang="cs-CZ" dirty="0" smtClean="0"/>
              <a:t>27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Dostupné z WWW : </a:t>
            </a:r>
            <a:r>
              <a:rPr lang="cs-CZ" dirty="0" smtClean="0">
                <a:hlinkClick r:id="rId3"/>
              </a:rPr>
              <a:t>http</a:t>
            </a:r>
            <a:r>
              <a:rPr lang="cs-CZ" dirty="0" smtClean="0">
                <a:hlinkClick r:id="rId3"/>
              </a:rPr>
              <a:t>://otiskyprstu.ic.cz/obrazky_soubory/kraslice-brus_L1.JPG</a:t>
            </a:r>
            <a:r>
              <a:rPr lang="cs-CZ" dirty="0" smtClean="0"/>
              <a:t>    kraslice.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03</a:t>
            </a:r>
            <a:r>
              <a:rPr lang="en-US" dirty="0" smtClean="0"/>
              <a:t>–</a:t>
            </a:r>
            <a:r>
              <a:rPr lang="cs-CZ" dirty="0" smtClean="0"/>
              <a:t>27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Dostupné z WWW : </a:t>
            </a:r>
            <a:r>
              <a:rPr lang="cs-CZ" dirty="0" smtClean="0">
                <a:hlinkClick r:id="rId4"/>
              </a:rPr>
              <a:t>http</a:t>
            </a:r>
            <a:r>
              <a:rPr lang="cs-CZ" dirty="0" smtClean="0">
                <a:hlinkClick r:id="rId4"/>
              </a:rPr>
              <a:t>://otiskyprstu.ic.cz/obrazky_soubory/drat_L4.JPG</a:t>
            </a:r>
            <a:r>
              <a:rPr lang="cs-CZ" dirty="0" smtClean="0"/>
              <a:t>   </a:t>
            </a:r>
            <a:r>
              <a:rPr lang="cs-CZ" dirty="0" err="1" smtClean="0"/>
              <a:t>drat.jpg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03</a:t>
            </a:r>
            <a:r>
              <a:rPr lang="en-US" dirty="0" smtClean="0"/>
              <a:t>–</a:t>
            </a:r>
            <a:r>
              <a:rPr lang="cs-CZ" dirty="0" smtClean="0"/>
              <a:t>27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Dostupné z WWW : </a:t>
            </a:r>
            <a:r>
              <a:rPr lang="cs-CZ" dirty="0" smtClean="0">
                <a:hlinkClick r:id="rId5"/>
              </a:rPr>
              <a:t>http</a:t>
            </a:r>
            <a:r>
              <a:rPr lang="cs-CZ" dirty="0" smtClean="0">
                <a:hlinkClick r:id="rId5"/>
              </a:rPr>
              <a:t>://otiskyprstu.ic.cz/kraslice_soubory/kraslice-hacek2.JPG</a:t>
            </a:r>
            <a:r>
              <a:rPr lang="cs-CZ" dirty="0" smtClean="0"/>
              <a:t>    </a:t>
            </a:r>
            <a:r>
              <a:rPr lang="cs-CZ" dirty="0" err="1" smtClean="0"/>
              <a:t>hacek.jpg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03</a:t>
            </a:r>
            <a:r>
              <a:rPr lang="en-US" dirty="0" smtClean="0"/>
              <a:t>–</a:t>
            </a:r>
            <a:r>
              <a:rPr lang="cs-CZ" dirty="0" smtClean="0"/>
              <a:t>27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Dostupné z WWW : </a:t>
            </a:r>
            <a:r>
              <a:rPr lang="cs-CZ" dirty="0" smtClean="0">
                <a:hlinkClick r:id="rId6"/>
              </a:rPr>
              <a:t>http</a:t>
            </a:r>
            <a:r>
              <a:rPr lang="cs-CZ" dirty="0" smtClean="0">
                <a:hlinkClick r:id="rId6"/>
              </a:rPr>
              <a:t>://otiskyprstu.ic.cz/kraslice_soubory/kraslice-hack.spol3.JPG</a:t>
            </a:r>
            <a:r>
              <a:rPr lang="cs-CZ" dirty="0" smtClean="0"/>
              <a:t>    </a:t>
            </a:r>
            <a:r>
              <a:rPr lang="cs-CZ" dirty="0" err="1" smtClean="0"/>
              <a:t>kosik.jpg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03</a:t>
            </a:r>
            <a:r>
              <a:rPr lang="en-US" dirty="0" smtClean="0"/>
              <a:t>–</a:t>
            </a:r>
            <a:r>
              <a:rPr lang="cs-CZ" dirty="0" smtClean="0"/>
              <a:t>27</a:t>
            </a:r>
            <a:r>
              <a:rPr lang="en-US" dirty="0" smtClean="0"/>
              <a:t>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151</TotalTime>
  <Words>390</Words>
  <Application>Microsoft Office PowerPoint</Application>
  <PresentationFormat>Předvádění na obrazovce (4:3)</PresentationFormat>
  <Paragraphs>88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Administrativní</vt:lpstr>
      <vt:lpstr>Název školy: Speciální základní škola,Louny, Poděbradova 640,příspěvková organizace Autor:  Mgr.TAŤÁNA RADIMSKÁ Název materiálu:  VY_32_INOVACE_13_III.Vu_VELIKONOČNÍ ZVYKY A TRADICE  Téma : Vu – 6. ročník – VELIKONOČNÍ TRADICE A ZVYKY  ČÍSLO PROJEKTU:  CZ.1.07/1.4.00/21.3407 </vt:lpstr>
      <vt:lpstr>ANOTACE</vt:lpstr>
      <vt:lpstr>VELIKONOCE</vt:lpstr>
      <vt:lpstr>VELIKONOČNÍ SVÁTKY  </vt:lpstr>
      <vt:lpstr>ZVYKLOSTI SPOJENÉ S JEDNOTLIVÝMI DNY:</vt:lpstr>
      <vt:lpstr>Snímek 6</vt:lpstr>
      <vt:lpstr>SYMBOLY VELIKONOC</vt:lpstr>
      <vt:lpstr>TECHNIKY ZDOBENÍ KRASLIC</vt:lpstr>
      <vt:lpstr>DOPIŠ NÁZEV VELIKONOČNÍCH DNÍ:</vt:lpstr>
      <vt:lpstr>OPAKOVÁNÍ</vt:lpstr>
      <vt:lpstr>NAPIŠ VELIKONOČNÍ PŘÁNÍ, NAKRESLI A VYBARVI KRASLICI: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Magda Radimová</dc:creator>
  <cp:lastModifiedBy>Magda Radimová</cp:lastModifiedBy>
  <cp:revision>19</cp:revision>
  <dcterms:created xsi:type="dcterms:W3CDTF">2012-03-06T18:53:44Z</dcterms:created>
  <dcterms:modified xsi:type="dcterms:W3CDTF">2012-10-09T17:01:18Z</dcterms:modified>
</cp:coreProperties>
</file>