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27C03CF-C4DD-47B5-B0F9-89F3113FF1A9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05ABC70D-697B-4825-B7ED-91250FDA3D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6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vicenna.cz/media/obrazky/20040914-Picea-abies.jpg" TargetMode="External"/><Relationship Id="rId13" Type="http://schemas.openxmlformats.org/officeDocument/2006/relationships/hyperlink" Target="http://www.eprojekty.cz/weby/demo/_app/Repository/yy2009/mm10/dd15/3384.jpg" TargetMode="External"/><Relationship Id="rId3" Type="http://schemas.openxmlformats.org/officeDocument/2006/relationships/hyperlink" Target="http://upload.wikimedia.org/wikipedia/commons/thumb/6/61/Sambucus_nigra_004.jpg/300px-Sambucus_nigra_004.jpg" TargetMode="External"/><Relationship Id="rId7" Type="http://schemas.openxmlformats.org/officeDocument/2006/relationships/hyperlink" Target="http://asgardforest.cz/media/user_space/sortiment/spruce-bh.jpg" TargetMode="External"/><Relationship Id="rId12" Type="http://schemas.openxmlformats.org/officeDocument/2006/relationships/hyperlink" Target="http://www.e-zahrady.cz/img/upload/herbar_34504443.jpg" TargetMode="External"/><Relationship Id="rId17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ireceptar.cz/res/data/175/021067.jpg%20strom-jablo&#328;.jpg" TargetMode="External"/><Relationship Id="rId16" Type="http://schemas.openxmlformats.org/officeDocument/2006/relationships/hyperlink" Target="http://www.ckrumlov.cz/obr/region/soucas/10685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dia.novinky.cz/512/165122-original1-lw5ud.jpg" TargetMode="External"/><Relationship Id="rId11" Type="http://schemas.openxmlformats.org/officeDocument/2006/relationships/hyperlink" Target="http://www.cukrar.cz/pictures/mandelbaum-D4WZT23PV0-small.jpg" TargetMode="External"/><Relationship Id="rId5" Type="http://schemas.openxmlformats.org/officeDocument/2006/relationships/hyperlink" Target="http://us.123rf.com/400wm/400/400/olivier26/olivier261202/olivier26120200018/12490294-cela-a-erna-strom-s-koa-eny-ojedina-la-ch-ba-la-m-pozada-vektoru.jpg" TargetMode="External"/><Relationship Id="rId15" Type="http://schemas.openxmlformats.org/officeDocument/2006/relationships/hyperlink" Target="http://www.dreamstime.com/fir-tree-thumb5500488.jpg" TargetMode="External"/><Relationship Id="rId10" Type="http://schemas.openxmlformats.org/officeDocument/2006/relationships/hyperlink" Target="http://www.ireceptar.cz/res/data/150/018140.jpg" TargetMode="External"/><Relationship Id="rId4" Type="http://schemas.openxmlformats.org/officeDocument/2006/relationships/hyperlink" Target="http://img2.rajce.idnes.cz/d0203/4/4208/4208304_919d4cb8704c3a421115e092ad32263b/images/divizna_velkokveta.jpg" TargetMode="External"/><Relationship Id="rId9" Type="http://schemas.openxmlformats.org/officeDocument/2006/relationships/hyperlink" Target="http://img2.flog.pravda.sk/8ru/qau_103828_m.jpg" TargetMode="External"/><Relationship Id="rId14" Type="http://schemas.openxmlformats.org/officeDocument/2006/relationships/hyperlink" Target="http://upload.wikimedia.org/wikipedia/commons/thumb/e/ec/Borovice_blatka_(p%C5%AFvod_%C5%BDofinka)_V_Arboretu_Sofronka.jpg/258px-Borovice_blatka_(p%C5%AFvod_%C5%BDofinka)_V_Arboretu_Sofron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28596" y="3214686"/>
            <a:ext cx="8229600" cy="1470025"/>
          </a:xfrm>
        </p:spPr>
        <p:txBody>
          <a:bodyPr>
            <a:noAutofit/>
          </a:bodyPr>
          <a:lstStyle/>
          <a:p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Název školy: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Speciální základní škola,Louny,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err="1" smtClean="0">
                <a:solidFill>
                  <a:schemeClr val="tx1"/>
                </a:solidFill>
                <a:latin typeface="Calibri" pitchFamily="34" charset="0"/>
              </a:rPr>
              <a:t>Poděbradova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 640,příspěvková organizace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Autor: 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err="1" smtClean="0">
                <a:solidFill>
                  <a:schemeClr val="tx1"/>
                </a:solidFill>
                <a:latin typeface="Calibri" pitchFamily="34" charset="0"/>
              </a:rPr>
              <a:t>Mgr.TAŤÁNA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 RADIMSKÁ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Název materiálu: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VY_32_INOVACE_14_</a:t>
            </a:r>
            <a:r>
              <a:rPr lang="cs-CZ" sz="2800" b="0" dirty="0" err="1" smtClean="0">
                <a:solidFill>
                  <a:schemeClr val="tx1"/>
                </a:solidFill>
                <a:latin typeface="Calibri" pitchFamily="34" charset="0"/>
              </a:rPr>
              <a:t>III.Vu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_STROMY, 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KEŘE – ČÁSTI 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ROSTLIN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</a:rPr>
              <a:t> Téma : </a:t>
            </a:r>
            <a:r>
              <a:rPr lang="cs-CZ" sz="2800" dirty="0" err="1" smtClean="0">
                <a:solidFill>
                  <a:schemeClr val="tx1"/>
                </a:solidFill>
              </a:rPr>
              <a:t>Vu</a:t>
            </a:r>
            <a:r>
              <a:rPr lang="cs-CZ" sz="2800" dirty="0" smtClean="0">
                <a:solidFill>
                  <a:schemeClr val="tx1"/>
                </a:solidFill>
              </a:rPr>
              <a:t> – </a:t>
            </a:r>
            <a:r>
              <a:rPr lang="cs-CZ" sz="2800" dirty="0" smtClean="0">
                <a:solidFill>
                  <a:schemeClr val="tx1"/>
                </a:solidFill>
              </a:rPr>
              <a:t>4. </a:t>
            </a:r>
            <a:r>
              <a:rPr lang="cs-CZ" sz="2800" dirty="0" smtClean="0">
                <a:solidFill>
                  <a:schemeClr val="tx1"/>
                </a:solidFill>
              </a:rPr>
              <a:t>ročník –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STROMY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, KEŘE – ČÁSTI ROSTLIN</a:t>
            </a:r>
            <a:b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ČÍSLO PROJEKTU:  CZ.1.07/1.4.00/21.3407 </a:t>
            </a:r>
            <a:endParaRPr lang="cs-CZ" sz="2800" b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je určený pro žáky 4.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pro získání a upevnění informací o rostlinách, pro společnou práci s učitelem; pracovní list je určen k samostatné práci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učení, interaktivní procvičování nového učiva</a:t>
            </a:r>
          </a:p>
          <a:p>
            <a:r>
              <a:rPr lang="cs-CZ" dirty="0" smtClean="0"/>
              <a:t>Metodický pokyn: pozorně čti, odpověz na otázky, dopiš slova k obrázku, spoj obrázky se slovy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7772400" cy="84615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ROSTLINY JSOU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071546"/>
            <a:ext cx="8501122" cy="5572164"/>
          </a:xfrm>
        </p:spPr>
        <p:txBody>
          <a:bodyPr>
            <a:noAutofit/>
          </a:bodyPr>
          <a:lstStyle/>
          <a:p>
            <a:r>
              <a:rPr lang="cs-CZ" sz="3200" dirty="0" smtClean="0"/>
              <a:t>STROMY				</a:t>
            </a:r>
            <a:r>
              <a:rPr lang="cs-CZ" sz="3200" dirty="0" smtClean="0">
                <a:solidFill>
                  <a:srgbClr val="FF0000"/>
                </a:solidFill>
              </a:rPr>
              <a:t>JABLOŇ	</a:t>
            </a:r>
            <a:r>
              <a:rPr lang="cs-CZ" sz="3200" dirty="0" smtClean="0"/>
              <a:t>		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KEŘE					</a:t>
            </a:r>
            <a:r>
              <a:rPr lang="cs-CZ" sz="3200" dirty="0" smtClean="0">
                <a:solidFill>
                  <a:srgbClr val="FF0000"/>
                </a:solidFill>
              </a:rPr>
              <a:t>ČERNÝ BEZ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BYLINY					</a:t>
            </a:r>
            <a:r>
              <a:rPr lang="cs-CZ" sz="3200" dirty="0" smtClean="0">
                <a:solidFill>
                  <a:srgbClr val="FF0000"/>
                </a:solidFill>
              </a:rPr>
              <a:t>DIVIZNA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4" name="Obrázek 3" descr="strom-jabloň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0430" y="928670"/>
            <a:ext cx="2147885" cy="1811621"/>
          </a:xfrm>
          <a:prstGeom prst="rect">
            <a:avLst/>
          </a:prstGeom>
        </p:spPr>
      </p:pic>
      <p:pic>
        <p:nvPicPr>
          <p:cNvPr id="5" name="Obrázek 4" descr="bez černý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0430" y="3000372"/>
            <a:ext cx="2214578" cy="1785950"/>
          </a:xfrm>
          <a:prstGeom prst="rect">
            <a:avLst/>
          </a:prstGeom>
        </p:spPr>
      </p:pic>
      <p:pic>
        <p:nvPicPr>
          <p:cNvPr id="6" name="Obrázek 5" descr="divizn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29058" y="4929198"/>
            <a:ext cx="1388198" cy="17859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to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642918"/>
            <a:ext cx="6263826" cy="565310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7724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STROM MÁ :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571472" y="2000240"/>
            <a:ext cx="228601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2285984" y="3643314"/>
            <a:ext cx="2928958" cy="14287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285852" y="5357826"/>
            <a:ext cx="228601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5929322" y="1928802"/>
            <a:ext cx="1357322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358082" y="1428736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VĚTVE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0034" y="142873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KORUNA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2910" y="3429000"/>
            <a:ext cx="1643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KMEN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7158" y="4786322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KOŘENY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57158" y="1214422"/>
            <a:ext cx="607223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NEMÁ KMEN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VĚTVE VYRŮSTAJÍ NÍZKO NAD ZEMÍ</a:t>
            </a:r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MÁ KOŘENY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7158" y="285728"/>
            <a:ext cx="64294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KEŘ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keř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857232"/>
            <a:ext cx="8786842" cy="54791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7629556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DRUHY STROMŮ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LISTNATÉ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JEHLIČNATÉ</a:t>
            </a:r>
            <a:endParaRPr lang="cs-CZ" dirty="0"/>
          </a:p>
        </p:txBody>
      </p:sp>
      <p:pic>
        <p:nvPicPr>
          <p:cNvPr id="4" name="Obrázek 3" descr="strom-jabloň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44" y="1000108"/>
            <a:ext cx="2928958" cy="2470413"/>
          </a:xfrm>
          <a:prstGeom prst="rect">
            <a:avLst/>
          </a:prstGeom>
        </p:spPr>
      </p:pic>
      <p:pic>
        <p:nvPicPr>
          <p:cNvPr id="5" name="Obrázek 4" descr="smr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058" y="3571876"/>
            <a:ext cx="2667000" cy="3105150"/>
          </a:xfrm>
          <a:prstGeom prst="rect">
            <a:avLst/>
          </a:prstGeom>
        </p:spPr>
      </p:pic>
      <p:pic>
        <p:nvPicPr>
          <p:cNvPr id="6" name="Obrázek 5" descr="větvička-smr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0892" y="4357694"/>
            <a:ext cx="1809750" cy="2266950"/>
          </a:xfrm>
          <a:prstGeom prst="rect">
            <a:avLst/>
          </a:prstGeom>
        </p:spPr>
      </p:pic>
      <p:pic>
        <p:nvPicPr>
          <p:cNvPr id="7" name="Obrázek 6" descr="větvička-jabloň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5140" y="1357298"/>
            <a:ext cx="2285984" cy="2155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7772400" cy="106047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LISTNATÉ STROMY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58" y="157161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TŘEŠEŇ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4500570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HRUŠEŇ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628" y="150017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BROSKVOŇ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6248" y="550070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LÍPA</a:t>
            </a:r>
            <a:endParaRPr lang="cs-CZ" sz="2400" dirty="0"/>
          </a:p>
        </p:txBody>
      </p:sp>
      <p:pic>
        <p:nvPicPr>
          <p:cNvPr id="10" name="Obrázek 9" descr="TŘEŠEŇ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1285860"/>
            <a:ext cx="2933704" cy="1923270"/>
          </a:xfrm>
          <a:prstGeom prst="rect">
            <a:avLst/>
          </a:prstGeom>
        </p:spPr>
      </p:pic>
      <p:pic>
        <p:nvPicPr>
          <p:cNvPr id="11" name="Obrázek 10" descr="broskvoň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884" y="2071678"/>
            <a:ext cx="3035300" cy="2273300"/>
          </a:xfrm>
          <a:prstGeom prst="rect">
            <a:avLst/>
          </a:prstGeom>
        </p:spPr>
      </p:pic>
      <p:pic>
        <p:nvPicPr>
          <p:cNvPr id="12" name="Obrázek 11" descr="hrušeň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14546" y="4071942"/>
            <a:ext cx="1928826" cy="2266574"/>
          </a:xfrm>
          <a:prstGeom prst="rect">
            <a:avLst/>
          </a:prstGeom>
        </p:spPr>
      </p:pic>
      <p:pic>
        <p:nvPicPr>
          <p:cNvPr id="13" name="Obrázek 12" descr="líp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256" y="4572008"/>
            <a:ext cx="2778100" cy="20835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 descr="jedl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6380" y="214290"/>
            <a:ext cx="3657600" cy="405079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7772400" cy="100012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JEHLIČNATÉ STROMY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1500174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SMRK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4357694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BOROVICE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6314" y="2071678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JEDLE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3438" y="5072074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MODŘÍN</a:t>
            </a:r>
            <a:endParaRPr lang="cs-CZ" sz="2400" dirty="0"/>
          </a:p>
        </p:txBody>
      </p:sp>
      <p:pic>
        <p:nvPicPr>
          <p:cNvPr id="8" name="Obrázek 7" descr="smr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480" y="1142984"/>
            <a:ext cx="2667000" cy="3105150"/>
          </a:xfrm>
          <a:prstGeom prst="rect">
            <a:avLst/>
          </a:prstGeom>
        </p:spPr>
      </p:pic>
      <p:pic>
        <p:nvPicPr>
          <p:cNvPr id="9" name="Obrázek 8" descr="borovic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8860" y="4292597"/>
            <a:ext cx="1924052" cy="2565403"/>
          </a:xfrm>
          <a:prstGeom prst="rect">
            <a:avLst/>
          </a:prstGeom>
        </p:spPr>
      </p:pic>
      <p:pic>
        <p:nvPicPr>
          <p:cNvPr id="11" name="Obrázek 10" descr="modřín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2198" y="4130367"/>
            <a:ext cx="2286016" cy="27276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0"/>
            <a:ext cx="77724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DOPIŠ ČÁSTI STROMU :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stom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1204897"/>
            <a:ext cx="6263826" cy="5653103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>
          <a:xfrm>
            <a:off x="571472" y="2000240"/>
            <a:ext cx="228601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rot="10800000" flipV="1">
            <a:off x="6357950" y="2214554"/>
            <a:ext cx="714380" cy="5730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928662" y="4000504"/>
            <a:ext cx="228601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857224" y="5572140"/>
            <a:ext cx="228601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Documents and Settings\Láďa\Local Settings\Temporary Internet Files\Content.IE5\CN8USW10\MC90044042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857760"/>
            <a:ext cx="1827886" cy="146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142852"/>
            <a:ext cx="77724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 SPRÁVNĚ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2000240"/>
            <a:ext cx="3214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LISTNATÉ STROMY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5429264"/>
            <a:ext cx="3857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JEHLIČNATÉ STROMY</a:t>
            </a:r>
            <a:endParaRPr lang="cs-CZ" sz="2400" dirty="0"/>
          </a:p>
        </p:txBody>
      </p:sp>
      <p:pic>
        <p:nvPicPr>
          <p:cNvPr id="6" name="Obrázek 5" descr="jedl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950" y="1250498"/>
            <a:ext cx="2657468" cy="2943146"/>
          </a:xfrm>
          <a:prstGeom prst="rect">
            <a:avLst/>
          </a:prstGeom>
        </p:spPr>
      </p:pic>
      <p:pic>
        <p:nvPicPr>
          <p:cNvPr id="7" name="Obrázek 6" descr="TŘEŠEŇ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3570" y="4714884"/>
            <a:ext cx="2933704" cy="1923270"/>
          </a:xfrm>
          <a:prstGeom prst="rect">
            <a:avLst/>
          </a:prstGeom>
        </p:spPr>
      </p:pic>
      <p:pic>
        <p:nvPicPr>
          <p:cNvPr id="8" name="Obrázek 7" descr="hrušeň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14" y="357166"/>
            <a:ext cx="1928826" cy="2266574"/>
          </a:xfrm>
          <a:prstGeom prst="rect">
            <a:avLst/>
          </a:prstGeom>
        </p:spPr>
      </p:pic>
      <p:pic>
        <p:nvPicPr>
          <p:cNvPr id="9" name="Obrázek 8" descr="borovic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29058" y="3286124"/>
            <a:ext cx="1339462" cy="1785950"/>
          </a:xfrm>
          <a:prstGeom prst="rect">
            <a:avLst/>
          </a:prstGeom>
        </p:spPr>
      </p:pic>
      <p:pic>
        <p:nvPicPr>
          <p:cNvPr id="10" name="Picture 2" descr="C:\Documents and Settings\Láďa\Local Settings\Temporary Internet Files\Content.IE5\CN8USW10\MC90044042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500166" y="3714752"/>
            <a:ext cx="1827886" cy="146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7724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ODPOVĚZ : ANO – NE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928802"/>
            <a:ext cx="82153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 KEŘ KOŘENY ? 			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MÁ STROM VĚTVE ? 			_________</a:t>
            </a:r>
          </a:p>
          <a:p>
            <a:r>
              <a:rPr lang="cs-CZ" sz="2400" dirty="0" smtClean="0"/>
              <a:t>	</a:t>
            </a:r>
          </a:p>
          <a:p>
            <a:r>
              <a:rPr lang="cs-CZ" sz="2400" dirty="0" smtClean="0"/>
              <a:t>MÁ KEŘ KMEN ? 				_________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MÁ JEHLIČNATÝ STROM LISTY ? 	_________</a:t>
            </a:r>
          </a:p>
          <a:p>
            <a:endParaRPr lang="cs-CZ" sz="2400" dirty="0"/>
          </a:p>
          <a:p>
            <a:r>
              <a:rPr lang="cs-CZ" sz="2400" dirty="0" smtClean="0"/>
              <a:t>JE KEŘ ROSTLINA ?      			_________</a:t>
            </a:r>
            <a:endParaRPr lang="cs-CZ" sz="2400" dirty="0"/>
          </a:p>
        </p:txBody>
      </p:sp>
      <p:pic>
        <p:nvPicPr>
          <p:cNvPr id="5" name="Picture 2" descr="C:\Documents and Settings\Láďa\Local Settings\Temporary Internet Files\Content.IE5\CN8USW10\MC90044042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00496" y="5000636"/>
            <a:ext cx="1827886" cy="146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8662" y="1428736"/>
            <a:ext cx="7772400" cy="4572000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Dostupný z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ireceptar.cz</a:t>
            </a:r>
            <a:r>
              <a:rPr lang="cs-CZ" dirty="0" smtClean="0">
                <a:hlinkClick r:id="rId2"/>
              </a:rPr>
              <a:t>/res/data/175/021067.jpg </a:t>
            </a:r>
            <a:r>
              <a:rPr lang="cs-CZ" dirty="0" smtClean="0">
                <a:hlinkClick r:id="rId2"/>
              </a:rPr>
              <a:t>strom-jabloň.</a:t>
            </a:r>
            <a:r>
              <a:rPr lang="cs-CZ" dirty="0" err="1" smtClean="0">
                <a:hlinkClick r:id="rId2"/>
              </a:rPr>
              <a:t>jpg</a:t>
            </a:r>
            <a:r>
              <a:rPr lang="cs-CZ" dirty="0" smtClean="0"/>
              <a:t> </a:t>
            </a:r>
            <a:r>
              <a:rPr lang="en-US" dirty="0" smtClean="0"/>
              <a:t>[cit. </a:t>
            </a:r>
            <a:r>
              <a:rPr lang="en-US" dirty="0" smtClean="0"/>
              <a:t>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 WWW: </a:t>
            </a:r>
            <a:r>
              <a:rPr lang="cs-CZ" dirty="0" smtClean="0">
                <a:hlinkClick r:id="rId3"/>
              </a:rPr>
              <a:t>http://upload.wikimedia.org/wikipedia/commons/thumb/6/61/Sambucus_nigra_004.jpg/300px-Sambucus_nigra_004.jpg</a:t>
            </a:r>
            <a:r>
              <a:rPr lang="cs-CZ" dirty="0" smtClean="0"/>
              <a:t>   bez černý.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4"/>
              </a:rPr>
              <a:t>http://img2.rajce.idnes.cz/d0203/4/4208/4208304_919d4cb8704c3a421115e092ad32263b/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/divizna_</a:t>
            </a:r>
            <a:r>
              <a:rPr lang="cs-CZ" dirty="0" err="1" smtClean="0">
                <a:hlinkClick r:id="rId4"/>
              </a:rPr>
              <a:t>velkokveta.jpg</a:t>
            </a:r>
            <a:r>
              <a:rPr lang="cs-CZ" dirty="0" smtClean="0"/>
              <a:t>  </a:t>
            </a:r>
            <a:r>
              <a:rPr lang="cs-CZ" dirty="0" smtClean="0"/>
              <a:t>divizna.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5"/>
              </a:rPr>
              <a:t>http://us.123rf.com/400wm/400/400/olivier26/olivier261202/olivier26120200018/12490294-cela-a-</a:t>
            </a:r>
            <a:r>
              <a:rPr lang="cs-CZ" dirty="0" err="1" smtClean="0">
                <a:hlinkClick r:id="rId5"/>
              </a:rPr>
              <a:t>erna</a:t>
            </a:r>
            <a:r>
              <a:rPr lang="cs-CZ" dirty="0" smtClean="0">
                <a:hlinkClick r:id="rId5"/>
              </a:rPr>
              <a:t>-strom-s-</a:t>
            </a:r>
            <a:r>
              <a:rPr lang="cs-CZ" dirty="0" err="1" smtClean="0">
                <a:hlinkClick r:id="rId5"/>
              </a:rPr>
              <a:t>koa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eny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ojedina</a:t>
            </a:r>
            <a:r>
              <a:rPr lang="cs-CZ" dirty="0" smtClean="0">
                <a:hlinkClick r:id="rId5"/>
              </a:rPr>
              <a:t>-la-ch-ba-la-m-</a:t>
            </a:r>
            <a:r>
              <a:rPr lang="cs-CZ" dirty="0" err="1" smtClean="0">
                <a:hlinkClick r:id="rId5"/>
              </a:rPr>
              <a:t>pozada</a:t>
            </a:r>
            <a:r>
              <a:rPr lang="cs-CZ" dirty="0" smtClean="0">
                <a:hlinkClick r:id="rId5"/>
              </a:rPr>
              <a:t>-vektoru.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</a:t>
            </a:r>
            <a:r>
              <a:rPr lang="cs-CZ" dirty="0" smtClean="0"/>
              <a:t>strom.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 </a:t>
            </a:r>
            <a:r>
              <a:rPr lang="cs-CZ" dirty="0" smtClean="0">
                <a:hlinkClick r:id="rId6"/>
              </a:rPr>
              <a:t>http://media.novinky.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/512/165122-original1-lw5ud.jpg</a:t>
            </a:r>
            <a:r>
              <a:rPr lang="cs-CZ" dirty="0" smtClean="0"/>
              <a:t>  keř.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7"/>
              </a:rPr>
              <a:t>http://asgardforest.cz/media/user_space/sortiment/spruce-bh.jpg</a:t>
            </a:r>
            <a:r>
              <a:rPr lang="cs-CZ" dirty="0" smtClean="0"/>
              <a:t>  </a:t>
            </a:r>
            <a:r>
              <a:rPr lang="cs-CZ" dirty="0" smtClean="0"/>
              <a:t>smrk.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avicenna.cz</a:t>
            </a:r>
            <a:r>
              <a:rPr lang="cs-CZ" dirty="0" smtClean="0">
                <a:hlinkClick r:id="rId8"/>
              </a:rPr>
              <a:t>/media/</a:t>
            </a:r>
            <a:r>
              <a:rPr lang="cs-CZ" dirty="0" err="1" smtClean="0">
                <a:hlinkClick r:id="rId8"/>
              </a:rPr>
              <a:t>obrazky</a:t>
            </a:r>
            <a:r>
              <a:rPr lang="cs-CZ" dirty="0" smtClean="0">
                <a:hlinkClick r:id="rId8"/>
              </a:rPr>
              <a:t>/20040914-</a:t>
            </a:r>
            <a:r>
              <a:rPr lang="cs-CZ" dirty="0" err="1" smtClean="0">
                <a:hlinkClick r:id="rId8"/>
              </a:rPr>
              <a:t>Picea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abies.jpg</a:t>
            </a:r>
            <a:r>
              <a:rPr lang="cs-CZ" dirty="0" smtClean="0"/>
              <a:t>  </a:t>
            </a:r>
            <a:r>
              <a:rPr lang="cs-CZ" dirty="0" smtClean="0"/>
              <a:t>větvička-smrk.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9"/>
              </a:rPr>
              <a:t>http://img2.flog.pravda.sk/8ru/</a:t>
            </a:r>
            <a:r>
              <a:rPr lang="cs-CZ" dirty="0" err="1" smtClean="0">
                <a:hlinkClick r:id="rId9"/>
              </a:rPr>
              <a:t>qau</a:t>
            </a:r>
            <a:r>
              <a:rPr lang="cs-CZ" dirty="0" smtClean="0">
                <a:hlinkClick r:id="rId9"/>
              </a:rPr>
              <a:t>_103828_m.</a:t>
            </a:r>
            <a:r>
              <a:rPr lang="cs-CZ" dirty="0" err="1" smtClean="0">
                <a:hlinkClick r:id="rId9"/>
              </a:rPr>
              <a:t>jpg</a:t>
            </a:r>
            <a:r>
              <a:rPr lang="cs-CZ" dirty="0" smtClean="0"/>
              <a:t>  </a:t>
            </a:r>
            <a:r>
              <a:rPr lang="cs-CZ" dirty="0" smtClean="0"/>
              <a:t>větvička-jabloň.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ireceptar.cz</a:t>
            </a:r>
            <a:r>
              <a:rPr lang="cs-CZ" dirty="0" smtClean="0">
                <a:hlinkClick r:id="rId10"/>
              </a:rPr>
              <a:t>/res/data/150/018140.jpg</a:t>
            </a:r>
            <a:r>
              <a:rPr lang="cs-CZ" dirty="0" smtClean="0"/>
              <a:t>  </a:t>
            </a:r>
            <a:r>
              <a:rPr lang="cs-CZ" dirty="0" err="1" smtClean="0"/>
              <a:t>TŘEŠEŇ</a:t>
            </a:r>
            <a:r>
              <a:rPr lang="cs-CZ" dirty="0" smtClean="0"/>
              <a:t>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cukrar.cz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pictures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mandelbaum</a:t>
            </a:r>
            <a:r>
              <a:rPr lang="cs-CZ" dirty="0" smtClean="0">
                <a:hlinkClick r:id="rId11"/>
              </a:rPr>
              <a:t>-D4WZT23PV0-</a:t>
            </a:r>
            <a:r>
              <a:rPr lang="cs-CZ" dirty="0" err="1" smtClean="0">
                <a:hlinkClick r:id="rId11"/>
              </a:rPr>
              <a:t>small.jpg</a:t>
            </a:r>
            <a:r>
              <a:rPr lang="cs-CZ" dirty="0" smtClean="0"/>
              <a:t>  </a:t>
            </a:r>
            <a:r>
              <a:rPr lang="cs-CZ" dirty="0" smtClean="0"/>
              <a:t>broskvoň.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12"/>
              </a:rPr>
              <a:t>http://www.e-zahrady.</a:t>
            </a:r>
            <a:r>
              <a:rPr lang="cs-CZ" dirty="0" err="1" smtClean="0">
                <a:hlinkClick r:id="rId12"/>
              </a:rPr>
              <a:t>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img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upload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herbar</a:t>
            </a:r>
            <a:r>
              <a:rPr lang="cs-CZ" dirty="0" smtClean="0">
                <a:hlinkClick r:id="rId12"/>
              </a:rPr>
              <a:t>_34504443.jpg</a:t>
            </a:r>
            <a:r>
              <a:rPr lang="cs-CZ" dirty="0" smtClean="0"/>
              <a:t>  </a:t>
            </a:r>
            <a:r>
              <a:rPr lang="cs-CZ" dirty="0" smtClean="0"/>
              <a:t>hrušeň.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eprojekty.cz</a:t>
            </a:r>
            <a:r>
              <a:rPr lang="cs-CZ" dirty="0" smtClean="0">
                <a:hlinkClick r:id="rId13"/>
              </a:rPr>
              <a:t>/weby/demo/_</a:t>
            </a:r>
            <a:r>
              <a:rPr lang="cs-CZ" dirty="0" err="1" smtClean="0">
                <a:hlinkClick r:id="rId13"/>
              </a:rPr>
              <a:t>app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Repository</a:t>
            </a:r>
            <a:r>
              <a:rPr lang="cs-CZ" dirty="0" smtClean="0">
                <a:hlinkClick r:id="rId13"/>
              </a:rPr>
              <a:t>/yy2009/mm10/dd15/3384.jpg</a:t>
            </a:r>
            <a:r>
              <a:rPr lang="cs-CZ" dirty="0" smtClean="0"/>
              <a:t>  </a:t>
            </a:r>
            <a:r>
              <a:rPr lang="cs-CZ" dirty="0" smtClean="0"/>
              <a:t>lípa.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14"/>
              </a:rPr>
              <a:t>http://upload.wikimedia.org/wikipedia/commons/thumb/e/ec/Borovice_blatka_(p%C5%AFvod_%C5%BDofinka)_V_Arboretu_Sofronka.jpg/258px-Borovice_blatka_(p%C5%AFvod_%C5%BDofinka)_V_Arboretu_Sofronka.jpg</a:t>
            </a:r>
            <a:r>
              <a:rPr lang="cs-CZ" dirty="0" smtClean="0"/>
              <a:t>   </a:t>
            </a:r>
            <a:r>
              <a:rPr lang="cs-CZ" dirty="0" smtClean="0"/>
              <a:t>borovice.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dreamstime.com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fir</a:t>
            </a:r>
            <a:r>
              <a:rPr lang="cs-CZ" dirty="0" smtClean="0">
                <a:hlinkClick r:id="rId15"/>
              </a:rPr>
              <a:t>-</a:t>
            </a:r>
            <a:r>
              <a:rPr lang="cs-CZ" dirty="0" err="1" smtClean="0">
                <a:hlinkClick r:id="rId15"/>
              </a:rPr>
              <a:t>tree</a:t>
            </a:r>
            <a:r>
              <a:rPr lang="cs-CZ" dirty="0" smtClean="0">
                <a:hlinkClick r:id="rId15"/>
              </a:rPr>
              <a:t>-thumb5500488.jpg</a:t>
            </a:r>
            <a:r>
              <a:rPr lang="cs-CZ" dirty="0" smtClean="0"/>
              <a:t>  </a:t>
            </a:r>
            <a:r>
              <a:rPr lang="cs-CZ" dirty="0" smtClean="0"/>
              <a:t>jedle.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</a:t>
            </a:r>
            <a:r>
              <a:rPr lang="cs-CZ" dirty="0" smtClean="0">
                <a:hlinkClick r:id="rId16"/>
              </a:rPr>
              <a:t>http://www.</a:t>
            </a:r>
            <a:r>
              <a:rPr lang="cs-CZ" dirty="0" err="1" smtClean="0">
                <a:hlinkClick r:id="rId16"/>
              </a:rPr>
              <a:t>ckrumlov.cz</a:t>
            </a:r>
            <a:r>
              <a:rPr lang="cs-CZ" dirty="0" smtClean="0">
                <a:hlinkClick r:id="rId16"/>
              </a:rPr>
              <a:t>/obr/region/</a:t>
            </a:r>
            <a:r>
              <a:rPr lang="cs-CZ" dirty="0" err="1" smtClean="0">
                <a:hlinkClick r:id="rId16"/>
              </a:rPr>
              <a:t>soucas</a:t>
            </a:r>
            <a:r>
              <a:rPr lang="cs-CZ" dirty="0" smtClean="0">
                <a:hlinkClick r:id="rId16"/>
              </a:rPr>
              <a:t>/10685b.jpg</a:t>
            </a:r>
            <a:r>
              <a:rPr lang="cs-CZ" dirty="0" smtClean="0"/>
              <a:t>  </a:t>
            </a:r>
            <a:r>
              <a:rPr lang="cs-CZ" dirty="0" smtClean="0"/>
              <a:t>modřín.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 :  </a:t>
            </a:r>
            <a:r>
              <a:rPr lang="cs-CZ" dirty="0" smtClean="0">
                <a:hlinkClick r:id="rId17"/>
              </a:rPr>
              <a:t>www.office.</a:t>
            </a:r>
            <a:r>
              <a:rPr lang="cs-CZ" dirty="0" err="1" smtClean="0">
                <a:hlinkClick r:id="rId17"/>
              </a:rPr>
              <a:t>microsoft.com</a:t>
            </a:r>
            <a:r>
              <a:rPr lang="cs-CZ" dirty="0" smtClean="0"/>
              <a:t>  obr.:</a:t>
            </a:r>
            <a:r>
              <a:rPr lang="cs-CZ" dirty="0" err="1" smtClean="0"/>
              <a:t>emotikona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04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]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95</TotalTime>
  <Words>449</Words>
  <Application>Microsoft Office PowerPoint</Application>
  <PresentationFormat>Předvádění na obrazovce (4:3)</PresentationFormat>
  <Paragraphs>85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Název školy: Speciální základní škola,Louny, Poděbradova 640,příspěvková organizace Autor:  Mgr.TAŤÁNA RADIMSKÁ Název materiálu: VY_32_INOVACE_14_III.Vu_STROMY, KEŘE – ČÁSTI ROSTLIN  Téma : Vu – 4. ročník – STROMY, KEŘE – ČÁSTI ROSTLIN  ČÍSLO PROJEKTU:  CZ.1.07/1.4.00/21.3407 </vt:lpstr>
      <vt:lpstr>ANOTACE</vt:lpstr>
      <vt:lpstr>ROSTLINY JSOU :</vt:lpstr>
      <vt:lpstr>STROM MÁ : </vt:lpstr>
      <vt:lpstr>Snímek 5</vt:lpstr>
      <vt:lpstr>DRUHY STROMŮ :</vt:lpstr>
      <vt:lpstr>LISTNATÉ STROMY :</vt:lpstr>
      <vt:lpstr>JEHLIČNATÉ STROMY :</vt:lpstr>
      <vt:lpstr>DOPIŠ ČÁSTI STROMU :</vt:lpstr>
      <vt:lpstr>SPOJ SPRÁVNĚ :</vt:lpstr>
      <vt:lpstr>ODPOVĚZ : ANO – NE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VY_32_INOVACE_01_VĚCNÉ UČENÍ PRO 4. ROČNÍK SPECIÁLNÍ ŠKOLY_STROMY, KEŘE – ČÁSTI ROSTLIN</dc:title>
  <dc:creator>Magda Radimová</dc:creator>
  <cp:lastModifiedBy>Magda Radimová</cp:lastModifiedBy>
  <cp:revision>12</cp:revision>
  <dcterms:created xsi:type="dcterms:W3CDTF">2012-09-28T11:58:58Z</dcterms:created>
  <dcterms:modified xsi:type="dcterms:W3CDTF">2012-10-09T17:05:24Z</dcterms:modified>
</cp:coreProperties>
</file>