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4" r:id="rId9"/>
    <p:sldId id="265" r:id="rId10"/>
    <p:sldId id="266" r:id="rId11"/>
    <p:sldId id="263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>
        <p:scale>
          <a:sx n="90" d="100"/>
          <a:sy n="90" d="100"/>
        </p:scale>
        <p:origin x="-594" y="-3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8FD7CD29-C895-4FF0-979B-7F591F922198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9BE52180-2E08-49B5-8C22-44A37B1FC9B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8FD7CD29-C895-4FF0-979B-7F591F922198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9BE52180-2E08-49B5-8C22-44A37B1FC9B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8FD7CD29-C895-4FF0-979B-7F591F922198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9BE52180-2E08-49B5-8C22-44A37B1FC9B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D7CD29-C895-4FF0-979B-7F591F922198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E52180-2E08-49B5-8C22-44A37B1FC9B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D7CD29-C895-4FF0-979B-7F591F922198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E52180-2E08-49B5-8C22-44A37B1FC9B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8FD7CD29-C895-4FF0-979B-7F591F922198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9BE52180-2E08-49B5-8C22-44A37B1FC9B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D7CD29-C895-4FF0-979B-7F591F922198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E52180-2E08-49B5-8C22-44A37B1FC9B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8FD7CD29-C895-4FF0-979B-7F591F922198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9BE52180-2E08-49B5-8C22-44A37B1FC9B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8FD7CD29-C895-4FF0-979B-7F591F922198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9BE52180-2E08-49B5-8C22-44A37B1FC9B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D7CD29-C895-4FF0-979B-7F591F922198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E52180-2E08-49B5-8C22-44A37B1FC9B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D7CD29-C895-4FF0-979B-7F591F922198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E52180-2E08-49B5-8C22-44A37B1FC9B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8FD7CD29-C895-4FF0-979B-7F591F922198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9BE52180-2E08-49B5-8C22-44A37B1FC9B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jpeg"/><Relationship Id="rId4" Type="http://schemas.openxmlformats.org/officeDocument/2006/relationships/image" Target="../media/image9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wmf"/><Relationship Id="rId5" Type="http://schemas.openxmlformats.org/officeDocument/2006/relationships/image" Target="../media/image10.jpeg"/><Relationship Id="rId4" Type="http://schemas.openxmlformats.org/officeDocument/2006/relationships/image" Target="../media/image8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wmf"/><Relationship Id="rId5" Type="http://schemas.openxmlformats.org/officeDocument/2006/relationships/image" Target="../media/image6.jpeg"/><Relationship Id="rId4" Type="http://schemas.openxmlformats.org/officeDocument/2006/relationships/image" Target="../media/image4.wmf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wmf"/><Relationship Id="rId3" Type="http://schemas.openxmlformats.org/officeDocument/2006/relationships/image" Target="../media/image14.jpeg"/><Relationship Id="rId7" Type="http://schemas.openxmlformats.org/officeDocument/2006/relationships/image" Target="../media/image8.jpe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wmf"/><Relationship Id="rId5" Type="http://schemas.openxmlformats.org/officeDocument/2006/relationships/image" Target="../media/image4.wmf"/><Relationship Id="rId4" Type="http://schemas.openxmlformats.org/officeDocument/2006/relationships/image" Target="../media/image15.jpe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office.microsoft.com/" TargetMode="External"/><Relationship Id="rId2" Type="http://schemas.openxmlformats.org/officeDocument/2006/relationships/hyperlink" Target="http://www.naturewatch.ca/english/plantwatch/dandelion/images/dandelion_illustration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flowerpicturegallery.com/d/8023-2/Pink+Aster+flower+picture.jpg" TargetMode="External"/><Relationship Id="rId4" Type="http://schemas.openxmlformats.org/officeDocument/2006/relationships/hyperlink" Target="http://www.vanbloem.com/_ccLib/image/plants/DETA-1454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285984" y="4963638"/>
            <a:ext cx="6172200" cy="1894362"/>
          </a:xfrm>
        </p:spPr>
        <p:txBody>
          <a:bodyPr>
            <a:noAutofit/>
          </a:bodyPr>
          <a:lstStyle/>
          <a:p>
            <a:r>
              <a:rPr lang="cs-CZ" sz="2400" b="0" dirty="0" smtClean="0">
                <a:solidFill>
                  <a:schemeClr val="tx1"/>
                </a:solidFill>
                <a:latin typeface="+mn-lt"/>
              </a:rPr>
              <a:t>Název školy:</a:t>
            </a:r>
            <a:br>
              <a:rPr lang="cs-CZ" sz="2400" b="0" dirty="0" smtClean="0">
                <a:solidFill>
                  <a:schemeClr val="tx1"/>
                </a:solidFill>
                <a:latin typeface="+mn-lt"/>
              </a:rPr>
            </a:br>
            <a:r>
              <a:rPr lang="cs-CZ" sz="2400" b="0" dirty="0" smtClean="0">
                <a:solidFill>
                  <a:schemeClr val="tx1"/>
                </a:solidFill>
                <a:latin typeface="+mn-lt"/>
              </a:rPr>
              <a:t>Speciální základní škola,Louny,</a:t>
            </a:r>
            <a:br>
              <a:rPr lang="cs-CZ" sz="2400" b="0" dirty="0" smtClean="0">
                <a:solidFill>
                  <a:schemeClr val="tx1"/>
                </a:solidFill>
                <a:latin typeface="+mn-lt"/>
              </a:rPr>
            </a:br>
            <a:r>
              <a:rPr lang="cs-CZ" sz="2400" b="0" dirty="0" err="1" smtClean="0">
                <a:solidFill>
                  <a:schemeClr val="tx1"/>
                </a:solidFill>
                <a:latin typeface="+mn-lt"/>
              </a:rPr>
              <a:t>Poděbradova</a:t>
            </a:r>
            <a:r>
              <a:rPr lang="cs-CZ" sz="2400" b="0" dirty="0" smtClean="0">
                <a:solidFill>
                  <a:schemeClr val="tx1"/>
                </a:solidFill>
                <a:latin typeface="+mn-lt"/>
              </a:rPr>
              <a:t> 640,příspěvková organizace</a:t>
            </a:r>
            <a:br>
              <a:rPr lang="cs-CZ" sz="2400" b="0" dirty="0" smtClean="0">
                <a:solidFill>
                  <a:schemeClr val="tx1"/>
                </a:solidFill>
                <a:latin typeface="+mn-lt"/>
              </a:rPr>
            </a:br>
            <a:r>
              <a:rPr lang="cs-CZ" sz="2400" b="0" dirty="0" smtClean="0">
                <a:solidFill>
                  <a:schemeClr val="tx1"/>
                </a:solidFill>
                <a:latin typeface="+mn-lt"/>
              </a:rPr>
              <a:t>Autor: </a:t>
            </a:r>
            <a:br>
              <a:rPr lang="cs-CZ" sz="2400" b="0" dirty="0" smtClean="0">
                <a:solidFill>
                  <a:schemeClr val="tx1"/>
                </a:solidFill>
                <a:latin typeface="+mn-lt"/>
              </a:rPr>
            </a:br>
            <a:r>
              <a:rPr lang="cs-CZ" sz="2400" b="0" dirty="0" err="1" smtClean="0">
                <a:solidFill>
                  <a:schemeClr val="tx1"/>
                </a:solidFill>
                <a:latin typeface="+mn-lt"/>
              </a:rPr>
              <a:t>Mgr.TAŤÁNA</a:t>
            </a:r>
            <a:r>
              <a:rPr lang="cs-CZ" sz="2400" b="0" dirty="0" smtClean="0">
                <a:solidFill>
                  <a:schemeClr val="tx1"/>
                </a:solidFill>
                <a:latin typeface="+mn-lt"/>
              </a:rPr>
              <a:t> RADIMSKÁ</a:t>
            </a:r>
            <a:br>
              <a:rPr lang="cs-CZ" sz="2400" b="0" dirty="0" smtClean="0">
                <a:solidFill>
                  <a:schemeClr val="tx1"/>
                </a:solidFill>
                <a:latin typeface="+mn-lt"/>
              </a:rPr>
            </a:br>
            <a:r>
              <a:rPr lang="cs-CZ" sz="2400" b="0" dirty="0" smtClean="0">
                <a:solidFill>
                  <a:schemeClr val="tx1"/>
                </a:solidFill>
                <a:latin typeface="+mn-lt"/>
              </a:rPr>
              <a:t>Název materiálu:</a:t>
            </a:r>
            <a:br>
              <a:rPr lang="cs-CZ" sz="2400" b="0" dirty="0" smtClean="0">
                <a:solidFill>
                  <a:schemeClr val="tx1"/>
                </a:solidFill>
                <a:latin typeface="+mn-lt"/>
              </a:rPr>
            </a:br>
            <a:r>
              <a:rPr lang="cs-CZ" sz="2400" b="0" dirty="0" smtClean="0">
                <a:solidFill>
                  <a:schemeClr val="tx1"/>
                </a:solidFill>
                <a:latin typeface="+mn-lt"/>
              </a:rPr>
              <a:t>VY_32_INOVACE_15_</a:t>
            </a:r>
            <a:r>
              <a:rPr lang="cs-CZ" sz="2400" b="0" dirty="0" err="1" smtClean="0">
                <a:solidFill>
                  <a:schemeClr val="tx1"/>
                </a:solidFill>
                <a:latin typeface="+mn-lt"/>
              </a:rPr>
              <a:t>III.Vu</a:t>
            </a:r>
            <a:r>
              <a:rPr lang="cs-CZ" sz="2400" b="0" dirty="0" smtClean="0">
                <a:solidFill>
                  <a:schemeClr val="tx1"/>
                </a:solidFill>
                <a:latin typeface="+mn-lt"/>
              </a:rPr>
              <a:t>_květiny </a:t>
            </a:r>
            <a:r>
              <a:rPr lang="cs-CZ" sz="2400" b="0" dirty="0" smtClean="0">
                <a:solidFill>
                  <a:schemeClr val="tx1"/>
                </a:solidFill>
                <a:latin typeface="+mn-lt"/>
              </a:rPr>
              <a:t>a jejich části_poznávání jarních </a:t>
            </a:r>
            <a:r>
              <a:rPr lang="cs-CZ" sz="2400" b="0" dirty="0" smtClean="0">
                <a:solidFill>
                  <a:schemeClr val="tx1"/>
                </a:solidFill>
                <a:latin typeface="+mn-lt"/>
              </a:rPr>
              <a:t>květin</a:t>
            </a:r>
            <a:br>
              <a:rPr lang="cs-CZ" sz="2400" b="0" dirty="0" smtClean="0">
                <a:solidFill>
                  <a:schemeClr val="tx1"/>
                </a:solidFill>
                <a:latin typeface="+mn-lt"/>
              </a:rPr>
            </a:br>
            <a:r>
              <a:rPr lang="cs-CZ" sz="2400" dirty="0" smtClean="0">
                <a:solidFill>
                  <a:schemeClr val="tx1"/>
                </a:solidFill>
                <a:latin typeface="+mn-lt"/>
              </a:rPr>
              <a:t> </a:t>
            </a:r>
            <a:r>
              <a:rPr lang="cs-CZ" sz="2400" b="0" dirty="0" smtClean="0">
                <a:solidFill>
                  <a:schemeClr val="tx1"/>
                </a:solidFill>
                <a:latin typeface="+mn-lt"/>
              </a:rPr>
              <a:t>Téma : </a:t>
            </a:r>
            <a:r>
              <a:rPr lang="cs-CZ" sz="2400" b="0" dirty="0" err="1" smtClean="0">
                <a:solidFill>
                  <a:schemeClr val="tx1"/>
                </a:solidFill>
                <a:latin typeface="+mn-lt"/>
              </a:rPr>
              <a:t>Vu</a:t>
            </a:r>
            <a:r>
              <a:rPr lang="cs-CZ" sz="2400" b="0" dirty="0" smtClean="0">
                <a:solidFill>
                  <a:schemeClr val="tx1"/>
                </a:solidFill>
                <a:latin typeface="+mn-lt"/>
              </a:rPr>
              <a:t> – 4. ročník – </a:t>
            </a:r>
            <a:r>
              <a:rPr lang="cs-CZ" sz="2400" b="0" dirty="0" smtClean="0">
                <a:solidFill>
                  <a:schemeClr val="tx1"/>
                </a:solidFill>
              </a:rPr>
              <a:t>květiny </a:t>
            </a:r>
            <a:r>
              <a:rPr lang="cs-CZ" sz="2400" b="0" dirty="0" smtClean="0">
                <a:solidFill>
                  <a:schemeClr val="tx1"/>
                </a:solidFill>
              </a:rPr>
              <a:t>a jejich části_poznávání jarních květin</a:t>
            </a:r>
            <a:r>
              <a:rPr lang="cs-CZ" sz="2400" b="0" dirty="0" smtClean="0">
                <a:solidFill>
                  <a:schemeClr val="tx1"/>
                </a:solidFill>
                <a:latin typeface="+mn-lt"/>
              </a:rPr>
              <a:t/>
            </a:r>
            <a:br>
              <a:rPr lang="cs-CZ" sz="2400" b="0" dirty="0" smtClean="0">
                <a:solidFill>
                  <a:schemeClr val="tx1"/>
                </a:solidFill>
                <a:latin typeface="+mn-lt"/>
              </a:rPr>
            </a:br>
            <a:r>
              <a:rPr lang="cs-CZ" sz="2400" b="0" dirty="0" smtClean="0">
                <a:solidFill>
                  <a:schemeClr val="tx1"/>
                </a:solidFill>
                <a:latin typeface="+mn-lt"/>
              </a:rPr>
              <a:t> ČÍSLO PROJEKTU:  CZ.1.07/1.4.00/21.3407 </a:t>
            </a:r>
            <a:endParaRPr lang="cs-CZ" sz="2400" b="0" dirty="0">
              <a:latin typeface="+mn-lt"/>
            </a:endParaRPr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071802" y="0"/>
            <a:ext cx="5214942" cy="107154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4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Materiál je určený pro žáky 4. ročníku, pro výuku věcného učení</a:t>
            </a:r>
          </a:p>
          <a:p>
            <a:r>
              <a:rPr lang="cs-CZ" dirty="0" smtClean="0"/>
              <a:t>Prezentace na interaktivní tabuli</a:t>
            </a:r>
          </a:p>
          <a:p>
            <a:r>
              <a:rPr lang="cs-CZ" dirty="0" smtClean="0"/>
              <a:t>Prezentace je určena k poznávání jarních květin a jejich částí, pro společnou práci s učitelem; pracovní list je určen k samostatné práci</a:t>
            </a:r>
          </a:p>
          <a:p>
            <a:r>
              <a:rPr lang="cs-CZ" dirty="0" smtClean="0"/>
              <a:t>Pomůcky: interaktivní pero, fixy na interaktivní tabuli</a:t>
            </a:r>
          </a:p>
          <a:p>
            <a:r>
              <a:rPr lang="cs-CZ" dirty="0" smtClean="0"/>
              <a:t>Inovace: interaktivní způsob učení, interaktivní procvičování nového učiva</a:t>
            </a:r>
          </a:p>
          <a:p>
            <a:r>
              <a:rPr lang="cs-CZ" dirty="0" smtClean="0"/>
              <a:t>Metodický pokyn: pozorně čti, odpověz na otázky, dopiš části rostlin, zakroužkuj jarní květiny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Documents and Settings\Láďa\Local Settings\Temporary Internet Files\Content.IE5\SQW80ZOZ\MC900088216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71472" y="357166"/>
            <a:ext cx="1785950" cy="2266472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2428860" y="1071546"/>
            <a:ext cx="292895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SNĚŽENKA</a:t>
            </a:r>
            <a:endParaRPr lang="cs-CZ" sz="3200" b="1" dirty="0"/>
          </a:p>
        </p:txBody>
      </p:sp>
      <p:pic>
        <p:nvPicPr>
          <p:cNvPr id="1028" name="Picture 4" descr="C:\Documents and Settings\Láďa\Local Settings\Temporary Internet Files\Content.IE5\SQW80ZOZ\MC900122853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28596" y="2928934"/>
            <a:ext cx="1928826" cy="2201966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2285984" y="3143248"/>
            <a:ext cx="292895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PAMPELIŠKA</a:t>
            </a:r>
            <a:endParaRPr lang="cs-CZ" sz="3200" b="1" dirty="0"/>
          </a:p>
        </p:txBody>
      </p:sp>
      <p:pic>
        <p:nvPicPr>
          <p:cNvPr id="1031" name="Picture 7" descr="C:\Documents and Settings\Láďa\Local Settings\Temporary Internet Files\Content.IE5\QJ9ROL0K\MP900427835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929190" y="785794"/>
            <a:ext cx="1430994" cy="2250903"/>
          </a:xfrm>
          <a:prstGeom prst="rect">
            <a:avLst/>
          </a:prstGeom>
          <a:noFill/>
        </p:spPr>
      </p:pic>
      <p:sp>
        <p:nvSpPr>
          <p:cNvPr id="12" name="TextovéPole 11"/>
          <p:cNvSpPr txBox="1"/>
          <p:nvPr/>
        </p:nvSpPr>
        <p:spPr>
          <a:xfrm>
            <a:off x="6000760" y="1928802"/>
            <a:ext cx="31432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KONVALINKA</a:t>
            </a:r>
            <a:endParaRPr lang="cs-CZ" sz="3200" b="1" dirty="0"/>
          </a:p>
        </p:txBody>
      </p:sp>
      <p:pic>
        <p:nvPicPr>
          <p:cNvPr id="1033" name="Picture 9" descr="C:\Documents and Settings\Láďa\Local Settings\Temporary Internet Files\Content.IE5\8ZVS4QL8\MP900402356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143240" y="4572008"/>
            <a:ext cx="2115490" cy="1692392"/>
          </a:xfrm>
          <a:prstGeom prst="rect">
            <a:avLst/>
          </a:prstGeom>
          <a:noFill/>
        </p:spPr>
      </p:pic>
      <p:sp>
        <p:nvSpPr>
          <p:cNvPr id="15" name="TextovéPole 14"/>
          <p:cNvSpPr txBox="1"/>
          <p:nvPr/>
        </p:nvSpPr>
        <p:spPr>
          <a:xfrm>
            <a:off x="5357818" y="4643446"/>
            <a:ext cx="350046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SEDMIKRÁSKA</a:t>
            </a:r>
            <a:endParaRPr lang="cs-CZ" sz="32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0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4" dur="2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8" dur="20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3" name="Picture 5" descr="C:\Documents and Settings\Láďa\Local Settings\Temporary Internet Files\Content.IE5\N55XFQPS\MC900354059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00034" y="357166"/>
            <a:ext cx="1214446" cy="1909231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1785918" y="1000108"/>
            <a:ext cx="185738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NARCIS</a:t>
            </a:r>
            <a:endParaRPr lang="cs-CZ" sz="3200" b="1" dirty="0"/>
          </a:p>
        </p:txBody>
      </p:sp>
      <p:pic>
        <p:nvPicPr>
          <p:cNvPr id="2054" name="Picture 6" descr="C:\Documents and Settings\Láďa\Local Settings\Temporary Internet Files\Content.IE5\SQW80ZOZ\MP900406889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1472" y="3786190"/>
            <a:ext cx="1599801" cy="2000240"/>
          </a:xfrm>
          <a:prstGeom prst="rect">
            <a:avLst/>
          </a:prstGeom>
          <a:noFill/>
        </p:spPr>
      </p:pic>
      <p:sp>
        <p:nvSpPr>
          <p:cNvPr id="11" name="TextovéPole 10"/>
          <p:cNvSpPr txBox="1"/>
          <p:nvPr/>
        </p:nvSpPr>
        <p:spPr>
          <a:xfrm>
            <a:off x="2143108" y="4929198"/>
            <a:ext cx="235745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TULIPÁN</a:t>
            </a:r>
            <a:endParaRPr lang="cs-CZ" sz="3200" b="1" dirty="0"/>
          </a:p>
        </p:txBody>
      </p:sp>
      <p:pic>
        <p:nvPicPr>
          <p:cNvPr id="2055" name="Picture 7" descr="C:\Documents and Settings\Láďa\Local Settings\Temporary Internet Files\Content.IE5\8ZVS4QL8\MC900123127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143372" y="785794"/>
            <a:ext cx="1714512" cy="2603431"/>
          </a:xfrm>
          <a:prstGeom prst="rect">
            <a:avLst/>
          </a:prstGeom>
          <a:noFill/>
        </p:spPr>
      </p:pic>
      <p:sp>
        <p:nvSpPr>
          <p:cNvPr id="13" name="TextovéPole 12"/>
          <p:cNvSpPr txBox="1"/>
          <p:nvPr/>
        </p:nvSpPr>
        <p:spPr>
          <a:xfrm>
            <a:off x="5786446" y="1142984"/>
            <a:ext cx="292895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ZVONKY</a:t>
            </a:r>
            <a:endParaRPr lang="cs-CZ" sz="3200" b="1" dirty="0"/>
          </a:p>
        </p:txBody>
      </p:sp>
      <p:pic>
        <p:nvPicPr>
          <p:cNvPr id="2059" name="Picture 11" descr="C:\Documents and Settings\Láďa\Local Settings\Temporary Internet Files\Content.IE5\SQW80ZOZ\MP900341692[1]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357686" y="4214818"/>
            <a:ext cx="1528756" cy="2143116"/>
          </a:xfrm>
          <a:prstGeom prst="rect">
            <a:avLst/>
          </a:prstGeom>
          <a:noFill/>
        </p:spPr>
      </p:pic>
      <p:sp>
        <p:nvSpPr>
          <p:cNvPr id="18" name="TextovéPole 17"/>
          <p:cNvSpPr txBox="1"/>
          <p:nvPr/>
        </p:nvSpPr>
        <p:spPr>
          <a:xfrm>
            <a:off x="6000760" y="4572008"/>
            <a:ext cx="250033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KROKUS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0" dur="2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4" dur="20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8" dur="2000" fill="hold"/>
                                        <p:tgtEl>
                                          <p:spTgt spid="205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4282" y="0"/>
            <a:ext cx="7467600" cy="703282"/>
          </a:xfrm>
        </p:spPr>
        <p:txBody>
          <a:bodyPr/>
          <a:lstStyle/>
          <a:p>
            <a:r>
              <a:rPr lang="cs-CZ" b="1" dirty="0" smtClean="0"/>
              <a:t>SPOJ OBRÁZEK S NÁZVEM:</a:t>
            </a:r>
            <a:endParaRPr lang="cs-CZ" b="1" dirty="0"/>
          </a:p>
        </p:txBody>
      </p:sp>
      <p:pic>
        <p:nvPicPr>
          <p:cNvPr id="4" name="Picture 2" descr="C:\Documents and Settings\Láďa\Local Settings\Temporary Internet Files\Content.IE5\SQW80ZOZ\MC900088216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215074" y="3929066"/>
            <a:ext cx="1785950" cy="2266472"/>
          </a:xfrm>
          <a:prstGeom prst="rect">
            <a:avLst/>
          </a:prstGeom>
          <a:noFill/>
        </p:spPr>
      </p:pic>
      <p:pic>
        <p:nvPicPr>
          <p:cNvPr id="5" name="Picture 7" descr="C:\Documents and Settings\Láďa\Local Settings\Temporary Internet Files\Content.IE5\QJ9ROL0K\MP900427835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1472" y="3857628"/>
            <a:ext cx="1430994" cy="2250903"/>
          </a:xfrm>
          <a:prstGeom prst="rect">
            <a:avLst/>
          </a:prstGeom>
          <a:noFill/>
        </p:spPr>
      </p:pic>
      <p:pic>
        <p:nvPicPr>
          <p:cNvPr id="6" name="Picture 6" descr="C:\Documents and Settings\Láďa\Local Settings\Temporary Internet Files\Content.IE5\SQW80ZOZ\MP900406889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286512" y="1071546"/>
            <a:ext cx="1599801" cy="2000240"/>
          </a:xfrm>
          <a:prstGeom prst="rect">
            <a:avLst/>
          </a:prstGeom>
          <a:noFill/>
        </p:spPr>
      </p:pic>
      <p:pic>
        <p:nvPicPr>
          <p:cNvPr id="7" name="Picture 11" descr="C:\Documents and Settings\Láďa\Local Settings\Temporary Internet Files\Content.IE5\SQW80ZOZ\MP900341692[1]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71472" y="1000108"/>
            <a:ext cx="1528756" cy="2143116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3071802" y="1357298"/>
            <a:ext cx="3000396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SNĚŽENKA</a:t>
            </a:r>
          </a:p>
          <a:p>
            <a:endParaRPr lang="cs-CZ" sz="2800" b="1" dirty="0"/>
          </a:p>
          <a:p>
            <a:endParaRPr lang="cs-CZ" sz="2800" b="1" dirty="0" smtClean="0"/>
          </a:p>
          <a:p>
            <a:r>
              <a:rPr lang="cs-CZ" sz="2800" b="1" dirty="0" smtClean="0"/>
              <a:t>TULIPÁN</a:t>
            </a:r>
          </a:p>
          <a:p>
            <a:endParaRPr lang="cs-CZ" sz="2800" b="1" dirty="0"/>
          </a:p>
          <a:p>
            <a:endParaRPr lang="cs-CZ" sz="2800" b="1" dirty="0" smtClean="0"/>
          </a:p>
          <a:p>
            <a:r>
              <a:rPr lang="cs-CZ" sz="2800" b="1" dirty="0" smtClean="0"/>
              <a:t>KONVALINKA</a:t>
            </a:r>
          </a:p>
          <a:p>
            <a:endParaRPr lang="cs-CZ" sz="2800" b="1" dirty="0" smtClean="0"/>
          </a:p>
          <a:p>
            <a:endParaRPr lang="cs-CZ" sz="2800" b="1" dirty="0"/>
          </a:p>
          <a:p>
            <a:r>
              <a:rPr lang="cs-CZ" sz="2800" b="1" dirty="0" smtClean="0"/>
              <a:t>KROKUS</a:t>
            </a:r>
            <a:endParaRPr lang="cs-CZ" sz="2800" b="1" dirty="0"/>
          </a:p>
        </p:txBody>
      </p:sp>
      <p:pic>
        <p:nvPicPr>
          <p:cNvPr id="3074" name="Picture 2" descr="C:\Documents and Settings\Láďa\Local Settings\Temporary Internet Files\Content.IE5\QJ9ROL0K\MC900440438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4143372" y="2928934"/>
            <a:ext cx="2194343" cy="322062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85720" y="142852"/>
            <a:ext cx="7467600" cy="774720"/>
          </a:xfrm>
        </p:spPr>
        <p:txBody>
          <a:bodyPr/>
          <a:lstStyle/>
          <a:p>
            <a:r>
              <a:rPr lang="cs-CZ" b="1" dirty="0" smtClean="0"/>
              <a:t>SPOJ SLOVA S OBRÁZKY:</a:t>
            </a:r>
            <a:endParaRPr lang="cs-CZ" b="1" dirty="0"/>
          </a:p>
        </p:txBody>
      </p:sp>
      <p:pic>
        <p:nvPicPr>
          <p:cNvPr id="4" name="Picture 5" descr="C:\Documents and Settings\Láďa\Local Settings\Temporary Internet Files\Content.IE5\N55XFQPS\MC900354059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928662" y="4429132"/>
            <a:ext cx="1214446" cy="1909231"/>
          </a:xfrm>
          <a:prstGeom prst="rect">
            <a:avLst/>
          </a:prstGeom>
          <a:noFill/>
        </p:spPr>
      </p:pic>
      <p:pic>
        <p:nvPicPr>
          <p:cNvPr id="5" name="Picture 7" descr="C:\Documents and Settings\Láďa\Local Settings\Temporary Internet Files\Content.IE5\8ZVS4QL8\MC900123127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71472" y="1071546"/>
            <a:ext cx="1714512" cy="2603431"/>
          </a:xfrm>
          <a:prstGeom prst="rect">
            <a:avLst/>
          </a:prstGeom>
          <a:noFill/>
        </p:spPr>
      </p:pic>
      <p:pic>
        <p:nvPicPr>
          <p:cNvPr id="6" name="Picture 4" descr="C:\Documents and Settings\Láďa\Local Settings\Temporary Internet Files\Content.IE5\SQW80ZOZ\MC900122853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857884" y="4286256"/>
            <a:ext cx="1928826" cy="2201966"/>
          </a:xfrm>
          <a:prstGeom prst="rect">
            <a:avLst/>
          </a:prstGeom>
          <a:noFill/>
        </p:spPr>
      </p:pic>
      <p:pic>
        <p:nvPicPr>
          <p:cNvPr id="7" name="Picture 9" descr="C:\Documents and Settings\Láďa\Local Settings\Temporary Internet Files\Content.IE5\8ZVS4QL8\MP900402356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072198" y="785794"/>
            <a:ext cx="2115490" cy="1692392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2714612" y="1357298"/>
            <a:ext cx="3000396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NARCIS</a:t>
            </a:r>
          </a:p>
          <a:p>
            <a:endParaRPr lang="cs-CZ" sz="2800" b="1" dirty="0"/>
          </a:p>
          <a:p>
            <a:endParaRPr lang="cs-CZ" sz="2800" b="1" dirty="0" smtClean="0"/>
          </a:p>
          <a:p>
            <a:r>
              <a:rPr lang="cs-CZ" sz="2800" b="1" dirty="0" smtClean="0"/>
              <a:t>SEDMIKRÁSKA</a:t>
            </a:r>
          </a:p>
          <a:p>
            <a:endParaRPr lang="cs-CZ" sz="2800" b="1" dirty="0"/>
          </a:p>
          <a:p>
            <a:endParaRPr lang="cs-CZ" sz="2800" b="1" dirty="0"/>
          </a:p>
          <a:p>
            <a:r>
              <a:rPr lang="cs-CZ" sz="2800" b="1" dirty="0" smtClean="0"/>
              <a:t>PAMPELIŠKA</a:t>
            </a:r>
          </a:p>
          <a:p>
            <a:endParaRPr lang="cs-CZ" sz="2800" b="1" dirty="0" smtClean="0"/>
          </a:p>
          <a:p>
            <a:endParaRPr lang="cs-CZ" sz="2800" b="1" dirty="0"/>
          </a:p>
          <a:p>
            <a:r>
              <a:rPr lang="cs-CZ" sz="2800" b="1" dirty="0" smtClean="0"/>
              <a:t>ZVONKY</a:t>
            </a:r>
            <a:endParaRPr lang="cs-CZ" sz="2800" b="1" dirty="0"/>
          </a:p>
        </p:txBody>
      </p:sp>
      <p:pic>
        <p:nvPicPr>
          <p:cNvPr id="9" name="Picture 2" descr="C:\Documents and Settings\Láďa\Local Settings\Temporary Internet Files\Content.IE5\QJ9ROL0K\MC900440438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4143372" y="2928934"/>
            <a:ext cx="2194343" cy="322062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4282" y="0"/>
            <a:ext cx="7467600" cy="846158"/>
          </a:xfrm>
        </p:spPr>
        <p:txBody>
          <a:bodyPr>
            <a:normAutofit/>
          </a:bodyPr>
          <a:lstStyle/>
          <a:p>
            <a:r>
              <a:rPr lang="cs-CZ" b="1" dirty="0" smtClean="0"/>
              <a:t>ČÁSTI ROSTLINY:</a:t>
            </a:r>
            <a:endParaRPr lang="cs-CZ" b="1" dirty="0"/>
          </a:p>
        </p:txBody>
      </p:sp>
      <p:pic>
        <p:nvPicPr>
          <p:cNvPr id="8" name="Obrázek 7" descr="pampeliška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71670" y="928670"/>
            <a:ext cx="5072098" cy="5668815"/>
          </a:xfrm>
          <a:prstGeom prst="rect">
            <a:avLst/>
          </a:prstGeom>
        </p:spPr>
      </p:pic>
      <p:sp>
        <p:nvSpPr>
          <p:cNvPr id="9" name="TextovéPole 8"/>
          <p:cNvSpPr txBox="1"/>
          <p:nvPr/>
        </p:nvSpPr>
        <p:spPr>
          <a:xfrm>
            <a:off x="5214942" y="1643050"/>
            <a:ext cx="25717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SEMENA</a:t>
            </a:r>
            <a:endParaRPr lang="cs-CZ" sz="32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643570" y="2357430"/>
            <a:ext cx="25717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KVĚT</a:t>
            </a:r>
            <a:endParaRPr lang="cs-CZ" sz="32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000628" y="3214686"/>
            <a:ext cx="25717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STONEK</a:t>
            </a:r>
            <a:endParaRPr lang="cs-CZ" sz="32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786314" y="3929066"/>
            <a:ext cx="25717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LIST</a:t>
            </a:r>
            <a:endParaRPr lang="cs-CZ" sz="32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286380" y="4786322"/>
            <a:ext cx="25717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KOŘENY</a:t>
            </a:r>
            <a:endParaRPr lang="cs-CZ" sz="32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85720" y="142852"/>
            <a:ext cx="8358246" cy="846158"/>
          </a:xfrm>
        </p:spPr>
        <p:txBody>
          <a:bodyPr>
            <a:normAutofit/>
          </a:bodyPr>
          <a:lstStyle/>
          <a:p>
            <a:r>
              <a:rPr lang="cs-CZ" sz="4000" b="1" dirty="0" smtClean="0"/>
              <a:t>ZAKROUŽKUJ JARNÍ KVĚTINY:</a:t>
            </a:r>
            <a:endParaRPr lang="cs-CZ" sz="4000" b="1" dirty="0"/>
          </a:p>
        </p:txBody>
      </p:sp>
      <p:pic>
        <p:nvPicPr>
          <p:cNvPr id="1031" name="Picture 7" descr="C:\Documents and Settings\Láďa\Local Settings\Temporary Internet Files\Content.IE5\N55XFQPS\MC900434842[1]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071670" y="1071546"/>
            <a:ext cx="2285714" cy="2285714"/>
          </a:xfrm>
          <a:prstGeom prst="rect">
            <a:avLst/>
          </a:prstGeom>
          <a:noFill/>
        </p:spPr>
      </p:pic>
      <p:pic>
        <p:nvPicPr>
          <p:cNvPr id="19" name="Obrázek 18" descr="gladiola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86512" y="1714488"/>
            <a:ext cx="2262190" cy="2262190"/>
          </a:xfrm>
          <a:prstGeom prst="rect">
            <a:avLst/>
          </a:prstGeom>
        </p:spPr>
      </p:pic>
      <p:pic>
        <p:nvPicPr>
          <p:cNvPr id="20" name="Obrázek 19" descr="astra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7158" y="5000636"/>
            <a:ext cx="2047868" cy="1715089"/>
          </a:xfrm>
          <a:prstGeom prst="rect">
            <a:avLst/>
          </a:prstGeom>
        </p:spPr>
      </p:pic>
      <p:pic>
        <p:nvPicPr>
          <p:cNvPr id="21" name="Picture 4" descr="C:\Documents and Settings\Láďa\Local Settings\Temporary Internet Files\Content.IE5\SQW80ZOZ\MC900122853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000760" y="4429132"/>
            <a:ext cx="1928826" cy="2201966"/>
          </a:xfrm>
          <a:prstGeom prst="rect">
            <a:avLst/>
          </a:prstGeom>
          <a:noFill/>
        </p:spPr>
      </p:pic>
      <p:pic>
        <p:nvPicPr>
          <p:cNvPr id="22" name="Picture 7" descr="C:\Documents and Settings\Láďa\Local Settings\Temporary Internet Files\Content.IE5\8ZVS4QL8\MC900123127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214282" y="1643050"/>
            <a:ext cx="1714512" cy="2603431"/>
          </a:xfrm>
          <a:prstGeom prst="rect">
            <a:avLst/>
          </a:prstGeom>
          <a:noFill/>
        </p:spPr>
      </p:pic>
      <p:pic>
        <p:nvPicPr>
          <p:cNvPr id="23" name="Picture 6" descr="C:\Documents and Settings\Láďa\Local Settings\Temporary Internet Files\Content.IE5\SQW80ZOZ\MP900406889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714744" y="4000504"/>
            <a:ext cx="1599801" cy="2000240"/>
          </a:xfrm>
          <a:prstGeom prst="rect">
            <a:avLst/>
          </a:prstGeom>
          <a:noFill/>
        </p:spPr>
      </p:pic>
      <p:pic>
        <p:nvPicPr>
          <p:cNvPr id="24" name="Picture 2" descr="C:\Documents and Settings\Láďa\Local Settings\Temporary Internet Files\Content.IE5\QJ9ROL0K\MC900440438[1].wmf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4214810" y="3000372"/>
            <a:ext cx="2194343" cy="322062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7158" y="214290"/>
            <a:ext cx="7467600" cy="846158"/>
          </a:xfrm>
        </p:spPr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ODPOVĚZ NA OTÁZKY: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85720" y="1285860"/>
            <a:ext cx="7858148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KTERÁ KVĚTINA VYKVETE NA JAŘE JAKO PRVNÍ ?   ________________</a:t>
            </a:r>
          </a:p>
          <a:p>
            <a:endParaRPr lang="cs-CZ" sz="3200" b="1" dirty="0" smtClean="0">
              <a:solidFill>
                <a:srgbClr val="FF0000"/>
              </a:solidFill>
            </a:endParaRPr>
          </a:p>
          <a:p>
            <a:endParaRPr lang="cs-CZ" sz="3200" b="1" dirty="0" smtClean="0">
              <a:solidFill>
                <a:srgbClr val="FF0000"/>
              </a:solidFill>
            </a:endParaRPr>
          </a:p>
          <a:p>
            <a:r>
              <a:rPr lang="cs-CZ" sz="3200" b="1" dirty="0" smtClean="0">
                <a:solidFill>
                  <a:srgbClr val="FF0000"/>
                </a:solidFill>
              </a:rPr>
              <a:t>KTERÉ KVĚTINY MAJÍ BÍLOU BARVU KVĚTŮ ?             ________________</a:t>
            </a:r>
          </a:p>
          <a:p>
            <a:endParaRPr lang="cs-CZ" sz="3200" b="1" dirty="0" smtClean="0">
              <a:solidFill>
                <a:srgbClr val="FF0000"/>
              </a:solidFill>
            </a:endParaRPr>
          </a:p>
          <a:p>
            <a:r>
              <a:rPr lang="cs-CZ" sz="3200" b="1" dirty="0" smtClean="0">
                <a:solidFill>
                  <a:srgbClr val="FF0000"/>
                </a:solidFill>
              </a:rPr>
              <a:t>KTERÉ KVĚTINY MAJÍ ŽLUTOU BARVU KVĚTŮ ?             ________________</a:t>
            </a:r>
            <a:endParaRPr lang="cs-CZ" sz="3200" b="1" dirty="0">
              <a:solidFill>
                <a:srgbClr val="FF0000"/>
              </a:solidFill>
            </a:endParaRPr>
          </a:p>
        </p:txBody>
      </p:sp>
      <p:pic>
        <p:nvPicPr>
          <p:cNvPr id="5" name="Picture 2" descr="C:\Documents and Settings\Láďa\Local Settings\Temporary Internet Files\Content.IE5\QJ9ROL0K\MC900440438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857620" y="2857496"/>
            <a:ext cx="2194343" cy="322062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7158" y="0"/>
            <a:ext cx="7467600" cy="846158"/>
          </a:xfrm>
        </p:spPr>
        <p:txBody>
          <a:bodyPr/>
          <a:lstStyle/>
          <a:p>
            <a:r>
              <a:rPr lang="cs-CZ" b="1" dirty="0" smtClean="0"/>
              <a:t>DOPIŠ ČÁSTI ROSTLINY:</a:t>
            </a:r>
            <a:endParaRPr lang="cs-CZ" b="1" dirty="0"/>
          </a:p>
        </p:txBody>
      </p:sp>
      <p:pic>
        <p:nvPicPr>
          <p:cNvPr id="4" name="Obrázek 3" descr="pampeliška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85852" y="857232"/>
            <a:ext cx="5214974" cy="5828500"/>
          </a:xfrm>
          <a:prstGeom prst="rect">
            <a:avLst/>
          </a:prstGeom>
        </p:spPr>
      </p:pic>
      <p:pic>
        <p:nvPicPr>
          <p:cNvPr id="5" name="Picture 2" descr="C:\Documents and Settings\Láďa\Local Settings\Temporary Internet Files\Content.IE5\QJ9ROL0K\MC900440438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357950" y="2143116"/>
            <a:ext cx="2194343" cy="322062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Dostupný z WWW: </a:t>
            </a:r>
            <a:r>
              <a:rPr lang="cs-CZ" dirty="0" smtClean="0">
                <a:hlinkClick r:id="rId2"/>
              </a:rPr>
              <a:t>http://www.</a:t>
            </a:r>
            <a:r>
              <a:rPr lang="cs-CZ" dirty="0" err="1" smtClean="0">
                <a:hlinkClick r:id="rId2"/>
              </a:rPr>
              <a:t>naturewatch.ca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english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plantwatch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dandelion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images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dandelion</a:t>
            </a:r>
            <a:r>
              <a:rPr lang="cs-CZ" dirty="0" smtClean="0">
                <a:hlinkClick r:id="rId2"/>
              </a:rPr>
              <a:t>_</a:t>
            </a:r>
            <a:r>
              <a:rPr lang="cs-CZ" dirty="0" err="1" smtClean="0">
                <a:hlinkClick r:id="rId2"/>
              </a:rPr>
              <a:t>illustration.jpg</a:t>
            </a:r>
            <a:r>
              <a:rPr lang="cs-CZ" dirty="0" smtClean="0"/>
              <a:t>  pampeliška.</a:t>
            </a:r>
            <a:r>
              <a:rPr lang="cs-CZ" dirty="0" err="1" smtClean="0"/>
              <a:t>jpg</a:t>
            </a:r>
            <a:r>
              <a:rPr lang="cs-CZ" dirty="0" smtClean="0"/>
              <a:t> </a:t>
            </a:r>
            <a:r>
              <a:rPr lang="en-US" dirty="0" smtClean="0"/>
              <a:t>[</a:t>
            </a:r>
            <a:r>
              <a:rPr lang="cs-CZ" dirty="0" smtClean="0"/>
              <a:t>cit. </a:t>
            </a:r>
            <a:r>
              <a:rPr lang="cs-CZ" dirty="0" smtClean="0"/>
              <a:t>2012-04-19</a:t>
            </a:r>
            <a:r>
              <a:rPr lang="en-US" dirty="0" smtClean="0"/>
              <a:t>]</a:t>
            </a:r>
            <a:endParaRPr lang="cs-CZ" dirty="0" smtClean="0"/>
          </a:p>
          <a:p>
            <a:r>
              <a:rPr lang="cs-CZ" dirty="0" smtClean="0"/>
              <a:t>Dostupný z WWW: </a:t>
            </a:r>
            <a:r>
              <a:rPr lang="cs-CZ" dirty="0" smtClean="0">
                <a:hlinkClick r:id="rId3"/>
              </a:rPr>
              <a:t>www.office.</a:t>
            </a:r>
            <a:r>
              <a:rPr lang="cs-CZ" dirty="0" err="1" smtClean="0">
                <a:hlinkClick r:id="rId3"/>
              </a:rPr>
              <a:t>microsoft.com</a:t>
            </a:r>
            <a:r>
              <a:rPr lang="cs-CZ" dirty="0" smtClean="0"/>
              <a:t>  obr.: sněženka, pampeliška, </a:t>
            </a:r>
            <a:r>
              <a:rPr lang="cs-CZ" dirty="0" err="1" smtClean="0"/>
              <a:t>emotikona</a:t>
            </a:r>
            <a:r>
              <a:rPr lang="cs-CZ" dirty="0" smtClean="0"/>
              <a:t>, sedmikráska, tulipán, konvalinka, narcis, zvonky, krokus, růže </a:t>
            </a:r>
            <a:r>
              <a:rPr lang="en-US" dirty="0" smtClean="0"/>
              <a:t>[</a:t>
            </a:r>
            <a:r>
              <a:rPr lang="cs-CZ" dirty="0" smtClean="0"/>
              <a:t>cit. 2012-04-19</a:t>
            </a:r>
            <a:r>
              <a:rPr lang="en-US" dirty="0" smtClean="0"/>
              <a:t>]</a:t>
            </a:r>
            <a:endParaRPr lang="cs-CZ" dirty="0" smtClean="0"/>
          </a:p>
          <a:p>
            <a:r>
              <a:rPr lang="cs-CZ" dirty="0" smtClean="0"/>
              <a:t>Dostupný z WWW: </a:t>
            </a:r>
            <a:r>
              <a:rPr lang="cs-CZ" dirty="0" smtClean="0">
                <a:hlinkClick r:id="rId4"/>
              </a:rPr>
              <a:t>http://www.</a:t>
            </a:r>
            <a:r>
              <a:rPr lang="cs-CZ" dirty="0" err="1" smtClean="0">
                <a:hlinkClick r:id="rId4"/>
              </a:rPr>
              <a:t>vanbloem.com</a:t>
            </a:r>
            <a:r>
              <a:rPr lang="cs-CZ" dirty="0" smtClean="0">
                <a:hlinkClick r:id="rId4"/>
              </a:rPr>
              <a:t>/_</a:t>
            </a:r>
            <a:r>
              <a:rPr lang="cs-CZ" dirty="0" err="1" smtClean="0">
                <a:hlinkClick r:id="rId4"/>
              </a:rPr>
              <a:t>ccLib</a:t>
            </a:r>
            <a:r>
              <a:rPr lang="cs-CZ" dirty="0" smtClean="0">
                <a:hlinkClick r:id="rId4"/>
              </a:rPr>
              <a:t>/image/</a:t>
            </a:r>
            <a:r>
              <a:rPr lang="cs-CZ" dirty="0" err="1" smtClean="0">
                <a:hlinkClick r:id="rId4"/>
              </a:rPr>
              <a:t>plants</a:t>
            </a:r>
            <a:r>
              <a:rPr lang="cs-CZ" dirty="0" smtClean="0">
                <a:hlinkClick r:id="rId4"/>
              </a:rPr>
              <a:t>/DETA-1454.jpg</a:t>
            </a:r>
            <a:r>
              <a:rPr lang="cs-CZ" dirty="0" smtClean="0"/>
              <a:t> gladiola.</a:t>
            </a:r>
            <a:r>
              <a:rPr lang="cs-CZ" dirty="0" err="1" smtClean="0"/>
              <a:t>jpg</a:t>
            </a:r>
            <a:r>
              <a:rPr lang="cs-CZ" dirty="0" smtClean="0"/>
              <a:t> </a:t>
            </a:r>
            <a:r>
              <a:rPr lang="en-US" dirty="0" smtClean="0"/>
              <a:t>[</a:t>
            </a:r>
            <a:r>
              <a:rPr lang="cs-CZ" dirty="0" smtClean="0"/>
              <a:t>cit. 2012-04-19</a:t>
            </a:r>
            <a:r>
              <a:rPr lang="en-US" dirty="0" smtClean="0"/>
              <a:t>]</a:t>
            </a:r>
            <a:endParaRPr lang="cs-CZ" dirty="0" smtClean="0"/>
          </a:p>
          <a:p>
            <a:r>
              <a:rPr lang="cs-CZ" dirty="0" smtClean="0"/>
              <a:t>Dostupný z WWW: </a:t>
            </a:r>
            <a:r>
              <a:rPr lang="cs-CZ" dirty="0" smtClean="0">
                <a:hlinkClick r:id="rId5"/>
              </a:rPr>
              <a:t>http://flowerpicturegallery.com/d/8023-2/Pink+Aster+flower+picture.jpg</a:t>
            </a:r>
            <a:r>
              <a:rPr lang="cs-CZ" dirty="0" smtClean="0"/>
              <a:t>  astra.</a:t>
            </a:r>
            <a:r>
              <a:rPr lang="cs-CZ" dirty="0" err="1" smtClean="0"/>
              <a:t>jpg</a:t>
            </a:r>
            <a:r>
              <a:rPr lang="cs-CZ" dirty="0" smtClean="0"/>
              <a:t> </a:t>
            </a:r>
            <a:r>
              <a:rPr lang="en-US" dirty="0" smtClean="0"/>
              <a:t>[</a:t>
            </a:r>
            <a:r>
              <a:rPr lang="cs-CZ" dirty="0" smtClean="0"/>
              <a:t>cit. 2012-04-19</a:t>
            </a:r>
            <a:r>
              <a:rPr lang="en-US" dirty="0" smtClean="0"/>
              <a:t>]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Vrchol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68</TotalTime>
  <Words>224</Words>
  <Application>Microsoft Office PowerPoint</Application>
  <PresentationFormat>Předvádění na obrazovce (4:3)</PresentationFormat>
  <Paragraphs>57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Arkýř</vt:lpstr>
      <vt:lpstr>Název školy: Speciální základní škola,Louny, Poděbradova 640,příspěvková organizace Autor:  Mgr.TAŤÁNA RADIMSKÁ Název materiálu: VY_32_INOVACE_15_III.Vu_květiny a jejich části_poznávání jarních květin  Téma : Vu – 4. ročník – květiny a jejich části_poznávání jarních květin  ČÍSLO PROJEKTU:  CZ.1.07/1.4.00/21.3407 </vt:lpstr>
      <vt:lpstr>anotace</vt:lpstr>
      <vt:lpstr>Snímek 3</vt:lpstr>
      <vt:lpstr>Snímek 4</vt:lpstr>
      <vt:lpstr>SPOJ OBRÁZEK S NÁZVEM:</vt:lpstr>
      <vt:lpstr>SPOJ SLOVA S OBRÁZKY:</vt:lpstr>
      <vt:lpstr>ČÁSTI ROSTLINY:</vt:lpstr>
      <vt:lpstr>ZAKROUŽKUJ JARNÍ KVĚTINY:</vt:lpstr>
      <vt:lpstr>ODPOVĚZ NA OTÁZKY:</vt:lpstr>
      <vt:lpstr>DOPIŠ ČÁSTI ROSTLINY:</vt:lpstr>
      <vt:lpstr>Snímek 11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Speciální základní škola,Louny, Poděbradova 640,příspěvková organizace Autor:  Mgr.TAŤÁNA RADIMSKÁ Název materiálu: VY_32_INOVACE_01_VĚCNÉ UČENÍ PRO 4. ROČNÍK SPECIÁLNÍ ŠKOLY_květiny a jejich části_poznávání jarních květin</dc:title>
  <dc:creator>Magda Radimová</dc:creator>
  <cp:lastModifiedBy>Magda Radimová</cp:lastModifiedBy>
  <cp:revision>12</cp:revision>
  <dcterms:created xsi:type="dcterms:W3CDTF">2012-08-16T10:49:17Z</dcterms:created>
  <dcterms:modified xsi:type="dcterms:W3CDTF">2012-10-09T17:09:51Z</dcterms:modified>
</cp:coreProperties>
</file>