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852BD2-627A-42CF-969E-8AD1F619B191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D8B2B2-8E22-462B-AD18-592A23FCAAA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8B2B2-8E22-462B-AD18-592A23FCAAAC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00BF2AE-AAB6-45AF-B038-1AC5D7FAD868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24AB2F2-B9C5-428C-A927-7EC4D53CA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12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wmf"/><Relationship Id="rId4" Type="http://schemas.openxmlformats.org/officeDocument/2006/relationships/image" Target="../media/image6.jpeg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7.jpeg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4.jpeg"/><Relationship Id="rId10" Type="http://schemas.openxmlformats.org/officeDocument/2006/relationships/image" Target="../media/image3.wmf"/><Relationship Id="rId4" Type="http://schemas.openxmlformats.org/officeDocument/2006/relationships/image" Target="../media/image13.jpeg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nova.medicina.cz/files/2266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i.idnes.cz/09/072/gal/PET2c7c32_cer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928662" y="4714884"/>
            <a:ext cx="7772400" cy="1828800"/>
          </a:xfrm>
        </p:spPr>
        <p:txBody>
          <a:bodyPr>
            <a:noAutofit/>
          </a:bodyPr>
          <a:lstStyle/>
          <a:p>
            <a:r>
              <a:rPr lang="cs-CZ" sz="2400" b="0" dirty="0" smtClean="0">
                <a:solidFill>
                  <a:schemeClr val="tx1"/>
                </a:solidFill>
                <a:effectLst/>
              </a:rPr>
              <a:t>Název školy: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Speciální základní škola,Louny,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Poděbradova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 640,příspěvková organizace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Autor: 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Mgr.TAŤÁNA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 RADIMSKÁ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Název materiálu:</a:t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VY_32_INOVACE_17_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III.Vu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_ZDRAVÁ VÝŽIVA_VÝZNAM PRO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ČLOVĚKA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Téma : </a:t>
            </a:r>
            <a:r>
              <a:rPr lang="cs-CZ" sz="2400" b="0" dirty="0" err="1" smtClean="0">
                <a:solidFill>
                  <a:schemeClr val="tx1"/>
                </a:solidFill>
                <a:effectLst/>
              </a:rPr>
              <a:t>Vu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> – 6. ročník – ZDRAVÁ VÝŽIVA_VÝZNAM </a:t>
            </a:r>
            <a:r>
              <a:rPr lang="cs-CZ" sz="2400" b="0" smtClean="0">
                <a:solidFill>
                  <a:schemeClr val="tx1"/>
                </a:solidFill>
                <a:effectLst/>
              </a:rPr>
              <a:t>PRO </a:t>
            </a:r>
            <a:r>
              <a:rPr lang="cs-CZ" sz="2400" b="0" smtClean="0">
                <a:solidFill>
                  <a:schemeClr val="tx1"/>
                </a:solidFill>
                <a:effectLst/>
              </a:rPr>
              <a:t>ČLOVĚKA</a:t>
            </a:r>
            <a:r>
              <a:rPr lang="cs-CZ" sz="2400" b="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effectLst/>
              </a:rPr>
            </a:br>
            <a:r>
              <a:rPr lang="cs-CZ" sz="2400" b="0" dirty="0" smtClean="0">
                <a:solidFill>
                  <a:schemeClr val="tx1"/>
                </a:solidFill>
                <a:effectLst/>
              </a:rPr>
              <a:t> ČÍSLO PROJEKTU:  CZ.1.07/1.4.00/21.3407 </a:t>
            </a:r>
            <a:endParaRPr lang="cs-CZ" sz="2400" b="0" dirty="0">
              <a:effectLst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183880" cy="105156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3116"/>
            <a:ext cx="8183880" cy="418795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je určený pro žáky 6. ročníku, pro výuku věcného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Prezentace je určena pro získání a upevnění informací o zdravé výživě a jejím významu pro člověka, pro společnou práci s učitelem; pracovní list je určen k samostatné práci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učení, interaktivní procvičování nového učiva</a:t>
            </a:r>
          </a:p>
          <a:p>
            <a:r>
              <a:rPr lang="cs-CZ" dirty="0" smtClean="0"/>
              <a:t>Metodický pokyn: pozorně čti, odpověz na otázky, přiřaď  správné odpovědi, zakroužkuj správné výrazy, sestav zdravý jídelníček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142852"/>
            <a:ext cx="8183880" cy="1051560"/>
          </a:xfrm>
        </p:spPr>
        <p:txBody>
          <a:bodyPr/>
          <a:lstStyle/>
          <a:p>
            <a:r>
              <a:rPr lang="cs-CZ" dirty="0" smtClean="0"/>
              <a:t>ZDRAVÝ ŽIVOTNÍ STYL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357298"/>
            <a:ext cx="8183880" cy="5357850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PŘIŘAĎ : ANO – NE</a:t>
            </a:r>
          </a:p>
          <a:p>
            <a:pPr>
              <a:buNone/>
            </a:pPr>
            <a:endParaRPr lang="cs-CZ" u="sng" dirty="0" smtClean="0"/>
          </a:p>
          <a:p>
            <a:r>
              <a:rPr lang="cs-CZ" dirty="0" smtClean="0"/>
              <a:t>HODNĚ SE PŘEJÍDÁM.			____</a:t>
            </a:r>
          </a:p>
          <a:p>
            <a:r>
              <a:rPr lang="cs-CZ" dirty="0" smtClean="0"/>
              <a:t>PŘED JÍDLEM SI MYJI RUCE.		____</a:t>
            </a:r>
          </a:p>
          <a:p>
            <a:r>
              <a:rPr lang="cs-CZ" dirty="0" smtClean="0"/>
              <a:t>NEMUSÍM JÍST OVOCE. 			____</a:t>
            </a:r>
          </a:p>
          <a:p>
            <a:r>
              <a:rPr lang="cs-CZ" dirty="0" smtClean="0"/>
              <a:t>JÍM HODNĚ RYCHLE.			____</a:t>
            </a:r>
          </a:p>
          <a:p>
            <a:r>
              <a:rPr lang="cs-CZ" dirty="0" smtClean="0"/>
              <a:t>JE ŠPATNÉ PRAVIDELNĚ PÍT. 		____</a:t>
            </a:r>
          </a:p>
          <a:p>
            <a:r>
              <a:rPr lang="cs-CZ" dirty="0" smtClean="0"/>
              <a:t>MÁLO SPÍM.					____</a:t>
            </a:r>
          </a:p>
          <a:p>
            <a:r>
              <a:rPr lang="cs-CZ" dirty="0" smtClean="0"/>
              <a:t>MÁM DOBROU NÁLADU.			____</a:t>
            </a:r>
          </a:p>
          <a:p>
            <a:r>
              <a:rPr lang="cs-CZ" dirty="0" smtClean="0"/>
              <a:t>NEPIJI ALKOHOL A NEKOUŘÍM.	____     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Documents and Settings\Láďa\Local Settings\Temporary Internet Files\Content.IE5\YGN0Z3RJ\MC9004404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0"/>
            <a:ext cx="1951662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500042"/>
            <a:ext cx="8929718" cy="10515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ZDRAVÁ VÝŽIVA SE SKLÁDÁ Z VYVÁŽENÉHO MNOŽSTVÍ ZÁKLADNÍCH ŽIVIN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183880" cy="497377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CUKRŮ</a:t>
            </a:r>
          </a:p>
          <a:p>
            <a:endParaRPr lang="cs-CZ" dirty="0" smtClean="0"/>
          </a:p>
          <a:p>
            <a:r>
              <a:rPr lang="cs-CZ" dirty="0" smtClean="0"/>
              <a:t>TUKŮ</a:t>
            </a:r>
          </a:p>
          <a:p>
            <a:endParaRPr lang="cs-CZ" dirty="0" smtClean="0"/>
          </a:p>
          <a:p>
            <a:r>
              <a:rPr lang="cs-CZ" dirty="0" smtClean="0"/>
              <a:t>BÍLKOVIN</a:t>
            </a:r>
          </a:p>
          <a:p>
            <a:endParaRPr lang="cs-CZ" dirty="0" smtClean="0"/>
          </a:p>
          <a:p>
            <a:r>
              <a:rPr lang="cs-CZ" dirty="0" smtClean="0"/>
              <a:t>VITAMÍNŮ</a:t>
            </a:r>
          </a:p>
          <a:p>
            <a:endParaRPr lang="cs-CZ" dirty="0" smtClean="0"/>
          </a:p>
          <a:p>
            <a:r>
              <a:rPr lang="cs-CZ" dirty="0" smtClean="0"/>
              <a:t>MINERÁLŮ</a:t>
            </a:r>
          </a:p>
          <a:p>
            <a:endParaRPr lang="cs-CZ" dirty="0" smtClean="0"/>
          </a:p>
          <a:p>
            <a:r>
              <a:rPr lang="cs-CZ" dirty="0" smtClean="0"/>
              <a:t>NESMÍME ZAPOMENOUT NA VODU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0"/>
            <a:ext cx="8183880" cy="1051560"/>
          </a:xfrm>
        </p:spPr>
        <p:txBody>
          <a:bodyPr/>
          <a:lstStyle/>
          <a:p>
            <a:r>
              <a:rPr lang="cs-CZ" dirty="0" smtClean="0"/>
              <a:t>POTRAVINOVÁ PYRAMIDA :</a:t>
            </a:r>
            <a:endParaRPr lang="cs-CZ" dirty="0"/>
          </a:p>
        </p:txBody>
      </p:sp>
      <p:pic>
        <p:nvPicPr>
          <p:cNvPr id="4" name="Zástupný symbol pro obsah 3" descr="pyramid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42910" y="1375764"/>
            <a:ext cx="6215106" cy="4767880"/>
          </a:xfrm>
        </p:spPr>
      </p:pic>
      <p:sp>
        <p:nvSpPr>
          <p:cNvPr id="5" name="TextovéPole 4"/>
          <p:cNvSpPr txBox="1"/>
          <p:nvPr/>
        </p:nvSpPr>
        <p:spPr>
          <a:xfrm>
            <a:off x="4929190" y="1785926"/>
            <a:ext cx="3429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JÍME CO NEJMÉNĚ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57554" y="6215082"/>
            <a:ext cx="3429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JÍME ČASTO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142852"/>
            <a:ext cx="8183880" cy="1051560"/>
          </a:xfrm>
        </p:spPr>
        <p:txBody>
          <a:bodyPr/>
          <a:lstStyle/>
          <a:p>
            <a:r>
              <a:rPr lang="cs-CZ" dirty="0" smtClean="0"/>
              <a:t>ZDROJ VITAMÍNŮ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85926"/>
            <a:ext cx="8183880" cy="4714908"/>
          </a:xfrm>
        </p:spPr>
        <p:txBody>
          <a:bodyPr/>
          <a:lstStyle/>
          <a:p>
            <a:r>
              <a:rPr lang="cs-CZ" u="sng" dirty="0" smtClean="0">
                <a:solidFill>
                  <a:srgbClr val="00B050"/>
                </a:solidFill>
              </a:rPr>
              <a:t>OVOCE</a:t>
            </a:r>
            <a:r>
              <a:rPr lang="cs-CZ" dirty="0" smtClean="0"/>
              <a:t> – JABLKO, HRUŠKA, ŠVESTKA, TŘEŠNĚ, BROSKEV, MERUŇKA, BANÁN, POMERANČ, CITRON, JAHODA, HROZNOVÉ VÍNO……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u="sng" dirty="0" smtClean="0">
                <a:solidFill>
                  <a:srgbClr val="00B050"/>
                </a:solidFill>
              </a:rPr>
              <a:t>ZELENINA</a:t>
            </a:r>
            <a:r>
              <a:rPr lang="cs-CZ" dirty="0" smtClean="0"/>
              <a:t> – MRKEV, MELOUN, PAPRIKA, DÝNĚ, RAJČE, ČESNEK, ŘEDKVIČKA, PÓREK, CIBULE, KVĚTÁK, ZELÍ……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cer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86512" y="285728"/>
            <a:ext cx="2577371" cy="1714512"/>
          </a:xfrm>
          <a:prstGeom prst="rect">
            <a:avLst/>
          </a:prstGeom>
        </p:spPr>
      </p:pic>
      <p:pic>
        <p:nvPicPr>
          <p:cNvPr id="2056" name="Picture 8" descr="C:\Documents and Settings\Láďa\Local Settings\Temporary Internet Files\Content.IE5\E4IAGOOM\MP9004068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1934" y="214290"/>
            <a:ext cx="1809740" cy="2713286"/>
          </a:xfrm>
          <a:prstGeom prst="rect">
            <a:avLst/>
          </a:prstGeom>
          <a:noFill/>
        </p:spPr>
      </p:pic>
      <p:pic>
        <p:nvPicPr>
          <p:cNvPr id="2062" name="Picture 14" descr="C:\Documents and Settings\Láďa\Local Settings\Temporary Internet Files\Content.IE5\CN8USW10\MP90040524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2844" y="1571612"/>
            <a:ext cx="2100255" cy="2214562"/>
          </a:xfrm>
          <a:prstGeom prst="rect">
            <a:avLst/>
          </a:prstGeom>
          <a:noFill/>
        </p:spPr>
      </p:pic>
      <p:pic>
        <p:nvPicPr>
          <p:cNvPr id="2065" name="Picture 17" descr="C:\Documents and Settings\Láďa\Local Settings\Temporary Internet Files\Content.IE5\SQW80ZOZ\MP90038790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00298" y="1857364"/>
            <a:ext cx="1437029" cy="2014526"/>
          </a:xfrm>
          <a:prstGeom prst="rect">
            <a:avLst/>
          </a:prstGeom>
          <a:noFill/>
        </p:spPr>
      </p:pic>
      <p:pic>
        <p:nvPicPr>
          <p:cNvPr id="2069" name="Picture 21" descr="C:\Documents and Settings\Láďa\Local Settings\Temporary Internet Files\Content.IE5\SQW80ZOZ\MC90044175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43372" y="5143512"/>
            <a:ext cx="2071702" cy="2071702"/>
          </a:xfrm>
          <a:prstGeom prst="rect">
            <a:avLst/>
          </a:prstGeom>
          <a:noFill/>
        </p:spPr>
      </p:pic>
      <p:pic>
        <p:nvPicPr>
          <p:cNvPr id="2070" name="Picture 22" descr="C:\Documents and Settings\Láďa\Local Settings\Temporary Internet Files\Content.IE5\SQW80ZOZ\MC90044177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4876" y="2928934"/>
            <a:ext cx="1928826" cy="1928826"/>
          </a:xfrm>
          <a:prstGeom prst="rect">
            <a:avLst/>
          </a:prstGeom>
          <a:noFill/>
        </p:spPr>
      </p:pic>
      <p:pic>
        <p:nvPicPr>
          <p:cNvPr id="2071" name="Picture 23" descr="C:\Documents and Settings\Láďa\Local Settings\Temporary Internet Files\Content.IE5\QJ9ROL0K\MC900441781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57950" y="5186370"/>
            <a:ext cx="1671630" cy="1671630"/>
          </a:xfrm>
          <a:prstGeom prst="rect">
            <a:avLst/>
          </a:prstGeom>
          <a:noFill/>
        </p:spPr>
      </p:pic>
      <p:pic>
        <p:nvPicPr>
          <p:cNvPr id="2072" name="Picture 24" descr="C:\Documents and Settings\Láďa\Local Settings\Temporary Internet Files\Content.IE5\SQW80ZOZ\MC90024619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000364" y="3500438"/>
            <a:ext cx="1940756" cy="2807702"/>
          </a:xfrm>
          <a:prstGeom prst="rect">
            <a:avLst/>
          </a:prstGeom>
          <a:noFill/>
        </p:spPr>
      </p:pic>
      <p:pic>
        <p:nvPicPr>
          <p:cNvPr id="2073" name="Picture 25" descr="C:\Documents and Settings\Láďa\Local Settings\Temporary Internet Files\Content.IE5\QJ9ROL0K\MP900438697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43702" y="2285992"/>
            <a:ext cx="1928794" cy="2901481"/>
          </a:xfrm>
          <a:prstGeom prst="rect">
            <a:avLst/>
          </a:prstGeom>
          <a:noFill/>
        </p:spPr>
      </p:pic>
      <p:pic>
        <p:nvPicPr>
          <p:cNvPr id="2074" name="Picture 26" descr="C:\Documents and Settings\Láďa\Local Settings\Temporary Internet Files\Content.IE5\YGN0Z3RJ\MP900422610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3929066"/>
            <a:ext cx="3000364" cy="2276856"/>
          </a:xfrm>
          <a:prstGeom prst="rect">
            <a:avLst/>
          </a:prstGeom>
          <a:noFill/>
        </p:spPr>
      </p:pic>
      <p:sp>
        <p:nvSpPr>
          <p:cNvPr id="31" name="Obdélník 30"/>
          <p:cNvSpPr/>
          <p:nvPr/>
        </p:nvSpPr>
        <p:spPr>
          <a:xfrm>
            <a:off x="0" y="0"/>
            <a:ext cx="378618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ZDRAVÁ STRAVA :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214290"/>
            <a:ext cx="478634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NEZDRAVÁ STRAVA :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4" name="Picture 2" descr="C:\Documents and Settings\Láďa\Local Settings\Temporary Internet Files\Content.IE5\YGN0Z3RJ\MP9004064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28604"/>
            <a:ext cx="2034290" cy="2571744"/>
          </a:xfrm>
          <a:prstGeom prst="rect">
            <a:avLst/>
          </a:prstGeom>
          <a:noFill/>
        </p:spPr>
      </p:pic>
      <p:pic>
        <p:nvPicPr>
          <p:cNvPr id="3075" name="Picture 3" descr="C:\Documents and Settings\Láďa\Local Settings\Temporary Internet Files\Content.IE5\E4IAGOOM\MP9004483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5000633"/>
            <a:ext cx="2786050" cy="1857367"/>
          </a:xfrm>
          <a:prstGeom prst="rect">
            <a:avLst/>
          </a:prstGeom>
          <a:noFill/>
        </p:spPr>
      </p:pic>
      <p:pic>
        <p:nvPicPr>
          <p:cNvPr id="3076" name="Picture 4" descr="C:\Documents and Settings\Láďa\Local Settings\Temporary Internet Files\Content.IE5\8ZVS4QL8\MP90040886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15140" y="3643314"/>
            <a:ext cx="2214554" cy="2214554"/>
          </a:xfrm>
          <a:prstGeom prst="rect">
            <a:avLst/>
          </a:prstGeom>
          <a:noFill/>
        </p:spPr>
      </p:pic>
      <p:pic>
        <p:nvPicPr>
          <p:cNvPr id="3078" name="Picture 6" descr="C:\Documents and Settings\Láďa\Local Settings\Temporary Internet Files\Content.IE5\SQW80ZOZ\MC9004134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285728"/>
            <a:ext cx="1813548" cy="2733481"/>
          </a:xfrm>
          <a:prstGeom prst="rect">
            <a:avLst/>
          </a:prstGeom>
          <a:noFill/>
        </p:spPr>
      </p:pic>
      <p:pic>
        <p:nvPicPr>
          <p:cNvPr id="3079" name="Picture 7" descr="C:\Documents and Settings\Láďa\Local Settings\Temporary Internet Files\Content.IE5\8ZVS4QL8\MP90042229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4143380"/>
            <a:ext cx="2714620" cy="2714620"/>
          </a:xfrm>
          <a:prstGeom prst="rect">
            <a:avLst/>
          </a:prstGeom>
          <a:noFill/>
        </p:spPr>
      </p:pic>
      <p:pic>
        <p:nvPicPr>
          <p:cNvPr id="3081" name="Picture 9" descr="C:\Documents and Settings\Láďa\Local Settings\Temporary Internet Files\Content.IE5\CN8USW10\MC90040460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7158" y="2214554"/>
            <a:ext cx="1987550" cy="1924050"/>
          </a:xfrm>
          <a:prstGeom prst="rect">
            <a:avLst/>
          </a:prstGeom>
          <a:noFill/>
        </p:spPr>
      </p:pic>
      <p:pic>
        <p:nvPicPr>
          <p:cNvPr id="3083" name="Picture 11" descr="C:\Documents and Settings\Láďa\Local Settings\Temporary Internet Files\Content.IE5\YGN0Z3RJ\MC90041334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85984" y="2786058"/>
            <a:ext cx="3226680" cy="22837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786874" cy="1265850"/>
          </a:xfrm>
        </p:spPr>
        <p:txBody>
          <a:bodyPr>
            <a:normAutofit/>
          </a:bodyPr>
          <a:lstStyle/>
          <a:p>
            <a:r>
              <a:rPr lang="cs-CZ" dirty="0" smtClean="0"/>
              <a:t>ZDRAVÉ POTRAVINY ZAKROUŽKUJ :</a:t>
            </a:r>
            <a:endParaRPr lang="cs-CZ" dirty="0"/>
          </a:p>
        </p:txBody>
      </p:sp>
      <p:pic>
        <p:nvPicPr>
          <p:cNvPr id="4" name="Picture 14" descr="C:\Documents and Settings\Láďa\Local Settings\Temporary Internet Files\Content.IE5\CN8USW10\MP9004052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1571612"/>
            <a:ext cx="2100255" cy="2214562"/>
          </a:xfrm>
          <a:prstGeom prst="rect">
            <a:avLst/>
          </a:prstGeom>
          <a:noFill/>
        </p:spPr>
      </p:pic>
      <p:pic>
        <p:nvPicPr>
          <p:cNvPr id="5" name="Picture 25" descr="C:\Documents and Settings\Láďa\Local Settings\Temporary Internet Files\Content.IE5\QJ9ROL0K\MP9004386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3643314"/>
            <a:ext cx="1928794" cy="2901481"/>
          </a:xfrm>
          <a:prstGeom prst="rect">
            <a:avLst/>
          </a:prstGeom>
          <a:noFill/>
        </p:spPr>
      </p:pic>
      <p:pic>
        <p:nvPicPr>
          <p:cNvPr id="6" name="Picture 26" descr="C:\Documents and Settings\Láďa\Local Settings\Temporary Internet Files\Content.IE5\YGN0Z3RJ\MP90042261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929066"/>
            <a:ext cx="3000364" cy="2276856"/>
          </a:xfrm>
          <a:prstGeom prst="rect">
            <a:avLst/>
          </a:prstGeom>
          <a:noFill/>
        </p:spPr>
      </p:pic>
      <p:pic>
        <p:nvPicPr>
          <p:cNvPr id="7" name="Picture 6" descr="C:\Documents and Settings\Láďa\Local Settings\Temporary Internet Files\Content.IE5\SQW80ZOZ\MC90041344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30452" y="214290"/>
            <a:ext cx="1813548" cy="2733481"/>
          </a:xfrm>
          <a:prstGeom prst="rect">
            <a:avLst/>
          </a:prstGeom>
          <a:noFill/>
        </p:spPr>
      </p:pic>
      <p:pic>
        <p:nvPicPr>
          <p:cNvPr id="8" name="Picture 9" descr="C:\Documents and Settings\Láďa\Local Settings\Temporary Internet Files\Content.IE5\CN8USW10\MC90040460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57422" y="1357298"/>
            <a:ext cx="1987550" cy="1924050"/>
          </a:xfrm>
          <a:prstGeom prst="rect">
            <a:avLst/>
          </a:prstGeom>
          <a:noFill/>
        </p:spPr>
      </p:pic>
      <p:pic>
        <p:nvPicPr>
          <p:cNvPr id="9" name="Picture 4" descr="C:\Documents and Settings\Láďa\Local Settings\Temporary Internet Files\Content.IE5\8ZVS4QL8\MP90040886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28926" y="4643446"/>
            <a:ext cx="2214554" cy="2214554"/>
          </a:xfrm>
          <a:prstGeom prst="rect">
            <a:avLst/>
          </a:prstGeom>
          <a:noFill/>
        </p:spPr>
      </p:pic>
      <p:pic>
        <p:nvPicPr>
          <p:cNvPr id="10" name="Picture 2" descr="C:\Documents and Settings\Láďa\Local Settings\Temporary Internet Files\Content.IE5\YGN0Z3RJ\MP90040648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29190" y="1357298"/>
            <a:ext cx="2034290" cy="2571744"/>
          </a:xfrm>
          <a:prstGeom prst="rect">
            <a:avLst/>
          </a:prstGeom>
          <a:noFill/>
        </p:spPr>
      </p:pic>
      <p:pic>
        <p:nvPicPr>
          <p:cNvPr id="11" name="Picture 2" descr="C:\Documents and Settings\Láďa\Local Settings\Temporary Internet Files\Content.IE5\YGN0Z3RJ\MC90044042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428992" y="1357298"/>
            <a:ext cx="3714776" cy="4895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0"/>
            <a:ext cx="8183880" cy="1051560"/>
          </a:xfrm>
        </p:spPr>
        <p:txBody>
          <a:bodyPr/>
          <a:lstStyle/>
          <a:p>
            <a:r>
              <a:rPr lang="cs-CZ" dirty="0" smtClean="0"/>
              <a:t>ODPOVĚZ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183880" cy="4857784"/>
          </a:xfrm>
        </p:spPr>
        <p:txBody>
          <a:bodyPr>
            <a:normAutofit/>
          </a:bodyPr>
          <a:lstStyle/>
          <a:p>
            <a:r>
              <a:rPr lang="cs-CZ" dirty="0" smtClean="0"/>
              <a:t>KOLIKRÁT DENNĚ BYCHOM MĚLI JÍST ?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KOLIK LITRŮ TEKUTIN BYCHOM MĚLI ZA 1 DEN VYPÍT?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Documents and Settings\Láďa\Local Settings\Temporary Internet Files\Content.IE5\YGN0Z3RJ\MC9004404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1357298"/>
            <a:ext cx="3714776" cy="4895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785794"/>
            <a:ext cx="8643998" cy="5143536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VYJMENUJ ZRAVÉ POTRAVINY 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VYJMENUJ NEZDRAVÉ POTRAVINY 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</a:t>
            </a:r>
          </a:p>
        </p:txBody>
      </p:sp>
      <p:pic>
        <p:nvPicPr>
          <p:cNvPr id="5" name="Picture 2" descr="C:\Documents and Settings\Láďa\Local Settings\Temporary Internet Files\Content.IE5\YGN0Z3RJ\MC9004404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1357298"/>
            <a:ext cx="3714776" cy="4895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183880" cy="1051560"/>
          </a:xfrm>
        </p:spPr>
        <p:txBody>
          <a:bodyPr/>
          <a:lstStyle/>
          <a:p>
            <a:r>
              <a:rPr lang="cs-CZ" dirty="0" smtClean="0"/>
              <a:t>SESTAV ZDRAVÝ JÍDELNÍČEK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928802"/>
            <a:ext cx="8183880" cy="4929198"/>
          </a:xfrm>
        </p:spPr>
        <p:txBody>
          <a:bodyPr>
            <a:normAutofit/>
          </a:bodyPr>
          <a:lstStyle/>
          <a:p>
            <a:r>
              <a:rPr lang="cs-CZ" dirty="0" smtClean="0"/>
              <a:t>SNÍDANĚ : _______________________</a:t>
            </a:r>
          </a:p>
          <a:p>
            <a:endParaRPr lang="cs-CZ" dirty="0" smtClean="0"/>
          </a:p>
          <a:p>
            <a:r>
              <a:rPr lang="cs-CZ" dirty="0" smtClean="0"/>
              <a:t>SVAČINA : _______________________</a:t>
            </a:r>
          </a:p>
          <a:p>
            <a:endParaRPr lang="cs-CZ" dirty="0" smtClean="0"/>
          </a:p>
          <a:p>
            <a:r>
              <a:rPr lang="cs-CZ" dirty="0" smtClean="0"/>
              <a:t>OBĚD : __________________________</a:t>
            </a:r>
          </a:p>
          <a:p>
            <a:endParaRPr lang="cs-CZ" dirty="0" smtClean="0"/>
          </a:p>
          <a:p>
            <a:r>
              <a:rPr lang="cs-CZ" dirty="0" smtClean="0"/>
              <a:t>SVAČINA : _______________________</a:t>
            </a:r>
          </a:p>
          <a:p>
            <a:endParaRPr lang="cs-CZ" dirty="0" smtClean="0"/>
          </a:p>
          <a:p>
            <a:r>
              <a:rPr lang="cs-CZ" dirty="0" smtClean="0"/>
              <a:t>VEČEŘE : ________________________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Documents and Settings\Láďa\Local Settings\Temporary Internet Files\Content.IE5\YGN0Z3RJ\MC9004404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1357298"/>
            <a:ext cx="3714776" cy="4895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071678"/>
            <a:ext cx="8183880" cy="41879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Dostupné z WWW : </a:t>
            </a:r>
            <a:r>
              <a:rPr lang="cs-CZ" dirty="0" smtClean="0">
                <a:hlinkClick r:id="rId3"/>
              </a:rPr>
              <a:t>http://nova.</a:t>
            </a:r>
            <a:r>
              <a:rPr lang="cs-CZ" dirty="0" err="1" smtClean="0">
                <a:hlinkClick r:id="rId3"/>
              </a:rPr>
              <a:t>medicina.cz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files</a:t>
            </a:r>
            <a:r>
              <a:rPr lang="cs-CZ" dirty="0" smtClean="0">
                <a:hlinkClick r:id="rId3"/>
              </a:rPr>
              <a:t>/2266.jpg</a:t>
            </a:r>
            <a:r>
              <a:rPr lang="cs-CZ" dirty="0" smtClean="0"/>
              <a:t>   pyramida.</a:t>
            </a:r>
            <a:r>
              <a:rPr lang="cs-CZ" dirty="0" err="1" smtClean="0"/>
              <a:t>jpg</a:t>
            </a:r>
            <a:r>
              <a:rPr lang="cs-CZ" dirty="0" smtClean="0"/>
              <a:t> 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05</a:t>
            </a:r>
            <a:r>
              <a:rPr lang="en-US" dirty="0" smtClean="0"/>
              <a:t>–</a:t>
            </a:r>
            <a:r>
              <a:rPr lang="cs-CZ" dirty="0" smtClean="0"/>
              <a:t>17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4"/>
              </a:rPr>
              <a:t>http://i.</a:t>
            </a:r>
            <a:r>
              <a:rPr lang="cs-CZ" dirty="0" err="1" smtClean="0">
                <a:hlinkClick r:id="rId4"/>
              </a:rPr>
              <a:t>idnes.cz</a:t>
            </a:r>
            <a:r>
              <a:rPr lang="cs-CZ" dirty="0" smtClean="0">
                <a:hlinkClick r:id="rId4"/>
              </a:rPr>
              <a:t>/09/072/</a:t>
            </a:r>
            <a:r>
              <a:rPr lang="cs-CZ" dirty="0" err="1" smtClean="0">
                <a:hlinkClick r:id="rId4"/>
              </a:rPr>
              <a:t>gal</a:t>
            </a:r>
            <a:r>
              <a:rPr lang="cs-CZ" dirty="0" smtClean="0">
                <a:hlinkClick r:id="rId4"/>
              </a:rPr>
              <a:t>/PET2c7c32_cere.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cere.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05</a:t>
            </a:r>
            <a:r>
              <a:rPr lang="en-US" dirty="0" smtClean="0"/>
              <a:t>–</a:t>
            </a:r>
            <a:r>
              <a:rPr lang="cs-CZ" dirty="0" smtClean="0"/>
              <a:t>17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5"/>
              </a:rPr>
              <a:t>www.office.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/>
              <a:t>  obr.: </a:t>
            </a:r>
            <a:r>
              <a:rPr lang="cs-CZ" dirty="0" err="1" smtClean="0"/>
              <a:t>emotikona</a:t>
            </a:r>
            <a:r>
              <a:rPr lang="cs-CZ" dirty="0" smtClean="0"/>
              <a:t>, ovoce, ryba, zelenina, mléko, sýr, zelí, maso, hranolky, limonáda, zmrzlina, čokoláda, hamburger, bonbony, máslo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05</a:t>
            </a:r>
            <a:r>
              <a:rPr lang="en-US" dirty="0" smtClean="0"/>
              <a:t>–</a:t>
            </a:r>
            <a:r>
              <a:rPr lang="cs-CZ" dirty="0" smtClean="0"/>
              <a:t>17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73</TotalTime>
  <Words>338</Words>
  <Application>Microsoft Office PowerPoint</Application>
  <PresentationFormat>Předvádění na obrazovce (4:3)</PresentationFormat>
  <Paragraphs>92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Aspekt</vt:lpstr>
      <vt:lpstr>Název školy: Speciální základní škola,Louny, Poděbradova 640,příspěvková organizace Autor:  Mgr.TAŤÁNA RADIMSKÁ Název materiálu: VY_32_INOVACE_17_III.Vu_ZDRAVÁ VÝŽIVA_VÝZNAM PRO ČLOVĚKA  Téma : Vu – 6. ročník – ZDRAVÁ VÝŽIVA_VÝZNAM PRO ČLOVĚKA  ČÍSLO PROJEKTU:  CZ.1.07/1.4.00/21.3407 </vt:lpstr>
      <vt:lpstr>ANOTACE</vt:lpstr>
      <vt:lpstr>ZDRAVÝ ŽIVOTNÍ STYL</vt:lpstr>
      <vt:lpstr>ZDRAVÁ VÝŽIVA SE SKLÁDÁ Z VYVÁŽENÉHO MNOŽSTVÍ ZÁKLADNÍCH ŽIVIN :</vt:lpstr>
      <vt:lpstr>POTRAVINOVÁ PYRAMIDA :</vt:lpstr>
      <vt:lpstr>ZDROJ VITAMÍNŮ :</vt:lpstr>
      <vt:lpstr>Snímek 7</vt:lpstr>
      <vt:lpstr>Snímek 8</vt:lpstr>
      <vt:lpstr>ZDRAVÉ POTRAVINY ZAKROUŽKUJ :</vt:lpstr>
      <vt:lpstr>ODPOVĚZ :</vt:lpstr>
      <vt:lpstr>Snímek 11</vt:lpstr>
      <vt:lpstr>SESTAV ZDRAVÝ JÍDELNÍČEK :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VY_32_INOVACE_01_VĚCNÉ UČENÍ PRO 6. ROČNÍK SPECIÁLNÍ ŠKOLY_ZDRAVÁ VÝŽIVA_VÝZNAM PRO ČLOVĚKA,</dc:title>
  <dc:creator>Magda Radimová</dc:creator>
  <cp:lastModifiedBy>Erika Pospíšilová</cp:lastModifiedBy>
  <cp:revision>11</cp:revision>
  <dcterms:created xsi:type="dcterms:W3CDTF">2012-10-02T15:22:53Z</dcterms:created>
  <dcterms:modified xsi:type="dcterms:W3CDTF">2012-10-11T20:55:19Z</dcterms:modified>
</cp:coreProperties>
</file>