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7" d="100"/>
          <a:sy n="87" d="100"/>
        </p:scale>
        <p:origin x="-654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1847E-048E-4D8B-B5E7-C9B8A653FA3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18AAAE1-1E20-48D6-A020-1C7A62D1C4C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1847E-048E-4D8B-B5E7-C9B8A653FA3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AAE1-1E20-48D6-A020-1C7A62D1C4C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1847E-048E-4D8B-B5E7-C9B8A653FA3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18AAAE1-1E20-48D6-A020-1C7A62D1C4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1847E-048E-4D8B-B5E7-C9B8A653FA3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AAE1-1E20-48D6-A020-1C7A62D1C4C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1847E-048E-4D8B-B5E7-C9B8A653FA3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AAE1-1E20-48D6-A020-1C7A62D1C4C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1847E-048E-4D8B-B5E7-C9B8A653FA3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AAE1-1E20-48D6-A020-1C7A62D1C4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1847E-048E-4D8B-B5E7-C9B8A653FA3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AAE1-1E20-48D6-A020-1C7A62D1C4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1847E-048E-4D8B-B5E7-C9B8A653FA3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AAE1-1E20-48D6-A020-1C7A62D1C4C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1847E-048E-4D8B-B5E7-C9B8A653FA3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18AAAE1-1E20-48D6-A020-1C7A62D1C4C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1847E-048E-4D8B-B5E7-C9B8A653FA3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AAE1-1E20-48D6-A020-1C7A62D1C4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1847E-048E-4D8B-B5E7-C9B8A653FA3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AAE1-1E20-48D6-A020-1C7A62D1C4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511847E-048E-4D8B-B5E7-C9B8A653FA3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18AAAE1-1E20-48D6-A020-1C7A62D1C4C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gif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wmf"/><Relationship Id="rId5" Type="http://schemas.openxmlformats.org/officeDocument/2006/relationships/image" Target="../media/image11.gif"/><Relationship Id="rId4" Type="http://schemas.openxmlformats.org/officeDocument/2006/relationships/image" Target="../media/image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7" Type="http://schemas.openxmlformats.org/officeDocument/2006/relationships/image" Target="../media/image12.wm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7.gif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erbavitalis.cz/bylinky/Pupava.gif" TargetMode="External"/><Relationship Id="rId3" Type="http://schemas.openxmlformats.org/officeDocument/2006/relationships/hyperlink" Target="http://www.herbavitalis.cz/bylinky/HLUCHAVKA.GIF" TargetMode="External"/><Relationship Id="rId7" Type="http://schemas.openxmlformats.org/officeDocument/2006/relationships/hyperlink" Target="http://www.herbavitalis.cz/bylinky/Lipa.gif" TargetMode="External"/><Relationship Id="rId2" Type="http://schemas.openxmlformats.org/officeDocument/2006/relationships/hyperlink" Target="http://www.herbavitalis.cz/bylinky/zihlava.gi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herbavitalis.cz/bylinky/rumancek.gif" TargetMode="External"/><Relationship Id="rId5" Type="http://schemas.openxmlformats.org/officeDocument/2006/relationships/hyperlink" Target="http://www.herbavitalis.cz/bylinky/Divozel.gif" TargetMode="External"/><Relationship Id="rId10" Type="http://schemas.openxmlformats.org/officeDocument/2006/relationships/hyperlink" Target="http://www.guh.cz/edu/bi/biologie_rostliny/foto02/foto_114.jpg" TargetMode="External"/><Relationship Id="rId4" Type="http://schemas.openxmlformats.org/officeDocument/2006/relationships/hyperlink" Target="http://www.herbavitalis.cz/bylinky/baza.gif%20baza.gif" TargetMode="External"/><Relationship Id="rId9" Type="http://schemas.openxmlformats.org/officeDocument/2006/relationships/hyperlink" Target="http://nd01.jxs.cz/829/280/78fecbdec4_46279994_o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357158" y="3571876"/>
            <a:ext cx="8229600" cy="1470025"/>
          </a:xfrm>
        </p:spPr>
        <p:txBody>
          <a:bodyPr>
            <a:noAutofit/>
          </a:bodyPr>
          <a:lstStyle/>
          <a:p>
            <a: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  <a:t>Název školy:</a:t>
            </a:r>
            <a:b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  <a:t>Speciální základní škola,Louny,</a:t>
            </a:r>
            <a:b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2800" b="0" dirty="0" err="1" smtClean="0">
                <a:solidFill>
                  <a:schemeClr val="tx1"/>
                </a:solidFill>
                <a:latin typeface="Calibri" pitchFamily="34" charset="0"/>
              </a:rPr>
              <a:t>Poděbradova</a:t>
            </a:r>
            <a: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  <a:t> 640,příspěvková organizace</a:t>
            </a:r>
            <a:b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  <a:t>Autor: </a:t>
            </a:r>
            <a:b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2800" b="0" dirty="0" err="1" smtClean="0">
                <a:solidFill>
                  <a:schemeClr val="tx1"/>
                </a:solidFill>
                <a:latin typeface="Calibri" pitchFamily="34" charset="0"/>
              </a:rPr>
              <a:t>Mgr.TAŤÁNA</a:t>
            </a:r>
            <a: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  <a:t> RADIMSKÁ</a:t>
            </a:r>
            <a:b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  <a:t>Název materiálu:</a:t>
            </a:r>
            <a:b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  <a:t>VY_32_INOVACE_20_</a:t>
            </a:r>
            <a:r>
              <a:rPr lang="cs-CZ" sz="2800" b="0" dirty="0" err="1" smtClean="0">
                <a:solidFill>
                  <a:schemeClr val="tx1"/>
                </a:solidFill>
                <a:latin typeface="Calibri" pitchFamily="34" charset="0"/>
              </a:rPr>
              <a:t>III.Vu</a:t>
            </a:r>
            <a: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  <a:t>_SBĚR </a:t>
            </a:r>
            <a: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  <a:t>LÉČIVÝCH </a:t>
            </a:r>
            <a:r>
              <a:rPr lang="cs-CZ" sz="2800" b="0" dirty="0" smtClean="0">
                <a:solidFill>
                  <a:schemeClr val="tx1"/>
                </a:solidFill>
                <a:latin typeface="Calibri" pitchFamily="34" charset="0"/>
              </a:rPr>
              <a:t>ROSTLIN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Téma : </a:t>
            </a:r>
            <a:r>
              <a:rPr lang="cs-CZ" sz="2400" dirty="0" err="1" smtClean="0">
                <a:solidFill>
                  <a:schemeClr val="tx1"/>
                </a:solidFill>
              </a:rPr>
              <a:t>Vu</a:t>
            </a:r>
            <a:r>
              <a:rPr lang="cs-CZ" sz="2400" dirty="0" smtClean="0">
                <a:solidFill>
                  <a:schemeClr val="tx1"/>
                </a:solidFill>
              </a:rPr>
              <a:t> – </a:t>
            </a:r>
            <a:r>
              <a:rPr lang="cs-CZ" sz="2400" dirty="0" smtClean="0">
                <a:solidFill>
                  <a:schemeClr val="tx1"/>
                </a:solidFill>
              </a:rPr>
              <a:t>6. </a:t>
            </a:r>
            <a:r>
              <a:rPr lang="cs-CZ" sz="2400" dirty="0" smtClean="0">
                <a:solidFill>
                  <a:schemeClr val="tx1"/>
                </a:solidFill>
              </a:rPr>
              <a:t>ročník </a:t>
            </a:r>
            <a:r>
              <a:rPr lang="cs-CZ" sz="2800" dirty="0" smtClean="0">
                <a:solidFill>
                  <a:schemeClr val="tx1"/>
                </a:solidFill>
              </a:rPr>
              <a:t>–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</a:rPr>
              <a:t>SBĚR LÉČIVÝCH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</a:rPr>
              <a:t>ROSTLIN, OCHRANA PŘÍRODY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/>
            </a:r>
            <a:br>
              <a:rPr lang="cs-CZ" sz="2800" dirty="0" smtClean="0">
                <a:solidFill>
                  <a:schemeClr val="tx1"/>
                </a:solidFill>
              </a:rPr>
            </a:br>
            <a:r>
              <a:rPr lang="cs-CZ" sz="2400" dirty="0" smtClean="0">
                <a:solidFill>
                  <a:schemeClr val="tx1"/>
                </a:solidFill>
              </a:rPr>
              <a:t> ČÍSLO PROJEKTU:  CZ.1.07/1.4.00/21.3407 </a:t>
            </a:r>
            <a:endParaRPr lang="cs-CZ" sz="2800" b="0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71802" y="0"/>
            <a:ext cx="5214942" cy="1071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Materiál je určený pro žáky 6. ročníku, pro výuku věcného učení</a:t>
            </a:r>
          </a:p>
          <a:p>
            <a:r>
              <a:rPr lang="cs-CZ" dirty="0" smtClean="0"/>
              <a:t>Prezentace na interaktivní tabuli</a:t>
            </a:r>
          </a:p>
          <a:p>
            <a:r>
              <a:rPr lang="cs-CZ" dirty="0" smtClean="0"/>
              <a:t>Prezentace je určena pro získání a upevnění informací </a:t>
            </a:r>
            <a:r>
              <a:rPr lang="cs-CZ" dirty="0" smtClean="0"/>
              <a:t>o sběru a poznávání léčivých bylin, o ochraně přírody, </a:t>
            </a:r>
            <a:r>
              <a:rPr lang="cs-CZ" dirty="0" smtClean="0"/>
              <a:t>pro společnou práci s učitelem; pracovní list je určen k samostatné práci</a:t>
            </a:r>
          </a:p>
          <a:p>
            <a:r>
              <a:rPr lang="cs-CZ" dirty="0" smtClean="0"/>
              <a:t>Pomůcky: interaktivní pero, fixy na interaktivní tabuli</a:t>
            </a:r>
          </a:p>
          <a:p>
            <a:r>
              <a:rPr lang="cs-CZ" dirty="0" smtClean="0"/>
              <a:t>Inovace: interaktivní způsob učení, interaktivní procvičování nového učiva</a:t>
            </a:r>
          </a:p>
          <a:p>
            <a:r>
              <a:rPr lang="cs-CZ" dirty="0" smtClean="0"/>
              <a:t>Metodický pokyn: pozorně čti, odpověz na otázky, přiřaď  správné odpovědi, zakroužkuj správné výrazy, </a:t>
            </a:r>
            <a:r>
              <a:rPr lang="cs-CZ" dirty="0" smtClean="0"/>
              <a:t>doplň správné výrazy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85720" y="500042"/>
            <a:ext cx="8501122" cy="61436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KOPŘIVA				LÍPA				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HLUCHAVKA			DIVIZNA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ČERNÝ BEZ</a:t>
            </a:r>
            <a:endParaRPr lang="cs-CZ" dirty="0"/>
          </a:p>
        </p:txBody>
      </p:sp>
      <p:pic>
        <p:nvPicPr>
          <p:cNvPr id="4" name="Obrázek 3" descr="baza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60" y="4643446"/>
            <a:ext cx="1196819" cy="1928802"/>
          </a:xfrm>
          <a:prstGeom prst="rect">
            <a:avLst/>
          </a:prstGeom>
        </p:spPr>
      </p:pic>
      <p:pic>
        <p:nvPicPr>
          <p:cNvPr id="5" name="Obrázek 4" descr="zihlav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214290"/>
            <a:ext cx="1500198" cy="2214578"/>
          </a:xfrm>
          <a:prstGeom prst="rect">
            <a:avLst/>
          </a:prstGeom>
        </p:spPr>
      </p:pic>
      <p:pic>
        <p:nvPicPr>
          <p:cNvPr id="6" name="Obrázek 5" descr="HLUCHAVKA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0298" y="2571744"/>
            <a:ext cx="1285884" cy="1949906"/>
          </a:xfrm>
          <a:prstGeom prst="rect">
            <a:avLst/>
          </a:prstGeom>
        </p:spPr>
      </p:pic>
      <p:pic>
        <p:nvPicPr>
          <p:cNvPr id="7" name="Obrázek 6" descr="Divozel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7884" y="3357562"/>
            <a:ext cx="1557417" cy="2857520"/>
          </a:xfrm>
          <a:prstGeom prst="rect">
            <a:avLst/>
          </a:prstGeom>
        </p:spPr>
      </p:pic>
      <p:pic>
        <p:nvPicPr>
          <p:cNvPr id="8" name="Obrázek 7" descr="Lipa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8" y="142852"/>
            <a:ext cx="1990721" cy="26345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0034" y="785794"/>
            <a:ext cx="7772400" cy="571504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MEDUŇKA			       HEŘMÁNEK			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RŮŽE ŠÍPKOVÁ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SMETÁNKA LÉKAŘSKÁ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 descr="meduň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357166"/>
            <a:ext cx="1924451" cy="2500330"/>
          </a:xfrm>
          <a:prstGeom prst="rect">
            <a:avLst/>
          </a:prstGeom>
        </p:spPr>
      </p:pic>
      <p:pic>
        <p:nvPicPr>
          <p:cNvPr id="6" name="Obrázek 5" descr="Pupav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4683926"/>
            <a:ext cx="1885944" cy="2174074"/>
          </a:xfrm>
          <a:prstGeom prst="rect">
            <a:avLst/>
          </a:prstGeom>
        </p:spPr>
      </p:pic>
      <p:pic>
        <p:nvPicPr>
          <p:cNvPr id="5" name="Obrázek 4" descr="šípek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3240" y="2928934"/>
            <a:ext cx="2000264" cy="1852303"/>
          </a:xfrm>
          <a:prstGeom prst="rect">
            <a:avLst/>
          </a:prstGeom>
        </p:spPr>
      </p:pic>
      <p:pic>
        <p:nvPicPr>
          <p:cNvPr id="7" name="Obrázek 6" descr="rumancek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8016" y="214290"/>
            <a:ext cx="2162175" cy="3943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57158" y="571480"/>
            <a:ext cx="7772400" cy="5929354"/>
          </a:xfrm>
        </p:spPr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rgbClr val="00B050"/>
                </a:solidFill>
              </a:rPr>
              <a:t>LÉČIVÉ ROSTLINY</a:t>
            </a:r>
          </a:p>
          <a:p>
            <a:r>
              <a:rPr lang="cs-CZ" dirty="0" smtClean="0"/>
              <a:t>ČÁSTI ROSTLIN OBSAHUJÍ LÉČIVÉ LÁTKY,</a:t>
            </a:r>
          </a:p>
          <a:p>
            <a:pPr>
              <a:buNone/>
            </a:pPr>
            <a:r>
              <a:rPr lang="cs-CZ" dirty="0" smtClean="0"/>
              <a:t>VYRÁBĚJÍ SE Z NICH LÉČIVA A LÉČIVÉ ČAJE (DIVIZNA, HEŘMÁNEK LÉKAŘSKÝ)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>
                <a:solidFill>
                  <a:srgbClr val="00B050"/>
                </a:solidFill>
              </a:rPr>
              <a:t>CHRÁNĚNÉ ROSTLINY</a:t>
            </a:r>
          </a:p>
          <a:p>
            <a:r>
              <a:rPr lang="cs-CZ" dirty="0" smtClean="0"/>
              <a:t> JSOU VZÁCNÉ, CHRÁNÍ JE ZÁKON</a:t>
            </a:r>
          </a:p>
          <a:p>
            <a:r>
              <a:rPr lang="cs-CZ" dirty="0" smtClean="0"/>
              <a:t>NESMÍME JE TRHAT  ( KONIKLEC, HOŘEC )</a:t>
            </a:r>
          </a:p>
          <a:p>
            <a:endParaRPr lang="cs-CZ" dirty="0" smtClean="0"/>
          </a:p>
          <a:p>
            <a:pPr>
              <a:buNone/>
            </a:pPr>
            <a:r>
              <a:rPr lang="cs-CZ" b="1" dirty="0" smtClean="0">
                <a:solidFill>
                  <a:srgbClr val="00B050"/>
                </a:solidFill>
              </a:rPr>
              <a:t>JEDOVATÉ ROSTLINY</a:t>
            </a:r>
          </a:p>
          <a:p>
            <a:r>
              <a:rPr lang="cs-CZ" dirty="0" smtClean="0"/>
              <a:t>ČÁSTI ROSTLIN JSOU JEDOVATÉ, NESMÍME SE JICH DOTÝKAT ( DURMAN, KONVALINKA 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Z ROSTLINY PRO LÉČENÍ SBÍRÁME :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42844" y="1357298"/>
            <a:ext cx="8715436" cy="5267348"/>
          </a:xfrm>
        </p:spPr>
        <p:txBody>
          <a:bodyPr>
            <a:normAutofit/>
          </a:bodyPr>
          <a:lstStyle/>
          <a:p>
            <a:r>
              <a:rPr lang="cs-CZ" dirty="0" smtClean="0"/>
              <a:t>KOPŘIVA – </a:t>
            </a:r>
            <a:r>
              <a:rPr lang="cs-CZ" dirty="0" smtClean="0">
                <a:solidFill>
                  <a:srgbClr val="C00000"/>
                </a:solidFill>
              </a:rPr>
              <a:t>LIST</a:t>
            </a:r>
            <a:r>
              <a:rPr lang="cs-CZ" dirty="0" smtClean="0"/>
              <a:t>		  RŮŽE ŠÍPKOVÁ - </a:t>
            </a:r>
            <a:r>
              <a:rPr lang="cs-CZ" dirty="0" smtClean="0">
                <a:solidFill>
                  <a:srgbClr val="C00000"/>
                </a:solidFill>
              </a:rPr>
              <a:t>PLOD</a:t>
            </a:r>
          </a:p>
          <a:p>
            <a:endParaRPr lang="cs-CZ" dirty="0" smtClean="0"/>
          </a:p>
          <a:p>
            <a:r>
              <a:rPr lang="cs-CZ" dirty="0" smtClean="0"/>
              <a:t>HLUCHAVKA BÍLÁ – </a:t>
            </a:r>
            <a:r>
              <a:rPr lang="cs-CZ" dirty="0" smtClean="0">
                <a:solidFill>
                  <a:srgbClr val="C00000"/>
                </a:solidFill>
              </a:rPr>
              <a:t>KVĚT</a:t>
            </a:r>
            <a:r>
              <a:rPr lang="cs-CZ" dirty="0" smtClean="0"/>
              <a:t>	  HEŘMÁNEK - </a:t>
            </a:r>
            <a:r>
              <a:rPr lang="cs-CZ" dirty="0" smtClean="0">
                <a:solidFill>
                  <a:srgbClr val="C00000"/>
                </a:solidFill>
              </a:rPr>
              <a:t>KVĚT</a:t>
            </a:r>
          </a:p>
          <a:p>
            <a:endParaRPr lang="cs-CZ" dirty="0" smtClean="0"/>
          </a:p>
          <a:p>
            <a:r>
              <a:rPr lang="cs-CZ" dirty="0" smtClean="0"/>
              <a:t>MEDUŇKA – </a:t>
            </a:r>
            <a:r>
              <a:rPr lang="cs-CZ" dirty="0" smtClean="0">
                <a:solidFill>
                  <a:srgbClr val="C00000"/>
                </a:solidFill>
              </a:rPr>
              <a:t>LIST</a:t>
            </a:r>
            <a:r>
              <a:rPr lang="cs-CZ" dirty="0" smtClean="0"/>
              <a:t>		  ČERNÝ BEZ – </a:t>
            </a:r>
            <a:r>
              <a:rPr lang="cs-CZ" dirty="0" smtClean="0">
                <a:solidFill>
                  <a:srgbClr val="C00000"/>
                </a:solidFill>
              </a:rPr>
              <a:t>KVĚT</a:t>
            </a:r>
          </a:p>
          <a:p>
            <a:endParaRPr lang="cs-CZ" dirty="0" smtClean="0"/>
          </a:p>
          <a:p>
            <a:r>
              <a:rPr lang="cs-CZ" dirty="0" smtClean="0"/>
              <a:t>DIVIZNA – </a:t>
            </a:r>
            <a:r>
              <a:rPr lang="cs-CZ" dirty="0" smtClean="0">
                <a:solidFill>
                  <a:srgbClr val="C00000"/>
                </a:solidFill>
              </a:rPr>
              <a:t>KVĚT</a:t>
            </a:r>
          </a:p>
          <a:p>
            <a:endParaRPr lang="cs-CZ" dirty="0" smtClean="0"/>
          </a:p>
          <a:p>
            <a:r>
              <a:rPr lang="cs-CZ" dirty="0" smtClean="0"/>
              <a:t>LÍPA – </a:t>
            </a:r>
            <a:r>
              <a:rPr lang="cs-CZ" dirty="0" smtClean="0">
                <a:solidFill>
                  <a:srgbClr val="C00000"/>
                </a:solidFill>
              </a:rPr>
              <a:t>KVĚT</a:t>
            </a:r>
          </a:p>
          <a:p>
            <a:endParaRPr lang="cs-CZ" dirty="0" smtClean="0"/>
          </a:p>
          <a:p>
            <a:r>
              <a:rPr lang="cs-CZ" dirty="0" smtClean="0"/>
              <a:t>SMETÁNKA LÉKAŘSKÁ - </a:t>
            </a:r>
            <a:r>
              <a:rPr lang="cs-CZ" dirty="0" smtClean="0">
                <a:solidFill>
                  <a:srgbClr val="C00000"/>
                </a:solidFill>
              </a:rPr>
              <a:t>KVĚT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92867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LÉČIVÉ ROSTLINY OBSAHUJÍ LÁTKY, KTERÉ JSOU DŮLEŽITÉ PRO NAŠE ZDRAVÍ !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0034" y="2000240"/>
            <a:ext cx="7772400" cy="457200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SBÍRÁME JE ZA SLUNNÉHO POČASÍ, NA MÍSTECH, KDE SE NEPRÁŠÍ</a:t>
            </a:r>
          </a:p>
          <a:p>
            <a:endParaRPr lang="cs-CZ" dirty="0" smtClean="0"/>
          </a:p>
          <a:p>
            <a:r>
              <a:rPr lang="cs-CZ" dirty="0" smtClean="0"/>
              <a:t>SBÍRÁME JE DO PROUTĚNÉHO KOŠÍKU, NE DO PLASTIKOVÝCH SÁČKŮ</a:t>
            </a:r>
          </a:p>
          <a:p>
            <a:endParaRPr lang="cs-CZ" dirty="0" smtClean="0"/>
          </a:p>
          <a:p>
            <a:r>
              <a:rPr lang="cs-CZ" dirty="0" smtClean="0"/>
              <a:t>SUŠÍME JE NA SÍTECH, NA VZDUCHU</a:t>
            </a:r>
          </a:p>
          <a:p>
            <a:endParaRPr lang="cs-CZ" dirty="0" smtClean="0"/>
          </a:p>
          <a:p>
            <a:r>
              <a:rPr lang="cs-CZ" dirty="0" smtClean="0"/>
              <a:t>NESBÍRÁME ROSTLINY V PŘÍRODNÍCH REZERVACÍCH NEBO JINÝCH CHRÁNĚNNÝCH ÚZEMÍCH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SPOJ SPRÁVNĚ :</a:t>
            </a:r>
            <a:endParaRPr lang="cs-CZ" dirty="0">
              <a:solidFill>
                <a:srgbClr val="00B050"/>
              </a:solidFill>
            </a:endParaRPr>
          </a:p>
        </p:txBody>
      </p:sp>
      <p:pic>
        <p:nvPicPr>
          <p:cNvPr id="4" name="Obrázek 3" descr="zihlava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785926"/>
            <a:ext cx="1500198" cy="2214578"/>
          </a:xfrm>
          <a:prstGeom prst="rect">
            <a:avLst/>
          </a:prstGeom>
        </p:spPr>
      </p:pic>
      <p:pic>
        <p:nvPicPr>
          <p:cNvPr id="5" name="Obrázek 4" descr="šípe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4500570"/>
            <a:ext cx="2000264" cy="1852303"/>
          </a:xfrm>
          <a:prstGeom prst="rect">
            <a:avLst/>
          </a:prstGeom>
        </p:spPr>
      </p:pic>
      <p:pic>
        <p:nvPicPr>
          <p:cNvPr id="6" name="Obrázek 5" descr="Divozel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0892" y="714356"/>
            <a:ext cx="1557417" cy="2857520"/>
          </a:xfrm>
          <a:prstGeom prst="rect">
            <a:avLst/>
          </a:prstGeom>
        </p:spPr>
      </p:pic>
      <p:pic>
        <p:nvPicPr>
          <p:cNvPr id="7" name="Obrázek 6" descr="rumancek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72330" y="4000504"/>
            <a:ext cx="1233481" cy="2249609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286116" y="2428868"/>
            <a:ext cx="278608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HEŘMÁNEK</a:t>
            </a:r>
          </a:p>
          <a:p>
            <a:endParaRPr lang="cs-CZ" sz="2400" b="1" dirty="0"/>
          </a:p>
          <a:p>
            <a:r>
              <a:rPr lang="cs-CZ" sz="2400" b="1" dirty="0" smtClean="0"/>
              <a:t>KOPŘIVA</a:t>
            </a:r>
          </a:p>
          <a:p>
            <a:endParaRPr lang="cs-CZ" sz="2400" b="1" dirty="0"/>
          </a:p>
          <a:p>
            <a:r>
              <a:rPr lang="cs-CZ" sz="2400" b="1" dirty="0" smtClean="0"/>
              <a:t>RŮŽE ŠÍPKOVÁ</a:t>
            </a:r>
          </a:p>
          <a:p>
            <a:endParaRPr lang="cs-CZ" sz="2400" b="1" dirty="0"/>
          </a:p>
          <a:p>
            <a:r>
              <a:rPr lang="cs-CZ" sz="2400" b="1" dirty="0" smtClean="0"/>
              <a:t>DIVIZNA VELKOKVĚTÁ</a:t>
            </a:r>
            <a:endParaRPr lang="cs-CZ" sz="2400" b="1" dirty="0"/>
          </a:p>
        </p:txBody>
      </p:sp>
      <p:pic>
        <p:nvPicPr>
          <p:cNvPr id="9" name="Picture 2" descr="C:\Documents and Settings\Láďa\Local Settings\Temporary Internet Files\Content.IE5\87422H25\MC900440452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91042" y="1071546"/>
            <a:ext cx="1710543" cy="2286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57224" y="0"/>
            <a:ext cx="77724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SPOJ SPRÁVNĚ :</a:t>
            </a:r>
            <a:endParaRPr lang="cs-CZ" dirty="0">
              <a:solidFill>
                <a:srgbClr val="00B050"/>
              </a:solidFill>
            </a:endParaRPr>
          </a:p>
        </p:txBody>
      </p:sp>
      <p:pic>
        <p:nvPicPr>
          <p:cNvPr id="4" name="Obrázek 3" descr="HLUCHAVKA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071546"/>
            <a:ext cx="1285884" cy="1949906"/>
          </a:xfrm>
          <a:prstGeom prst="rect">
            <a:avLst/>
          </a:prstGeom>
        </p:spPr>
      </p:pic>
      <p:pic>
        <p:nvPicPr>
          <p:cNvPr id="5" name="Obrázek 4" descr="Pupav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3143248"/>
            <a:ext cx="1885944" cy="2174074"/>
          </a:xfrm>
          <a:prstGeom prst="rect">
            <a:avLst/>
          </a:prstGeom>
        </p:spPr>
      </p:pic>
      <p:pic>
        <p:nvPicPr>
          <p:cNvPr id="6" name="Obrázek 5" descr="meduňk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04394" y="0"/>
            <a:ext cx="1649511" cy="2143116"/>
          </a:xfrm>
          <a:prstGeom prst="rect">
            <a:avLst/>
          </a:prstGeom>
        </p:spPr>
      </p:pic>
      <p:pic>
        <p:nvPicPr>
          <p:cNvPr id="7" name="Obrázek 6" descr="Lip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2264" y="4223440"/>
            <a:ext cx="1990721" cy="2634560"/>
          </a:xfrm>
          <a:prstGeom prst="rect">
            <a:avLst/>
          </a:prstGeom>
        </p:spPr>
      </p:pic>
      <p:pic>
        <p:nvPicPr>
          <p:cNvPr id="8" name="Obrázek 7" descr="baza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15206" y="2214554"/>
            <a:ext cx="1196819" cy="1928802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3214678" y="1928802"/>
            <a:ext cx="278608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SMETÁNKA LÉKAŘSKÁ</a:t>
            </a:r>
          </a:p>
          <a:p>
            <a:endParaRPr lang="cs-CZ" sz="2400" b="1" dirty="0"/>
          </a:p>
          <a:p>
            <a:r>
              <a:rPr lang="cs-CZ" sz="2400" b="1" dirty="0" smtClean="0"/>
              <a:t>MEDUŇKA</a:t>
            </a:r>
          </a:p>
          <a:p>
            <a:endParaRPr lang="cs-CZ" sz="2400" b="1" dirty="0"/>
          </a:p>
          <a:p>
            <a:r>
              <a:rPr lang="cs-CZ" sz="2400" b="1" dirty="0" smtClean="0"/>
              <a:t>LÍPA SRDČITÁ</a:t>
            </a:r>
          </a:p>
          <a:p>
            <a:endParaRPr lang="cs-CZ" sz="2400" b="1" dirty="0"/>
          </a:p>
          <a:p>
            <a:r>
              <a:rPr lang="cs-CZ" sz="2400" b="1" dirty="0" smtClean="0"/>
              <a:t>BEZ ČERNÝ</a:t>
            </a:r>
          </a:p>
          <a:p>
            <a:endParaRPr lang="cs-CZ" sz="2400" b="1" dirty="0"/>
          </a:p>
          <a:p>
            <a:r>
              <a:rPr lang="cs-CZ" sz="2400" b="1" dirty="0" smtClean="0"/>
              <a:t>HLUCHAVKA</a:t>
            </a:r>
          </a:p>
        </p:txBody>
      </p:sp>
      <p:pic>
        <p:nvPicPr>
          <p:cNvPr id="1026" name="Picture 2" descr="C:\Documents and Settings\Láďa\Local Settings\Temporary Internet Files\Content.IE5\87422H25\MC900440452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143504" y="1071546"/>
            <a:ext cx="1777239" cy="2375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NAPIŠ, CO SE Z ROSTLINY SBÍRÁ PRO LÉČENÍ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85720" y="1447800"/>
            <a:ext cx="8715436" cy="5267348"/>
          </a:xfrm>
        </p:spPr>
        <p:txBody>
          <a:bodyPr>
            <a:normAutofit/>
          </a:bodyPr>
          <a:lstStyle/>
          <a:p>
            <a:r>
              <a:rPr lang="cs-CZ" dirty="0" smtClean="0"/>
              <a:t>KOPŘIVA – </a:t>
            </a:r>
            <a:r>
              <a:rPr lang="cs-CZ" dirty="0" smtClean="0">
                <a:solidFill>
                  <a:srgbClr val="C00000"/>
                </a:solidFill>
              </a:rPr>
              <a:t>_____</a:t>
            </a:r>
            <a:r>
              <a:rPr lang="cs-CZ" dirty="0" smtClean="0"/>
              <a:t>		  RŮŽE ŠÍPKOVÁ - </a:t>
            </a:r>
            <a:r>
              <a:rPr lang="cs-CZ" dirty="0" smtClean="0">
                <a:solidFill>
                  <a:srgbClr val="C00000"/>
                </a:solidFill>
              </a:rPr>
              <a:t>_____</a:t>
            </a:r>
          </a:p>
          <a:p>
            <a:endParaRPr lang="cs-CZ" dirty="0" smtClean="0"/>
          </a:p>
          <a:p>
            <a:r>
              <a:rPr lang="cs-CZ" dirty="0" smtClean="0"/>
              <a:t>HLUCHAVKA BÍLÁ – </a:t>
            </a:r>
            <a:r>
              <a:rPr lang="cs-CZ" dirty="0" smtClean="0">
                <a:solidFill>
                  <a:srgbClr val="C00000"/>
                </a:solidFill>
              </a:rPr>
              <a:t>_____</a:t>
            </a:r>
            <a:r>
              <a:rPr lang="cs-CZ" dirty="0" smtClean="0"/>
              <a:t>	  HEŘMÁNEK - </a:t>
            </a:r>
            <a:r>
              <a:rPr lang="cs-CZ" dirty="0" smtClean="0">
                <a:solidFill>
                  <a:srgbClr val="C00000"/>
                </a:solidFill>
              </a:rPr>
              <a:t>_____</a:t>
            </a:r>
          </a:p>
          <a:p>
            <a:endParaRPr lang="cs-CZ" dirty="0" smtClean="0"/>
          </a:p>
          <a:p>
            <a:r>
              <a:rPr lang="cs-CZ" dirty="0" smtClean="0"/>
              <a:t>MEDUŇKA – </a:t>
            </a:r>
            <a:r>
              <a:rPr lang="cs-CZ" dirty="0" smtClean="0">
                <a:solidFill>
                  <a:srgbClr val="C00000"/>
                </a:solidFill>
              </a:rPr>
              <a:t>_____</a:t>
            </a:r>
            <a:r>
              <a:rPr lang="cs-CZ" dirty="0" smtClean="0"/>
              <a:t>		  ČERNÝ BEZ – </a:t>
            </a:r>
            <a:r>
              <a:rPr lang="cs-CZ" dirty="0" smtClean="0">
                <a:solidFill>
                  <a:srgbClr val="C00000"/>
                </a:solidFill>
              </a:rPr>
              <a:t>_____</a:t>
            </a:r>
          </a:p>
          <a:p>
            <a:endParaRPr lang="cs-CZ" dirty="0" smtClean="0"/>
          </a:p>
          <a:p>
            <a:r>
              <a:rPr lang="cs-CZ" dirty="0" smtClean="0"/>
              <a:t>DIVIZNA – </a:t>
            </a:r>
            <a:r>
              <a:rPr lang="cs-CZ" dirty="0" smtClean="0">
                <a:solidFill>
                  <a:srgbClr val="C00000"/>
                </a:solidFill>
              </a:rPr>
              <a:t>_____</a:t>
            </a:r>
          </a:p>
          <a:p>
            <a:endParaRPr lang="cs-CZ" dirty="0" smtClean="0"/>
          </a:p>
          <a:p>
            <a:r>
              <a:rPr lang="cs-CZ" dirty="0" smtClean="0"/>
              <a:t>LÍPA – </a:t>
            </a:r>
            <a:r>
              <a:rPr lang="cs-CZ" dirty="0" smtClean="0">
                <a:solidFill>
                  <a:srgbClr val="C00000"/>
                </a:solidFill>
              </a:rPr>
              <a:t>_____</a:t>
            </a:r>
          </a:p>
          <a:p>
            <a:endParaRPr lang="cs-CZ" dirty="0" smtClean="0"/>
          </a:p>
          <a:p>
            <a:r>
              <a:rPr lang="cs-CZ" dirty="0" smtClean="0"/>
              <a:t>SMETÁNKA LÉKAŘSKÁ - </a:t>
            </a:r>
            <a:r>
              <a:rPr lang="cs-CZ" dirty="0" smtClean="0">
                <a:solidFill>
                  <a:srgbClr val="C00000"/>
                </a:solidFill>
              </a:rPr>
              <a:t>_____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5" name="Picture 2" descr="C:\Documents and Settings\Láďa\Local Settings\Temporary Internet Files\Content.IE5\87422H25\MC90044045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50" y="4071942"/>
            <a:ext cx="1777239" cy="2375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42844" y="1447800"/>
            <a:ext cx="6643734" cy="4572000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cs-CZ" dirty="0" smtClean="0"/>
              <a:t>Dostupné z WWW : </a:t>
            </a:r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herbavitalis.cz</a:t>
            </a:r>
            <a:r>
              <a:rPr lang="cs-CZ" dirty="0" smtClean="0">
                <a:hlinkClick r:id="rId2"/>
              </a:rPr>
              <a:t>/bylinky/</a:t>
            </a:r>
            <a:r>
              <a:rPr lang="cs-CZ" dirty="0" err="1" smtClean="0">
                <a:hlinkClick r:id="rId2"/>
              </a:rPr>
              <a:t>zihlava.gif</a:t>
            </a:r>
            <a:r>
              <a:rPr lang="cs-CZ" dirty="0" smtClean="0"/>
              <a:t>  </a:t>
            </a:r>
            <a:r>
              <a:rPr lang="cs-CZ" dirty="0" err="1" smtClean="0"/>
              <a:t>zihlava.gif</a:t>
            </a:r>
            <a:r>
              <a:rPr lang="cs-CZ" dirty="0" smtClean="0"/>
              <a:t> </a:t>
            </a:r>
            <a:r>
              <a:rPr lang="en-US" dirty="0" smtClean="0"/>
              <a:t>[cit. 201</a:t>
            </a:r>
            <a:r>
              <a:rPr lang="cs-CZ" dirty="0" smtClean="0"/>
              <a:t>2</a:t>
            </a:r>
            <a:r>
              <a:rPr lang="en-US" dirty="0" smtClean="0"/>
              <a:t>–</a:t>
            </a:r>
            <a:r>
              <a:rPr lang="cs-CZ" dirty="0" smtClean="0"/>
              <a:t>06</a:t>
            </a:r>
            <a:r>
              <a:rPr lang="en-US" dirty="0" smtClean="0"/>
              <a:t>–</a:t>
            </a:r>
            <a:r>
              <a:rPr lang="cs-CZ" dirty="0" smtClean="0"/>
              <a:t>08</a:t>
            </a:r>
            <a:r>
              <a:rPr lang="en-US" dirty="0" smtClean="0"/>
              <a:t>]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Dostupné z WWW : </a:t>
            </a:r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herbavitalis.cz</a:t>
            </a:r>
            <a:r>
              <a:rPr lang="cs-CZ" dirty="0" smtClean="0">
                <a:hlinkClick r:id="rId3"/>
              </a:rPr>
              <a:t>/bylinky/HLUCHAVKA.GIF</a:t>
            </a:r>
            <a:r>
              <a:rPr lang="cs-CZ" dirty="0" smtClean="0"/>
              <a:t>  </a:t>
            </a:r>
            <a:r>
              <a:rPr lang="cs-CZ" dirty="0" err="1" smtClean="0"/>
              <a:t>HLUCHAVKA.GIF</a:t>
            </a:r>
            <a:r>
              <a:rPr lang="cs-CZ" dirty="0" smtClean="0"/>
              <a:t> </a:t>
            </a:r>
            <a:r>
              <a:rPr lang="en-US" dirty="0" smtClean="0"/>
              <a:t>[cit. 201</a:t>
            </a:r>
            <a:r>
              <a:rPr lang="cs-CZ" dirty="0" smtClean="0"/>
              <a:t>2</a:t>
            </a:r>
            <a:r>
              <a:rPr lang="en-US" dirty="0" smtClean="0"/>
              <a:t>–</a:t>
            </a:r>
            <a:r>
              <a:rPr lang="cs-CZ" dirty="0" smtClean="0"/>
              <a:t>06</a:t>
            </a:r>
            <a:r>
              <a:rPr lang="en-US" dirty="0" smtClean="0"/>
              <a:t>–</a:t>
            </a:r>
            <a:r>
              <a:rPr lang="cs-CZ" dirty="0" smtClean="0"/>
              <a:t>08</a:t>
            </a:r>
            <a:r>
              <a:rPr lang="en-US" dirty="0" smtClean="0"/>
              <a:t>]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Dostupné z WWW : </a:t>
            </a:r>
            <a:r>
              <a:rPr lang="cs-CZ" dirty="0" smtClean="0">
                <a:hlinkClick r:id="rId4"/>
              </a:rPr>
              <a:t>http://www.</a:t>
            </a:r>
            <a:r>
              <a:rPr lang="cs-CZ" dirty="0" err="1" smtClean="0">
                <a:hlinkClick r:id="rId4"/>
              </a:rPr>
              <a:t>herbavitalis.cz</a:t>
            </a:r>
            <a:r>
              <a:rPr lang="cs-CZ" dirty="0" smtClean="0">
                <a:hlinkClick r:id="rId4"/>
              </a:rPr>
              <a:t>/bylinky/</a:t>
            </a:r>
            <a:r>
              <a:rPr lang="cs-CZ" dirty="0" err="1" smtClean="0">
                <a:hlinkClick r:id="rId4"/>
              </a:rPr>
              <a:t>baza.gif</a:t>
            </a:r>
            <a:r>
              <a:rPr lang="cs-CZ" dirty="0" smtClean="0">
                <a:hlinkClick r:id="rId4"/>
              </a:rPr>
              <a:t> </a:t>
            </a:r>
            <a:r>
              <a:rPr lang="cs-CZ" dirty="0" err="1" smtClean="0">
                <a:hlinkClick r:id="rId4"/>
              </a:rPr>
              <a:t>baza.gif</a:t>
            </a:r>
            <a:r>
              <a:rPr lang="cs-CZ" dirty="0" smtClean="0"/>
              <a:t>  </a:t>
            </a:r>
            <a:r>
              <a:rPr lang="cs-CZ" dirty="0" err="1" smtClean="0"/>
              <a:t>baza.gif</a:t>
            </a:r>
            <a:r>
              <a:rPr lang="cs-CZ" dirty="0" smtClean="0"/>
              <a:t> </a:t>
            </a:r>
            <a:r>
              <a:rPr lang="en-US" dirty="0" smtClean="0"/>
              <a:t>[cit. 201</a:t>
            </a:r>
            <a:r>
              <a:rPr lang="cs-CZ" dirty="0" smtClean="0"/>
              <a:t>2</a:t>
            </a:r>
            <a:r>
              <a:rPr lang="en-US" dirty="0" smtClean="0"/>
              <a:t>–</a:t>
            </a:r>
            <a:r>
              <a:rPr lang="cs-CZ" dirty="0" smtClean="0"/>
              <a:t>06</a:t>
            </a:r>
            <a:r>
              <a:rPr lang="en-US" dirty="0" smtClean="0"/>
              <a:t>–</a:t>
            </a:r>
            <a:r>
              <a:rPr lang="cs-CZ" dirty="0" smtClean="0"/>
              <a:t>08</a:t>
            </a:r>
            <a:r>
              <a:rPr lang="en-US" dirty="0" smtClean="0"/>
              <a:t>]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Dostupné z WWW : </a:t>
            </a:r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herbavitalis.cz</a:t>
            </a:r>
            <a:r>
              <a:rPr lang="cs-CZ" dirty="0" smtClean="0">
                <a:hlinkClick r:id="rId5"/>
              </a:rPr>
              <a:t>/bylinky/</a:t>
            </a:r>
            <a:r>
              <a:rPr lang="cs-CZ" dirty="0" err="1" smtClean="0">
                <a:hlinkClick r:id="rId5"/>
              </a:rPr>
              <a:t>Divozel.gif</a:t>
            </a:r>
            <a:r>
              <a:rPr lang="cs-CZ" dirty="0" smtClean="0"/>
              <a:t>   </a:t>
            </a:r>
            <a:r>
              <a:rPr lang="cs-CZ" dirty="0" err="1" smtClean="0"/>
              <a:t>divozel.gif</a:t>
            </a:r>
            <a:r>
              <a:rPr lang="cs-CZ" dirty="0" smtClean="0"/>
              <a:t> </a:t>
            </a:r>
            <a:r>
              <a:rPr lang="en-US" dirty="0" smtClean="0"/>
              <a:t>[cit. 201</a:t>
            </a:r>
            <a:r>
              <a:rPr lang="cs-CZ" dirty="0" smtClean="0"/>
              <a:t>2</a:t>
            </a:r>
            <a:r>
              <a:rPr lang="en-US" dirty="0" smtClean="0"/>
              <a:t>–</a:t>
            </a:r>
            <a:r>
              <a:rPr lang="cs-CZ" dirty="0" smtClean="0"/>
              <a:t>06</a:t>
            </a:r>
            <a:r>
              <a:rPr lang="en-US" dirty="0" smtClean="0"/>
              <a:t>–</a:t>
            </a:r>
            <a:r>
              <a:rPr lang="cs-CZ" dirty="0" smtClean="0"/>
              <a:t>08</a:t>
            </a:r>
            <a:r>
              <a:rPr lang="en-US" dirty="0" smtClean="0"/>
              <a:t>]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Dostupné z WWW : </a:t>
            </a:r>
            <a:r>
              <a:rPr lang="cs-CZ" dirty="0" smtClean="0">
                <a:hlinkClick r:id="rId6"/>
              </a:rPr>
              <a:t>http://www.</a:t>
            </a:r>
            <a:r>
              <a:rPr lang="cs-CZ" dirty="0" err="1" smtClean="0">
                <a:hlinkClick r:id="rId6"/>
              </a:rPr>
              <a:t>herbavitalis.cz</a:t>
            </a:r>
            <a:r>
              <a:rPr lang="cs-CZ" dirty="0" smtClean="0">
                <a:hlinkClick r:id="rId6"/>
              </a:rPr>
              <a:t>/bylinky/</a:t>
            </a:r>
            <a:r>
              <a:rPr lang="cs-CZ" dirty="0" err="1" smtClean="0">
                <a:hlinkClick r:id="rId6"/>
              </a:rPr>
              <a:t>rumancek.gif</a:t>
            </a:r>
            <a:r>
              <a:rPr lang="cs-CZ" dirty="0" smtClean="0"/>
              <a:t>  </a:t>
            </a:r>
            <a:r>
              <a:rPr lang="cs-CZ" dirty="0" err="1" smtClean="0"/>
              <a:t>rumnacek.gif</a:t>
            </a:r>
            <a:r>
              <a:rPr lang="cs-CZ" dirty="0" smtClean="0"/>
              <a:t> </a:t>
            </a:r>
            <a:r>
              <a:rPr lang="en-US" dirty="0" smtClean="0"/>
              <a:t>[cit. 201</a:t>
            </a:r>
            <a:r>
              <a:rPr lang="cs-CZ" dirty="0" smtClean="0"/>
              <a:t>2</a:t>
            </a:r>
            <a:r>
              <a:rPr lang="en-US" dirty="0" smtClean="0"/>
              <a:t>–</a:t>
            </a:r>
            <a:r>
              <a:rPr lang="cs-CZ" dirty="0" smtClean="0"/>
              <a:t>06</a:t>
            </a:r>
            <a:r>
              <a:rPr lang="en-US" dirty="0" smtClean="0"/>
              <a:t>–</a:t>
            </a:r>
            <a:r>
              <a:rPr lang="cs-CZ" dirty="0" smtClean="0"/>
              <a:t>08</a:t>
            </a:r>
            <a:r>
              <a:rPr lang="en-US" dirty="0" smtClean="0"/>
              <a:t>]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Dostupné z WWW : </a:t>
            </a:r>
            <a:r>
              <a:rPr lang="cs-CZ" dirty="0" smtClean="0">
                <a:hlinkClick r:id="rId7"/>
              </a:rPr>
              <a:t>http://www.</a:t>
            </a:r>
            <a:r>
              <a:rPr lang="cs-CZ" dirty="0" err="1" smtClean="0">
                <a:hlinkClick r:id="rId7"/>
              </a:rPr>
              <a:t>herbavitalis.cz</a:t>
            </a:r>
            <a:r>
              <a:rPr lang="cs-CZ" dirty="0" smtClean="0">
                <a:hlinkClick r:id="rId7"/>
              </a:rPr>
              <a:t>/bylinky/</a:t>
            </a:r>
            <a:r>
              <a:rPr lang="cs-CZ" dirty="0" err="1" smtClean="0">
                <a:hlinkClick r:id="rId7"/>
              </a:rPr>
              <a:t>Lipa.gif</a:t>
            </a:r>
            <a:r>
              <a:rPr lang="cs-CZ" dirty="0" smtClean="0"/>
              <a:t>  </a:t>
            </a:r>
            <a:r>
              <a:rPr lang="cs-CZ" dirty="0" err="1" smtClean="0"/>
              <a:t>lipa.gif</a:t>
            </a:r>
            <a:r>
              <a:rPr lang="cs-CZ" dirty="0" smtClean="0"/>
              <a:t> </a:t>
            </a:r>
            <a:r>
              <a:rPr lang="en-US" dirty="0" smtClean="0"/>
              <a:t>[cit. 201</a:t>
            </a:r>
            <a:r>
              <a:rPr lang="cs-CZ" dirty="0" smtClean="0"/>
              <a:t>2</a:t>
            </a:r>
            <a:r>
              <a:rPr lang="en-US" dirty="0" smtClean="0"/>
              <a:t>–</a:t>
            </a:r>
            <a:r>
              <a:rPr lang="cs-CZ" dirty="0" smtClean="0"/>
              <a:t>06</a:t>
            </a:r>
            <a:r>
              <a:rPr lang="en-US" dirty="0" smtClean="0"/>
              <a:t>–</a:t>
            </a:r>
            <a:r>
              <a:rPr lang="cs-CZ" dirty="0" smtClean="0"/>
              <a:t>08</a:t>
            </a:r>
            <a:r>
              <a:rPr lang="en-US" dirty="0" smtClean="0"/>
              <a:t>]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Dostupné z WWW : </a:t>
            </a:r>
            <a:r>
              <a:rPr lang="cs-CZ" dirty="0" smtClean="0">
                <a:hlinkClick r:id="rId8"/>
              </a:rPr>
              <a:t>http://www.</a:t>
            </a:r>
            <a:r>
              <a:rPr lang="cs-CZ" dirty="0" err="1" smtClean="0">
                <a:hlinkClick r:id="rId8"/>
              </a:rPr>
              <a:t>herbavitalis.cz</a:t>
            </a:r>
            <a:r>
              <a:rPr lang="cs-CZ" dirty="0" smtClean="0">
                <a:hlinkClick r:id="rId8"/>
              </a:rPr>
              <a:t>/bylinky/Pupava.</a:t>
            </a:r>
            <a:r>
              <a:rPr lang="cs-CZ" dirty="0" err="1" smtClean="0">
                <a:hlinkClick r:id="rId8"/>
              </a:rPr>
              <a:t>gif</a:t>
            </a:r>
            <a:r>
              <a:rPr lang="cs-CZ" dirty="0" smtClean="0"/>
              <a:t>   </a:t>
            </a:r>
            <a:r>
              <a:rPr lang="cs-CZ" dirty="0" smtClean="0"/>
              <a:t>pupava.</a:t>
            </a:r>
            <a:r>
              <a:rPr lang="cs-CZ" dirty="0" err="1" smtClean="0"/>
              <a:t>gif</a:t>
            </a:r>
            <a:r>
              <a:rPr lang="cs-CZ" dirty="0" smtClean="0"/>
              <a:t> </a:t>
            </a:r>
            <a:r>
              <a:rPr lang="en-US" dirty="0" smtClean="0"/>
              <a:t>[cit. 201</a:t>
            </a:r>
            <a:r>
              <a:rPr lang="cs-CZ" dirty="0" smtClean="0"/>
              <a:t>2</a:t>
            </a:r>
            <a:r>
              <a:rPr lang="en-US" dirty="0" smtClean="0"/>
              <a:t>–</a:t>
            </a:r>
            <a:r>
              <a:rPr lang="cs-CZ" dirty="0" smtClean="0"/>
              <a:t>06</a:t>
            </a:r>
            <a:r>
              <a:rPr lang="en-US" dirty="0" smtClean="0"/>
              <a:t>–</a:t>
            </a:r>
            <a:r>
              <a:rPr lang="cs-CZ" dirty="0" smtClean="0"/>
              <a:t>08</a:t>
            </a:r>
            <a:r>
              <a:rPr lang="en-US" dirty="0" smtClean="0"/>
              <a:t>]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Dostupné z WWW : </a:t>
            </a:r>
            <a:r>
              <a:rPr lang="cs-CZ" dirty="0" smtClean="0">
                <a:hlinkClick r:id="rId9"/>
              </a:rPr>
              <a:t>http://nd01.jxs.cz/829/280/78fecbdec4_46279994_o2.jpg</a:t>
            </a:r>
            <a:r>
              <a:rPr lang="cs-CZ" dirty="0" smtClean="0"/>
              <a:t>  </a:t>
            </a:r>
            <a:r>
              <a:rPr lang="cs-CZ" dirty="0" smtClean="0"/>
              <a:t>meduňka.</a:t>
            </a:r>
            <a:r>
              <a:rPr lang="cs-CZ" dirty="0" err="1" smtClean="0"/>
              <a:t>jpg</a:t>
            </a:r>
            <a:r>
              <a:rPr lang="cs-CZ" dirty="0" smtClean="0"/>
              <a:t> </a:t>
            </a:r>
            <a:r>
              <a:rPr lang="en-US" dirty="0" smtClean="0"/>
              <a:t>[cit. 201</a:t>
            </a:r>
            <a:r>
              <a:rPr lang="cs-CZ" dirty="0" smtClean="0"/>
              <a:t>2</a:t>
            </a:r>
            <a:r>
              <a:rPr lang="en-US" dirty="0" smtClean="0"/>
              <a:t>–</a:t>
            </a:r>
            <a:r>
              <a:rPr lang="cs-CZ" dirty="0" smtClean="0"/>
              <a:t>06</a:t>
            </a:r>
            <a:r>
              <a:rPr lang="en-US" dirty="0" smtClean="0"/>
              <a:t>–</a:t>
            </a:r>
            <a:r>
              <a:rPr lang="cs-CZ" dirty="0" smtClean="0"/>
              <a:t>08</a:t>
            </a:r>
            <a:r>
              <a:rPr lang="en-US" dirty="0" smtClean="0"/>
              <a:t>]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Dostupné z WWW : </a:t>
            </a:r>
            <a:r>
              <a:rPr lang="cs-CZ" dirty="0" smtClean="0">
                <a:hlinkClick r:id="rId10"/>
              </a:rPr>
              <a:t>http://www.</a:t>
            </a:r>
            <a:r>
              <a:rPr lang="cs-CZ" dirty="0" err="1" smtClean="0">
                <a:hlinkClick r:id="rId10"/>
              </a:rPr>
              <a:t>guh.cz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edu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bi</a:t>
            </a:r>
            <a:r>
              <a:rPr lang="cs-CZ" dirty="0" smtClean="0">
                <a:hlinkClick r:id="rId10"/>
              </a:rPr>
              <a:t>/biologie_rostliny/foto02/foto_114.jpg</a:t>
            </a:r>
            <a:r>
              <a:rPr lang="cs-CZ" dirty="0" smtClean="0"/>
              <a:t>  </a:t>
            </a:r>
            <a:r>
              <a:rPr lang="cs-CZ" dirty="0" smtClean="0"/>
              <a:t>šípek.</a:t>
            </a:r>
            <a:r>
              <a:rPr lang="cs-CZ" dirty="0" err="1" smtClean="0"/>
              <a:t>jpg</a:t>
            </a:r>
            <a:r>
              <a:rPr lang="cs-CZ" dirty="0" smtClean="0"/>
              <a:t> </a:t>
            </a:r>
            <a:r>
              <a:rPr lang="en-US" dirty="0" smtClean="0"/>
              <a:t>[cit. 201</a:t>
            </a:r>
            <a:r>
              <a:rPr lang="cs-CZ" dirty="0" smtClean="0"/>
              <a:t>2</a:t>
            </a:r>
            <a:r>
              <a:rPr lang="en-US" dirty="0" smtClean="0"/>
              <a:t>–</a:t>
            </a:r>
            <a:r>
              <a:rPr lang="cs-CZ" dirty="0" smtClean="0"/>
              <a:t>06</a:t>
            </a:r>
            <a:r>
              <a:rPr lang="en-US" dirty="0" smtClean="0"/>
              <a:t>–</a:t>
            </a:r>
            <a:r>
              <a:rPr lang="cs-CZ" dirty="0" smtClean="0"/>
              <a:t>08</a:t>
            </a:r>
            <a:r>
              <a:rPr lang="en-US" dirty="0" smtClean="0"/>
              <a:t>]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59</TotalTime>
  <Words>404</Words>
  <Application>Microsoft Office PowerPoint</Application>
  <PresentationFormat>Předvádění na obrazovce (4:3)</PresentationFormat>
  <Paragraphs>103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Jmění</vt:lpstr>
      <vt:lpstr>Název školy: Speciální základní škola,Louny, Poděbradova 640,příspěvková organizace Autor:  Mgr.TAŤÁNA RADIMSKÁ Název materiálu: VY_32_INOVACE_20_III.Vu_SBĚR LÉČIVÝCH ROSTLIN Téma : Vu – 6. ročník – SBĚR LÉČIVÝCH ROSTLIN, OCHRANA PŘÍRODY   ČÍSLO PROJEKTU:  CZ.1.07/1.4.00/21.3407 </vt:lpstr>
      <vt:lpstr>ANOTACE</vt:lpstr>
      <vt:lpstr>Snímek 3</vt:lpstr>
      <vt:lpstr>Snímek 4</vt:lpstr>
      <vt:lpstr>Snímek 5</vt:lpstr>
      <vt:lpstr>Z ROSTLINY PRO LÉČENÍ SBÍRÁME :</vt:lpstr>
      <vt:lpstr>LÉČIVÉ ROSTLINY OBSAHUJÍ LÁTKY, KTERÉ JSOU DŮLEŽITÉ PRO NAŠE ZDRAVÍ !</vt:lpstr>
      <vt:lpstr>SPOJ SPRÁVNĚ :</vt:lpstr>
      <vt:lpstr>SPOJ SPRÁVNĚ :</vt:lpstr>
      <vt:lpstr>NAPIŠ, CO SE Z ROSTLINY SBÍRÁ PRO LÉČENÍ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Speciální základní škola,Louny, Poděbradova 640,příspěvková organizace Autor:  Mgr.TAŤÁNA RADIMSKÁ Název materiálu: VY_32_INOVACE_01_VĚCNÉ UČENÍ PRO 6. ROČNÍK SPECIÁLNÍ ŠKOLY_SBĚR LÉČIVÝCH ROSTLIN</dc:title>
  <dc:creator>Magda Radimová</dc:creator>
  <cp:lastModifiedBy>Magda Radimová</cp:lastModifiedBy>
  <cp:revision>8</cp:revision>
  <dcterms:created xsi:type="dcterms:W3CDTF">2012-10-07T12:00:53Z</dcterms:created>
  <dcterms:modified xsi:type="dcterms:W3CDTF">2012-10-09T17:39:12Z</dcterms:modified>
</cp:coreProperties>
</file>