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5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5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82" autoAdjust="0"/>
    <p:restoredTop sz="94660"/>
  </p:normalViewPr>
  <p:slideViewPr>
    <p:cSldViewPr>
      <p:cViewPr varScale="1">
        <p:scale>
          <a:sx n="69" d="100"/>
          <a:sy n="69" d="100"/>
        </p:scale>
        <p:origin x="-8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106FC2D-7527-4B30-9061-EFB322AB0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239B511-EEC7-44F5-AD22-82B5A9C3EEA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1.wdp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microsoft.com/office/2007/relationships/hdphoto" Target="../media/hdphoto7.wdp"/><Relationship Id="rId3" Type="http://schemas.microsoft.com/office/2007/relationships/hdphoto" Target="../media/hdphoto2.wdp"/><Relationship Id="rId7" Type="http://schemas.microsoft.com/office/2007/relationships/hdphoto" Target="../media/hdphoto4.wdp"/><Relationship Id="rId12" Type="http://schemas.openxmlformats.org/officeDocument/2006/relationships/image" Target="../media/image47.png"/><Relationship Id="rId17" Type="http://schemas.microsoft.com/office/2007/relationships/hdphoto" Target="../media/hdphoto9.wdp"/><Relationship Id="rId2" Type="http://schemas.openxmlformats.org/officeDocument/2006/relationships/image" Target="../media/image42.png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microsoft.com/office/2007/relationships/hdphoto" Target="../media/hdphoto6.wdp"/><Relationship Id="rId5" Type="http://schemas.microsoft.com/office/2007/relationships/hdphoto" Target="../media/hdphoto3.wdp"/><Relationship Id="rId15" Type="http://schemas.microsoft.com/office/2007/relationships/hdphoto" Target="../media/hdphoto8.wdp"/><Relationship Id="rId10" Type="http://schemas.openxmlformats.org/officeDocument/2006/relationships/image" Target="../media/image46.png"/><Relationship Id="rId4" Type="http://schemas.openxmlformats.org/officeDocument/2006/relationships/image" Target="../media/image43.png"/><Relationship Id="rId9" Type="http://schemas.microsoft.com/office/2007/relationships/hdphoto" Target="../media/hdphoto5.wdp"/><Relationship Id="rId14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microsoft.com/office/2007/relationships/hdphoto" Target="../media/hdphoto2.wdp"/><Relationship Id="rId7" Type="http://schemas.microsoft.com/office/2007/relationships/hdphoto" Target="../media/hdphoto8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microsoft.com/office/2007/relationships/hdphoto" Target="../media/hdphoto5.wdp"/><Relationship Id="rId4" Type="http://schemas.openxmlformats.org/officeDocument/2006/relationships/image" Target="../media/image45.png"/><Relationship Id="rId9" Type="http://schemas.microsoft.com/office/2007/relationships/hdphoto" Target="../media/hdphoto9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img12.rajce.idnes.cz/d1203/0/790/790729_fdfc3ed362d215531a9713e0ea8963f4/images/064-srha_riznacka.jpg" TargetMode="External"/><Relationship Id="rId3" Type="http://schemas.openxmlformats.org/officeDocument/2006/relationships/hyperlink" Target="http://herbarsekunda.websnadno.cz/bojinek_lucni.jpg" TargetMode="External"/><Relationship Id="rId7" Type="http://schemas.openxmlformats.org/officeDocument/2006/relationships/hyperlink" Target="http://blog.denik.cz/blog/3646/94534/055.jpg" TargetMode="External"/><Relationship Id="rId2" Type="http://schemas.openxmlformats.org/officeDocument/2006/relationships/hyperlink" Target="http://www.vysocina-news.cz/data/32514/preface/ful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uh.cz/edu/bi/biologie_rostliny/foto04/foto_040.jpg" TargetMode="External"/><Relationship Id="rId5" Type="http://schemas.openxmlformats.org/officeDocument/2006/relationships/hyperlink" Target="http://www.sagittaria.cz/images/upload/co-kvete/npsarka.jpg" TargetMode="External"/><Relationship Id="rId4" Type="http://schemas.openxmlformats.org/officeDocument/2006/relationships/hyperlink" Target="http://www.guh.cz/edu/bi/biologie_rostliny/foto04/foto_041.jpg" TargetMode="External"/><Relationship Id="rId9" Type="http://schemas.openxmlformats.org/officeDocument/2006/relationships/hyperlink" Target="http://papousci.chovzvirat.com/img/clanky/originals/jireocel-2150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fotky-porostu-rostlin-temer-jednoho.websnadno.cz/18_vlastovicnik_vetsi_2.jpg" TargetMode="External"/><Relationship Id="rId13" Type="http://schemas.openxmlformats.org/officeDocument/2006/relationships/hyperlink" Target="http://nd04.jxs.cz/551/643/e348adb62d_75414864_o2.jpg" TargetMode="External"/><Relationship Id="rId18" Type="http://schemas.openxmlformats.org/officeDocument/2006/relationships/hyperlink" Target="http://img5.rajce.idnes.cz/d0502/1/1049/1049441_17ab06f9b54cc4ab64447d4a7f151774/images/kakost_lucni-kvet-detail-ND-cervenec08.jpg" TargetMode="External"/><Relationship Id="rId3" Type="http://schemas.openxmlformats.org/officeDocument/2006/relationships/hyperlink" Target="http://upload.wikimedia.org/wikipedia/commons/thumb/6/6d/Trifolium_pratense_0522.jpg/258px-Trifolium_pratense_0522.jpg" TargetMode="External"/><Relationship Id="rId7" Type="http://schemas.openxmlformats.org/officeDocument/2006/relationships/hyperlink" Target="http://www.garten.cz/images_data/5705-ranunculus-acris-pryskyrnik-prudky-1.jpg" TargetMode="External"/><Relationship Id="rId12" Type="http://schemas.openxmlformats.org/officeDocument/2006/relationships/hyperlink" Target="http://wiki.rvp.cz/@api/deki/files/9131/=vlastovicnik02.JPG" TargetMode="External"/><Relationship Id="rId17" Type="http://schemas.openxmlformats.org/officeDocument/2006/relationships/hyperlink" Target="http://www.biolib.cz/IMG/GAL/73025.jpg" TargetMode="External"/><Relationship Id="rId2" Type="http://schemas.openxmlformats.org/officeDocument/2006/relationships/hyperlink" Target="http://botany.cz/foto/trifolmonherb.jpg" TargetMode="External"/><Relationship Id="rId16" Type="http://schemas.openxmlformats.org/officeDocument/2006/relationships/hyperlink" Target="http://botany.cz/foto/rezekher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olib.cz/IMG/GAL/19440.jpg" TargetMode="External"/><Relationship Id="rId11" Type="http://schemas.openxmlformats.org/officeDocument/2006/relationships/hyperlink" Target="http://www.biolib.cz/IMG/GAL/107415.jpg" TargetMode="External"/><Relationship Id="rId5" Type="http://schemas.openxmlformats.org/officeDocument/2006/relationships/hyperlink" Target="http://www.byliny.wz.cz/1rdesno.b.jpg" TargetMode="External"/><Relationship Id="rId15" Type="http://schemas.openxmlformats.org/officeDocument/2006/relationships/hyperlink" Target="http://upload.wikimedia.org/wikipedia/commons/thumb/8/80/Cichorium_intybus-alvesgaspar1.jpg/258px-Cichorium_intybus-alvesgaspar1.jpg" TargetMode="External"/><Relationship Id="rId10" Type="http://schemas.openxmlformats.org/officeDocument/2006/relationships/hyperlink" Target="http://hadopasi.org/ostatni/tojefuk/pictures/images/mochna_husi.jpg" TargetMode="External"/><Relationship Id="rId4" Type="http://schemas.openxmlformats.org/officeDocument/2006/relationships/hyperlink" Target="http://www.biolib.cz/IMG/GAL/31016.jpg" TargetMode="External"/><Relationship Id="rId9" Type="http://schemas.openxmlformats.org/officeDocument/2006/relationships/hyperlink" Target="http://honestintrospection.files.wordpress.com/2012/04/st-johns.jpg" TargetMode="External"/><Relationship Id="rId14" Type="http://schemas.openxmlformats.org/officeDocument/2006/relationships/hyperlink" Target="http://botany.cz/foto/anserinaherb1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ymkh.cz/student/Biologie/nemecek/Pozn%C3%A1va%C4%8Dka/Rostliny/Hluchavka%20nachov%C3%A1.jpg" TargetMode="External"/><Relationship Id="rId13" Type="http://schemas.openxmlformats.org/officeDocument/2006/relationships/hyperlink" Target="http://www.motyli.net/nymphalidae/melanargia-galathea-rub.jpg" TargetMode="External"/><Relationship Id="rId3" Type="http://schemas.openxmlformats.org/officeDocument/2006/relationships/hyperlink" Target="http://healthylife.xf.cz/img_garten/kostival_lekarsky_1.jpg" TargetMode="External"/><Relationship Id="rId7" Type="http://schemas.openxmlformats.org/officeDocument/2006/relationships/hyperlink" Target="http://www.garten.cz/images_data/2911-achillea-millefolium-rebricek-obecny-2.jpg" TargetMode="External"/><Relationship Id="rId12" Type="http://schemas.openxmlformats.org/officeDocument/2006/relationships/hyperlink" Target="http://www.motyli.net/pieridae/colias-hyal-alfa-sc.jpg" TargetMode="External"/><Relationship Id="rId2" Type="http://schemas.openxmlformats.org/officeDocument/2006/relationships/hyperlink" Target="http://upload.wikimedia.org/wikipedia/commons/thumb/8/83/Glockenblume-Bl%C3%BCte2.jpg/258px-Glockenblume-Bl%C3%BCte2.jpg" TargetMode="External"/><Relationship Id="rId16" Type="http://schemas.openxmlformats.org/officeDocument/2006/relationships/hyperlink" Target="http://www.motyli.net/pieridae/pieris-brassicae-s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-zahrady.cz/img/upload/herbar_63474460.jpg" TargetMode="External"/><Relationship Id="rId11" Type="http://schemas.openxmlformats.org/officeDocument/2006/relationships/hyperlink" Target="http://www.motyli.net/nymphalidae/inachis-io.jpg" TargetMode="External"/><Relationship Id="rId5" Type="http://schemas.openxmlformats.org/officeDocument/2006/relationships/hyperlink" Target="http://www.jynx-t.net/priroda/Data/Images/Hluchavka-bila.jpg" TargetMode="External"/><Relationship Id="rId15" Type="http://schemas.openxmlformats.org/officeDocument/2006/relationships/hyperlink" Target="http://www.simonaart.cz/img/mid/113/jason-cervenooky--parnassius-apollo-.jpg" TargetMode="External"/><Relationship Id="rId10" Type="http://schemas.openxmlformats.org/officeDocument/2006/relationships/hyperlink" Target="http://zebry.cz/cmelakasvet.cz/wp-content/obrazky/2005/prosinec1/otakarek-fenyklovy.jpg" TargetMode="External"/><Relationship Id="rId4" Type="http://schemas.openxmlformats.org/officeDocument/2006/relationships/hyperlink" Target="http://www.kvetenacr.cz/obrazky/katalog/_2/12.jpg" TargetMode="External"/><Relationship Id="rId9" Type="http://schemas.openxmlformats.org/officeDocument/2006/relationships/hyperlink" Target="http://martincinherbar.ic.cz/img/kontryhel_big.jpg" TargetMode="External"/><Relationship Id="rId14" Type="http://schemas.openxmlformats.org/officeDocument/2006/relationships/hyperlink" Target="http://junak-racek.sweb.cz/am4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>
            <a:alpha val="8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36134" y="2996952"/>
            <a:ext cx="7383862" cy="1631216"/>
          </a:xfrm>
          <a:prstGeom prst="rect">
            <a:avLst/>
          </a:prstGeom>
          <a:solidFill>
            <a:schemeClr val="bg1"/>
          </a:solidFill>
          <a:effectLst>
            <a:softEdge rad="317500"/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 Základní škola Karla Klíče Hostinné</a:t>
            </a:r>
          </a:p>
          <a:p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Mgr.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Soňa Dvořáková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VY_32_INOVACE_13_B_20_Léto na louce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a příroda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CZ.1.07/1.4.00/21.2131</a:t>
            </a: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542" y="4941168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11560" y="836712"/>
            <a:ext cx="4713682" cy="1143000"/>
          </a:xfrm>
          <a:prstGeom prst="rect">
            <a:avLst/>
          </a:prstGeom>
          <a:solidFill>
            <a:srgbClr val="0070C0"/>
          </a:solidFill>
          <a:effectLst>
            <a:softEdge rad="31750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na louce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246" y="491774"/>
            <a:ext cx="2635498" cy="2108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02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1339757"/>
              </p:ext>
            </p:extLst>
          </p:nvPr>
        </p:nvGraphicFramePr>
        <p:xfrm>
          <a:off x="1259632" y="1484784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20.5.2012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29.5.2012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</a:t>
                      </a:r>
                      <a:r>
                        <a:rPr lang="cs-CZ" baseline="0" dirty="0" smtClean="0"/>
                        <a:t> příroda</a:t>
                      </a:r>
                      <a:endParaRPr lang="cs-CZ" dirty="0" smtClean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Léto na louce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805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Letní slunovrat, červen, červenec,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srpen, léto na louce, luční rostliny,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luční motýli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19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C:\Users\pc\AppData\Local\Microsoft\Windows\Temporary Internet Files\Content.IE5\WRMD7Y5T\MP9004394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924" y="575095"/>
            <a:ext cx="4896544" cy="610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 flipH="1">
            <a:off x="5436096" y="71261"/>
            <a:ext cx="1800200" cy="984346"/>
          </a:xfrm>
          <a:prstGeom prst="wedgeEllipseCallout">
            <a:avLst>
              <a:gd name="adj1" fmla="val -41796"/>
              <a:gd name="adj2" fmla="val 642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už víme o létě?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1431049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Začíná…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6061" y="836401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23. května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6061" y="120573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21. června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6061" y="1568649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23. června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99992" y="2094317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 to den…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4091" y="250454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letní rovnodennosti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24091" y="324320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letního slunovratu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4091" y="287387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letních prázdnin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5672026" y="1597038"/>
            <a:ext cx="100913" cy="7943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5748565" y="1517606"/>
            <a:ext cx="216024" cy="15886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4468146" y="275610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Letní měsíce</a:t>
            </a:r>
          </a:p>
          <a:p>
            <a:r>
              <a:rPr lang="cs-CZ" dirty="0">
                <a:solidFill>
                  <a:schemeClr val="bg1"/>
                </a:solidFill>
              </a:rPr>
              <a:t>j</a:t>
            </a:r>
            <a:r>
              <a:rPr lang="cs-CZ" dirty="0" smtClean="0">
                <a:solidFill>
                  <a:schemeClr val="bg1"/>
                </a:solidFill>
              </a:rPr>
              <a:t>sou…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06061" y="4185954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květen, červen,  </a:t>
            </a:r>
          </a:p>
          <a:p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červenec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24091" y="5358569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červen, červenec, </a:t>
            </a:r>
          </a:p>
          <a:p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srpen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06061" y="4832285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květen, červen, září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4" name="Přímá spojnice 63"/>
          <p:cNvCxnSpPr/>
          <p:nvPr/>
        </p:nvCxnSpPr>
        <p:spPr>
          <a:xfrm flipH="1">
            <a:off x="5674803" y="1479437"/>
            <a:ext cx="184666" cy="17842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 flipV="1">
            <a:off x="5660794" y="1479437"/>
            <a:ext cx="198675" cy="17842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5876869" y="2251479"/>
            <a:ext cx="100913" cy="7943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V="1">
            <a:off x="5953408" y="2172047"/>
            <a:ext cx="216024" cy="15886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5921142" y="2169385"/>
            <a:ext cx="184666" cy="17842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 flipV="1">
            <a:off x="5907133" y="2169385"/>
            <a:ext cx="198675" cy="17842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5499434" y="3298169"/>
            <a:ext cx="100913" cy="7943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V="1">
            <a:off x="5575973" y="3218737"/>
            <a:ext cx="216024" cy="15886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H="1">
            <a:off x="5563899" y="3221852"/>
            <a:ext cx="184666" cy="17842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 flipV="1">
            <a:off x="5549890" y="3221852"/>
            <a:ext cx="198675" cy="17842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91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000"/>
                            </p:stCondLst>
                            <p:childTnLst>
                              <p:par>
                                <p:cTn id="123" presetID="16" presetClass="emph" presetSubtype="0" fill="hold" grpId="4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4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6" presetClass="emph" presetSubtype="0" fill="hold" grpId="4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8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9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0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2000"/>
                            </p:stCondLst>
                            <p:childTnLst>
                              <p:par>
                                <p:cTn id="171" presetID="16" presetClass="emph" presetSubtype="0" fill="hold" grpId="6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3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4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6" presetClass="emph" presetSubtype="0" fill="hold" grpId="6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6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7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8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6" presetClass="emph" presetSubtype="0" fill="hold" grpId="4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0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1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2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2000"/>
                            </p:stCondLst>
                            <p:childTnLst>
                              <p:par>
                                <p:cTn id="219" presetID="16" presetClass="emph" presetSubtype="0" fill="hold" grpId="5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0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1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6" presetClass="emph" presetSubtype="0" fill="hold" grpId="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4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5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6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6" presetClass="emph" presetSubtype="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8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9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0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2" fill="hold">
                      <p:stCondLst>
                        <p:cond delay="0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6" fill="hold">
                            <p:stCondLst>
                              <p:cond delay="2000"/>
                            </p:stCondLst>
                            <p:childTnLst>
                              <p:par>
                                <p:cTn id="267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8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9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0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1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3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4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1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6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7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0" fill="hold">
                      <p:stCondLst>
                        <p:cond delay="0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4" fill="hold">
                            <p:stCondLst>
                              <p:cond delay="2000"/>
                            </p:stCondLst>
                            <p:childTnLst>
                              <p:par>
                                <p:cTn id="315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7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8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0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4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5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6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8" fill="hold">
                      <p:stCondLst>
                        <p:cond delay="0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2" fill="hold">
                            <p:stCondLst>
                              <p:cond delay="2000"/>
                            </p:stCondLst>
                            <p:childTnLst>
                              <p:par>
                                <p:cTn id="363" presetID="16" presetClass="emph" presetSubtype="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4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7" presetID="16" presetClass="emph" presetSubtype="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8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9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0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1" presetID="16" presetClass="emph" presetSubtype="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72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3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4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5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6" fill="hold">
                      <p:stCondLst>
                        <p:cond delay="0"/>
                      </p:stCondLst>
                      <p:childTnLst>
                        <p:par>
                          <p:cTn id="377" fill="hold">
                            <p:stCondLst>
                              <p:cond delay="0"/>
                            </p:stCondLst>
                            <p:childTnLst>
                              <p:par>
                                <p:cTn id="37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2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3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4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5" presetID="1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6" dur="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7" dur="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8" dur="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9" presetID="1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0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1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2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2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4" fill="hold">
                      <p:stCondLst>
                        <p:cond delay="0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8" fill="hold">
                            <p:stCondLst>
                              <p:cond delay="2000"/>
                            </p:stCondLst>
                            <p:childTnLst>
                              <p:par>
                                <p:cTn id="459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0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1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2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4" dur="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5" dur="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6" dur="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8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9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0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471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2" fill="hold">
                      <p:stCondLst>
                        <p:cond delay="0"/>
                      </p:stCondLst>
                      <p:childTnLst>
                        <p:par>
                          <p:cTn id="473" fill="hold">
                            <p:stCondLst>
                              <p:cond delay="0"/>
                            </p:stCondLst>
                            <p:childTnLst>
                              <p:par>
                                <p:cTn id="4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6" fill="hold">
                            <p:stCondLst>
                              <p:cond delay="2000"/>
                            </p:stCondLst>
                            <p:childTnLst>
                              <p:par>
                                <p:cTn id="507" presetID="16" presetClass="emph" presetSubtype="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8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9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0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1" presetID="16" presetClass="emph" presetSubtype="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2" dur="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3" dur="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4" dur="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5" presetID="16" presetClass="emph" presetSubtype="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6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7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8" dur="7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0" grpId="0"/>
      <p:bldP spid="10" grpId="4"/>
      <p:bldP spid="10" grpId="5"/>
      <p:bldP spid="10" grpId="6"/>
      <p:bldP spid="21" grpId="0"/>
      <p:bldP spid="21" grpId="2"/>
      <p:bldP spid="21" grpId="3"/>
      <p:bldP spid="21" grpId="4"/>
      <p:bldP spid="22" grpId="0"/>
      <p:bldP spid="22" grpId="4"/>
      <p:bldP spid="22" grpId="5"/>
      <p:bldP spid="22" grpId="6"/>
      <p:bldP spid="23" grpId="0"/>
      <p:bldP spid="24" grpId="0"/>
      <p:bldP spid="24" grpId="1"/>
      <p:bldP spid="24" grpId="2"/>
      <p:bldP spid="24" grpId="3"/>
      <p:bldP spid="25" grpId="0"/>
      <p:bldP spid="25" grpId="1"/>
      <p:bldP spid="25" grpId="2"/>
      <p:bldP spid="25" grpId="3"/>
      <p:bldP spid="26" grpId="0"/>
      <p:bldP spid="26" grpId="1"/>
      <p:bldP spid="26" grpId="2"/>
      <p:bldP spid="26" grpId="3"/>
      <p:bldP spid="59" grpId="0"/>
      <p:bldP spid="60" grpId="0"/>
      <p:bldP spid="60" grpId="1"/>
      <p:bldP spid="60" grpId="2"/>
      <p:bldP spid="60" grpId="3"/>
      <p:bldP spid="61" grpId="0"/>
      <p:bldP spid="61" grpId="1"/>
      <p:bldP spid="61" grpId="2"/>
      <p:bldP spid="61" grpId="3"/>
      <p:bldP spid="62" grpId="0"/>
      <p:bldP spid="62" grpId="1"/>
      <p:bldP spid="62" grpId="2"/>
      <p:bldP spid="62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097" y="668288"/>
            <a:ext cx="7516169" cy="5624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pc\AppData\Local\Microsoft\Windows\Temporary Internet Files\Content.IE5\WRMD7Y5T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4568" y="2819111"/>
            <a:ext cx="1317449" cy="87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IYOB4FBL\MC9002330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071" y="2793751"/>
            <a:ext cx="2903961" cy="258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 flipH="1">
            <a:off x="4860032" y="668288"/>
            <a:ext cx="1672787" cy="1080120"/>
          </a:xfrm>
          <a:prstGeom prst="wedgeEllipseCallout">
            <a:avLst>
              <a:gd name="adj1" fmla="val -54578"/>
              <a:gd name="adj2" fmla="val 58864"/>
            </a:avLst>
          </a:prstGeom>
          <a:solidFill>
            <a:schemeClr val="bg2">
              <a:lumMod val="60000"/>
              <a:lumOff val="40000"/>
            </a:schemeClr>
          </a:solidFill>
          <a:ln w="254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Pojďte s námi na louku!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953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0.00105 0.02636 C -0.00399 0.0148 -0.01025 0.00486 -0.01528 -0.00532 C -0.02188 -0.0185 -0.02101 -0.03792 -0.02639 -0.05179 C -0.02709 -0.05364 -0.02865 -0.05457 -0.02969 -0.05618 C -0.03698 -0.06844 -0.04358 -0.07838 -0.05504 -0.08347 C -0.0599 -0.0904 -0.06737 -0.0911 -0.07414 -0.0941 C -0.07726 -0.09549 -0.08369 -0.09826 -0.08369 -0.09803 C -0.08525 -0.09965 -0.08664 -0.1015 -0.08837 -0.10266 C -0.0915 -0.10451 -0.09792 -0.10682 -0.09792 -0.10659 C -0.11702 -0.1237 -0.14757 -0.11861 -0.16771 -0.11954 C -0.18577 -0.12532 -0.20487 -0.12832 -0.22327 -0.13017 C -0.23004 -0.13202 -0.23421 -0.13248 -0.2408 -0.13642 C -0.2481 -0.14081 -0.24619 -0.14405 -0.25504 -0.14705 C -0.25955 -0.15607 -0.2658 -0.16647 -0.27257 -0.17225 C -0.27362 -0.17433 -0.27483 -0.17642 -0.2757 -0.17873 C -0.27639 -0.18081 -0.27639 -0.18312 -0.27726 -0.18497 C -0.27865 -0.18821 -0.28195 -0.19052 -0.28369 -0.19352 C -0.29115 -0.2067 -0.29028 -0.20647 -0.29948 -0.21665 C -0.30591 -0.22358 -0.3106 -0.23237 -0.31858 -0.23584 C -0.32344 -0.24023 -0.32518 -0.24578 -0.32969 -0.25063 C -0.3349 -0.25618 -0.34219 -0.25734 -0.34705 -0.26335 C -0.35053 -0.26774 -0.35973 -0.27168 -0.35973 -0.27144 C -0.36546 -0.27884 -0.37066 -0.27653 -0.37726 -0.28231 C -0.38369 -0.28809 -0.39063 -0.28994 -0.39792 -0.29295 C -0.40313 -0.29503 -0.40695 -0.29942 -0.41216 -0.30127 C -0.42188 -0.30497 -0.42275 -0.30381 -0.43594 -0.30543 C -0.44462 -0.30867 -0.45209 -0.30821 -0.45973 -0.30127 C -0.46424 -0.28509 -0.45764 -0.3052 -0.46615 -0.29063 C -0.46719 -0.28902 -0.46702 -0.28624 -0.46771 -0.28439 C -0.46962 -0.27907 -0.47119 -0.27769 -0.47414 -0.27376 C -0.47518 -0.26959 -0.47622 -0.2652 -0.47726 -0.26104 C -0.47778 -0.25896 -0.47882 -0.2548 -0.47882 -0.25457 C -0.47796 -0.23283 -0.48143 -0.19584 -0.46459 -0.18081 C -0.45938 -0.1704 -0.45834 -0.17017 -0.44862 -0.16601 C -0.44705 -0.16532 -0.44393 -0.16393 -0.44393 -0.1637 C -0.41355 -0.16555 -0.40365 -0.16601 -0.37882 -0.17665 C -0.36563 -0.17595 -0.35244 -0.17642 -0.33924 -0.17457 C -0.33733 -0.17433 -0.33612 -0.17133 -0.33438 -0.17017 C -0.33125 -0.16832 -0.32483 -0.16601 -0.32483 -0.16578 C -0.32171 -0.16324 -0.31841 -0.16023 -0.31528 -0.15746 C -0.31216 -0.15468 -0.31112 -0.14913 -0.30903 -0.14497 C -0.30799 -0.14289 -0.30573 -0.14196 -0.30417 -0.14058 C -0.30191 -0.13595 -0.29844 -0.13248 -0.29636 -0.12786 C -0.29132 -0.11653 -0.29098 -0.10682 -0.28525 -0.09618 C -0.28473 -0.0941 -0.28438 -0.09202 -0.28369 -0.08994 C -0.28264 -0.08694 -0.28108 -0.08439 -0.28039 -0.08139 C -0.279 -0.07584 -0.27726 -0.06451 -0.27726 -0.06428 C -0.27778 -0.0511 -0.27691 -0.03746 -0.27882 -0.02428 C -0.27917 -0.02173 -0.2823 -0.02196 -0.28369 -0.02011 C -0.2856 -0.01757 -0.28716 -0.01133 -0.28994 -0.00948 C -0.29653 -0.00509 -0.3033 -0.00462 -0.3106 -0.00324 C -0.32483 -0.00462 -0.33525 -0.00647 -0.34862 -0.00948 C -0.35556 -0.01272 -0.35921 -0.0215 -0.36459 -0.02867 C -0.36702 -0.03191 -0.37014 -0.03399 -0.37257 -0.03699 C -0.37535 -0.04832 -0.37327 -0.04162 -0.38039 -0.05618 L -0.38039 -0.05595 C -0.38455 -0.07214 -0.3875 -0.08855 -0.3915 -0.10474 C -0.39393 -0.11468 -0.3915 -0.12578 -0.3915 -0.13642 " pathEditMode="relative" rAng="0" ptsTypes="ffffffffffffffffffffffffffffffffffffffffffffffffffffffFffA">
                                      <p:cBhvr>
                                        <p:cTn id="6" dur="4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-16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10" y="2925163"/>
            <a:ext cx="1856407" cy="35305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217" y="2841664"/>
            <a:ext cx="1584176" cy="369758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212" y="372792"/>
            <a:ext cx="4211960" cy="316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871" y="358432"/>
            <a:ext cx="2124641" cy="31915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749" y="628045"/>
            <a:ext cx="1369111" cy="2057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087" y="628045"/>
            <a:ext cx="1440392" cy="1920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603" y="3727372"/>
            <a:ext cx="2280790" cy="2761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7956376" y="4892120"/>
            <a:ext cx="449796" cy="432048"/>
          </a:xfrm>
          <a:prstGeom prst="actionButtonHelp">
            <a:avLst/>
          </a:prstGeom>
          <a:solidFill>
            <a:srgbClr val="00B050"/>
          </a:solidFill>
          <a:ln>
            <a:solidFill>
              <a:schemeClr val="bg1"/>
            </a:solidFill>
          </a:ln>
          <a:effectLst>
            <a:glow rad="228600">
              <a:srgbClr val="00B05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05980" y="227935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sárka luční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4897" y="2641609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ojínek luční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67603" y="3063032"/>
            <a:ext cx="2526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srha říznačka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29771" y="6055643"/>
            <a:ext cx="2526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0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itrocel větší</a:t>
            </a:r>
            <a:endParaRPr lang="cs-CZ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391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95" y="577147"/>
            <a:ext cx="3070666" cy="23056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625" y="258148"/>
            <a:ext cx="2361419" cy="30936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3412" y="3472688"/>
            <a:ext cx="2221650" cy="2962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08103"/>
            <a:ext cx="2285956" cy="30913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25027"/>
            <a:ext cx="3543362" cy="26575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5384258" y="3028640"/>
            <a:ext cx="449796" cy="432048"/>
          </a:xfrm>
          <a:prstGeom prst="actionButtonHelp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bg1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91753" y="2844554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jetel luční</a:t>
            </a:r>
            <a:endParaRPr lang="cs-CZ" sz="2000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4237" y="494678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jetel plazivý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2360668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jetel horský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419753" y="3224917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0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desno hadí kořen</a:t>
            </a:r>
            <a:endParaRPr lang="cs-CZ" sz="20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59782" y="6234833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evětsil lékařský</a:t>
            </a:r>
            <a:endParaRPr lang="cs-CZ" sz="2000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473" y="763393"/>
            <a:ext cx="3070154" cy="19332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0999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0" grpId="0"/>
      <p:bldP spid="11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253" y="845183"/>
            <a:ext cx="3264363" cy="24482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701" y="3775612"/>
            <a:ext cx="3182915" cy="23871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709638"/>
            <a:ext cx="3677479" cy="27193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539" y="3673061"/>
            <a:ext cx="3456384" cy="25922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36407"/>
            <a:ext cx="2507158" cy="1775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946" y="114539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108" y="3907168"/>
            <a:ext cx="2152650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17802"/>
            <a:ext cx="2534109" cy="1902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8532440" y="6262874"/>
            <a:ext cx="449796" cy="432048"/>
          </a:xfrm>
          <a:prstGeom prst="actionButtonHelp">
            <a:avLst/>
          </a:prstGeom>
          <a:solidFill>
            <a:srgbClr val="FFFF00"/>
          </a:solidFill>
          <a:ln>
            <a:solidFill>
              <a:schemeClr val="bg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33852" y="309528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ryskyřník prudký</a:t>
            </a:r>
            <a:endParaRPr lang="cs-CZ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78297" y="266601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vlaštovičník větší</a:t>
            </a:r>
            <a:endParaRPr lang="cs-CZ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41283" y="6262874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0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řezalka </a:t>
            </a:r>
            <a:endParaRPr lang="cs-CZ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25256" y="6278843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0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ochna husí</a:t>
            </a:r>
            <a:endParaRPr lang="cs-CZ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194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2437138" cy="19284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670" y="3717032"/>
            <a:ext cx="2422755" cy="24227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52" y="2517650"/>
            <a:ext cx="2466975" cy="1847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281" y="975571"/>
            <a:ext cx="2448272" cy="244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25" y="4570641"/>
            <a:ext cx="2466975" cy="1847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943" y="332656"/>
            <a:ext cx="2579810" cy="1932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17650"/>
            <a:ext cx="2981017" cy="39746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4236410" y="336492"/>
            <a:ext cx="449796" cy="432048"/>
          </a:xfrm>
          <a:prstGeom prst="actionButtonHelp">
            <a:avLst/>
          </a:prstGeom>
          <a:solidFill>
            <a:srgbClr val="0070C0"/>
          </a:solidFill>
          <a:ln>
            <a:solidFill>
              <a:schemeClr val="bg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418" y="352461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ekanka obecná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1178" y="2499083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ozrazil rezekvítek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8926" y="6092229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osatec (trávovitý)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3053654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vonek luční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11437" y="5739677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omněnka hajní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28943" y="1799597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kostival lékařský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85577" y="6092229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akost luční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86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2807470" cy="27949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561" y="318873"/>
            <a:ext cx="2376625" cy="27274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8534"/>
            <a:ext cx="2724997" cy="27704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21287"/>
            <a:ext cx="3096344" cy="3096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620" y="3465892"/>
            <a:ext cx="381000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8534907" y="6284805"/>
            <a:ext cx="449796" cy="432048"/>
          </a:xfrm>
          <a:prstGeom prst="actionButtonHelp">
            <a:avLst/>
          </a:prstGeom>
          <a:solidFill>
            <a:schemeClr val="bg1"/>
          </a:solidFill>
          <a:ln>
            <a:solidFill>
              <a:srgbClr val="FFC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725312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luchavka bílá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7221" y="6300774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0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luchavka nachová</a:t>
            </a:r>
            <a:endParaRPr lang="cs-CZ" sz="2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39300" y="2347754"/>
            <a:ext cx="35507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ršlice </a:t>
            </a:r>
          </a:p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kozí noha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09304" y="2501642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řebříček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57881" y="4562907"/>
            <a:ext cx="3550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kontryhel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3494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2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125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52928" cy="6186309"/>
          </a:xfrm>
          <a:prstGeom prst="rect">
            <a:avLst/>
          </a:prstGeom>
          <a:solidFill>
            <a:srgbClr val="92D050">
              <a:alpha val="50000"/>
            </a:srgbClr>
          </a:solidFill>
          <a:effectLst>
            <a:softEdge rad="317500"/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874" y="2610320"/>
            <a:ext cx="2160240" cy="156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234" y="808871"/>
            <a:ext cx="2048990" cy="147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859" b="95141" l="5758" r="938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260" y="622683"/>
            <a:ext cx="2467419" cy="1851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84000" y1="15254" x2="92800" y2="13559"/>
                        <a14:foregroundMark x1="5200" y1="24294" x2="10000" y2="101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747" y="4526352"/>
            <a:ext cx="2140915" cy="1515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9447" y="2690455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Modrásek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479446" y="3059787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Otakárek fenyklový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479447" y="3747705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Babočka admirál 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79447" y="3427081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Okáč </a:t>
            </a:r>
          </a:p>
        </p:txBody>
      </p:sp>
      <p:pic>
        <p:nvPicPr>
          <p:cNvPr id="2050" name="Picture 2" descr="http://www.motyli.net/nymphalidae/melanargia-galathea-rub.jpg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536" y="780596"/>
            <a:ext cx="2268972" cy="1479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junak-racek.sweb.cz/am47.jpg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095" y="4581128"/>
            <a:ext cx="1976041" cy="137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simonaart.cz/img/mid/113/jason-cervenooky--parnassius-apollo-.jpg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976" b="95012" l="10000" r="934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453" y="3284984"/>
            <a:ext cx="3266019" cy="298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motyli.net/pieridae/pieris-brassicae-sc.jpg"/>
          <p:cNvPicPr>
            <a:picLocks noChangeAspect="1" noChangeArrowheads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59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60744"/>
            <a:ext cx="2103555" cy="1413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729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6" presetClass="emph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70"/>
                            </p:stCondLst>
                            <p:childTnLst>
                              <p:par>
                                <p:cTn id="13" presetID="64" presetClass="path" presetSubtype="0" accel="50000" decel="50000" fill="hold" grpId="1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8.33333E-7 3.33333E-6 L -0.00712 -0.38241 " pathEditMode="relative" rAng="0" ptsTypes="AA">
                                      <p:cBhvr>
                                        <p:cTn id="14" dur="1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5" y="-1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mph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10"/>
                            </p:stCondLst>
                            <p:childTnLst>
                              <p:par>
                                <p:cTn id="26" presetID="64" presetClass="path" presetSubtype="0" accel="50000" decel="50000" fill="hold" grpId="1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8.33333E-7 3.7037E-7 L 0.26858 -0.20995 " pathEditMode="relative" rAng="0" ptsTypes="AA">
                                      <p:cBhvr>
                                        <p:cTn id="27" dur="1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20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6" presetClass="emph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810"/>
                            </p:stCondLst>
                            <p:childTnLst>
                              <p:par>
                                <p:cTn id="55" presetID="64" presetClass="path" presetSubtype="0" accel="50000" decel="50000" fill="hold" grpId="1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8.33333E-7 -3.7037E-7 L -0.29844 -0.43611 " pathEditMode="relative" rAng="0" ptsTypes="AA">
                                      <p:cBhvr>
                                        <p:cTn id="56" dur="1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31" y="-2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16" presetClass="emph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890"/>
                            </p:stCondLst>
                            <p:childTnLst>
                              <p:par>
                                <p:cTn id="68" presetID="0" presetClass="path" presetSubtype="0" accel="50000" decel="50000" fill="hold" grpId="1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8.33333E-7 -2.96296E-6 L 0.0401 0.49028 " pathEditMode="relative" rAng="0" ptsTypes="AA">
                                      <p:cBhvr>
                                        <p:cTn id="69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7" y="24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22" grpId="0"/>
      <p:bldP spid="22" grpId="1"/>
      <p:bldP spid="23" grpId="0"/>
      <p:bldP spid="23" grpId="1"/>
      <p:bldP spid="24" grpId="0"/>
      <p:bldP spid="2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52928" cy="6186309"/>
          </a:xfrm>
          <a:prstGeom prst="rect">
            <a:avLst/>
          </a:prstGeom>
          <a:solidFill>
            <a:srgbClr val="92D050">
              <a:alpha val="50000"/>
            </a:srgbClr>
          </a:solidFill>
          <a:effectLst>
            <a:softEdge rad="317500"/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874" y="2610320"/>
            <a:ext cx="2160240" cy="156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84000" y1="15254" x2="92800" y2="13559"/>
                        <a14:foregroundMark x1="5200" y1="24294" x2="10000" y2="101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747" y="4526352"/>
            <a:ext cx="2140915" cy="1515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479447" y="2659097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Bělásek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479446" y="3059787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Žluťásek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479447" y="3805001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Jasoň červenooký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79447" y="3427081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Babočka paví oko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479447" y="4167205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Otakárek fenyklový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479448" y="2289765"/>
            <a:ext cx="274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Babočka admirál </a:t>
            </a:r>
            <a:endParaRPr lang="cs-CZ" b="1" dirty="0"/>
          </a:p>
        </p:txBody>
      </p:sp>
      <p:pic>
        <p:nvPicPr>
          <p:cNvPr id="13" name="Picture 6" descr="http://www.simonaart.cz/img/mid/113/jason-cervenooky--parnassius-apollo-.jp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76" b="95012" l="10000" r="934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453" y="3284984"/>
            <a:ext cx="3266019" cy="298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www.motyli.net/pieridae/pieris-brassicae-sc.jpg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9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60744"/>
            <a:ext cx="2103555" cy="1413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2962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6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6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1.94444E-6 1.11111E-6 L -0.27778 -0.1838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89" y="-9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40"/>
                            </p:stCondLst>
                            <p:childTnLst>
                              <p:par>
                                <p:cTn id="35" presetID="35" presetClass="path" presetSubtype="0" accel="50000" decel="50000" fill="hold" grpId="1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8.33333E-7 3.33333E-6 L -0.26701 0.4469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51" y="2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20"/>
                            </p:stCondLst>
                            <p:childTnLst>
                              <p:par>
                                <p:cTn id="52" presetID="63" presetClass="path" presetSubtype="0" accel="50000" decel="50000" fill="hold" grpId="1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8.33333E-7 -3.33333E-6 L 0.36302 -0.0511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-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16" presetClass="emph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30"/>
                            </p:stCondLst>
                            <p:childTnLst>
                              <p:par>
                                <p:cTn id="80" presetID="63" presetClass="path" presetSubtype="0" accel="50000" decel="50000" fill="hold" grpId="1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8.33333E-7 -2.96296E-6 L 0.26858 0.32778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20" y="1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0" grpId="1"/>
      <p:bldP spid="21" grpId="0"/>
      <p:bldP spid="21" grpId="1"/>
      <p:bldP spid="22" grpId="0"/>
      <p:bldP spid="22" grpId="1"/>
      <p:bldP spid="23" grpId="0" build="allAtOnce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75000"/>
              </a:schemeClr>
            </a:gs>
            <a:gs pos="57000">
              <a:schemeClr val="bg2">
                <a:lumMod val="60000"/>
                <a:lumOff val="40000"/>
              </a:schemeClr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172259"/>
              </p:ext>
            </p:extLst>
          </p:nvPr>
        </p:nvGraphicFramePr>
        <p:xfrm>
          <a:off x="251520" y="3068960"/>
          <a:ext cx="8640960" cy="3557867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{073A0DAA-6AF3-43AB-8588-CEC1D06C72B9}</a:tableStyleId>
              </a:tblPr>
              <a:tblGrid>
                <a:gridCol w="8640960"/>
              </a:tblGrid>
              <a:tr h="44890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2741453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-otevřená galerie Microsoft.com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http://www.vysocina-news.cz/data/32514/preface/full.jpg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http://herbarsekunda.websnadno.cz/bojinek_lucni.jpg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http://www.guh.cz/edu/bi/biologie_rostliny/foto04/foto_041.jpg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http://www.sagittaria.cz/images/upload/co-kvete/npsarka.jpg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http://www.guh.cz/edu/bi/biologie_rostliny/foto04/foto_040.jpg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http://blog.denik.cz/blog/3646/94534/055.jpg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http://img12.rajce.idnes.cz/d1203/0/790/790729_fdfc3ed362d215531a9713e0ea8963f4/images/064-srha_riznacka.jpg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http://papousci.chovzvirat.com/img/clanky//originals/jireocel-2150.jpg</a:t>
                      </a:r>
                      <a:r>
                        <a:rPr lang="cs-CZ" sz="18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6780693"/>
              </p:ext>
            </p:extLst>
          </p:nvPr>
        </p:nvGraphicFramePr>
        <p:xfrm>
          <a:off x="323528" y="188640"/>
          <a:ext cx="8568952" cy="267951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568952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Prezentace, která slouží jako poznávačka, je určená žákům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2. třídy. Samotnému poznávání předchází krátké opakování znalostí o létě, které už žáci získali. Po vybrání jedné z možností se ukáže, jestli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je odpověď správná. Po ukázání obrázků květin se objeví ikonka s odkazem na jejich názvy, poté přichází na řadu další snímek.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U motýlů žáci nejprve vybírají ze čtyř možností (vybírají konkrétní motýly). Na druhém snímku se snaží odhalit zbývající motýly. Prezentace obsahuje animace. 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863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75000"/>
              </a:schemeClr>
            </a:gs>
            <a:gs pos="57000">
              <a:schemeClr val="bg2">
                <a:lumMod val="60000"/>
                <a:lumOff val="40000"/>
              </a:schemeClr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7443179"/>
              </p:ext>
            </p:extLst>
          </p:nvPr>
        </p:nvGraphicFramePr>
        <p:xfrm>
          <a:off x="251520" y="101440"/>
          <a:ext cx="8640960" cy="663992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640960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http://botany.cz/foto/trifolmonherb.jpg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http://upload.wikimedia.org/wikipedia/commons/thumb/6/6d/Trifolium_pratense_0522.jpg/258px-Trifolium_pratense_0522.jpg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http://www.biolib.cz/IMG/GAL/31016.jpg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http://www.byliny.wz.cz/1rdesno.b.jpg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http://www.biolib.cz/IMG/GAL/19440.jpg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http://www.garten.cz/images_data/5705-ranunculus-acris-pryskyrnik-prudky-1.jpg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http://fotky-porostu-rostlin-temer-jednoho.websnadno.cz/18_vlastovicnik_vetsi_2.jpg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http://honestintrospection.files.wordpress.com/2012/04/st-johns.jpg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0"/>
                        </a:rPr>
                        <a:t>http://hadopasi.org/ostatni/tojefuk/pictures/images/mochna_husi.jpg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1"/>
                        </a:rPr>
                        <a:t>http://www.biolib.cz/IMG/GAL/107415.jpg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2"/>
                        </a:rPr>
                        <a:t>http://wiki.rvp.cz/@api/deki/files/9131/=vlastovicnik02.JPG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3"/>
                        </a:rPr>
                        <a:t>http://nd04.jxs.cz/551/643/e348adb62d_75414864_o2.jpg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4"/>
                        </a:rPr>
                        <a:t>http://botany.cz/foto/anserinaherb1.jpg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5"/>
                        </a:rPr>
                        <a:t>http://upload.wikimedia.org/wikipedia/commons/thumb/8/80/Cichorium_intybus-alvesgaspar1.jpg/258px-Cichorium_intybus-alvesgaspar1.jpg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6"/>
                        </a:rPr>
                        <a:t>http://botany.cz/foto/rezekherb.jpg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7"/>
                        </a:rPr>
                        <a:t>http://www.biolib.cz/IMG/GAL/73025.jpg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8"/>
                        </a:rPr>
                        <a:t>http://img5.rajce.idnes.cz/d0502/1/1049/1049441_17ab06f9b54cc4ab64447d4a7f151774/images/kakost_lucni-kvet-detail-ND-cervenec08.jpg</a:t>
                      </a:r>
                      <a:r>
                        <a:rPr lang="cs-CZ" sz="18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91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75000"/>
              </a:schemeClr>
            </a:gs>
            <a:gs pos="57000">
              <a:schemeClr val="bg2">
                <a:lumMod val="60000"/>
                <a:lumOff val="40000"/>
              </a:schemeClr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872243"/>
              </p:ext>
            </p:extLst>
          </p:nvPr>
        </p:nvGraphicFramePr>
        <p:xfrm>
          <a:off x="323528" y="332656"/>
          <a:ext cx="8496944" cy="619268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496944"/>
              </a:tblGrid>
              <a:tr h="5219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567069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http://upload.wikimedia.org/wikipedia/commons/thumb/8/83/Glockenblume-Bl%C3%BCte2.jpg/258px-Glockenblume-Bl%C3%BCte2.jpg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http://healthylife.xf.cz/img_garten/kostival_lekarsky_1.jpg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http://www.kvetenacr.cz/obrazky/katalog/_2/12.jpg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http://www.jynx-t.net/priroda/Data/Images/Hluchavka-bila.jpg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http://www.e-zahrady.cz/img/upload/herbar_63474460.jpg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http://www.garten.cz/images_data/2911-achillea-millefolium-rebricek-obecny-2.jpg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http://www.gymkh.cz/student/Biologie/nemecek/Pozn%C3%A1va%C4%8Dka/Rostliny/Hluchavka%20nachov%C3%A1.jpg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http://martincinherbar.ic.cz/img/kontryhel_big.jpg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0"/>
                        </a:rPr>
                        <a:t>http</a:t>
                      </a:r>
                      <a:r>
                        <a:rPr lang="cs-CZ" sz="1800" baseline="0" dirty="0" smtClean="0">
                          <a:hlinkClick r:id="rId10"/>
                        </a:rPr>
                        <a:t>://zebry.cz/cmelakasvet.cz/wp-content/obrazky/2005/prosinec1/otakarek-fenyklovy.jpg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1"/>
                        </a:rPr>
                        <a:t>http://www.motyli.net/nymphalidae/inachis-io.jpg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2"/>
                        </a:rPr>
                        <a:t>http</a:t>
                      </a:r>
                      <a:r>
                        <a:rPr lang="cs-CZ" sz="1800" baseline="0" dirty="0" smtClean="0">
                          <a:hlinkClick r:id="rId12"/>
                        </a:rPr>
                        <a:t>://www.motyli.net/pieridae/colias-hyal-alfa-sc.jpg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hlinkClick r:id="rId13"/>
                        </a:rPr>
                        <a:t>http://www.motyli.net/nymphalidae/melanargia-galathea-rub.jpg</a:t>
                      </a:r>
                      <a:endParaRPr lang="cs-CZ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hlinkClick r:id="rId14"/>
                        </a:rPr>
                        <a:t>http://junak-racek.sweb.cz/am47.jpg</a:t>
                      </a:r>
                      <a:r>
                        <a:rPr lang="cs-CZ" dirty="0" smtClean="0"/>
                        <a:t> 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hlinkClick r:id="rId15"/>
                        </a:rPr>
                        <a:t>http://www.simonaart.cz/img/mid/113/jason-cervenooky--parnassius-apollo-.jpg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hlinkClick r:id="rId16"/>
                        </a:rPr>
                        <a:t>http://www.motyli.net/pieridae/pieris-brassicae-sc.jpg</a:t>
                      </a:r>
                      <a:endParaRPr lang="cs-CZ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9284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1179</TotalTime>
  <Words>460</Words>
  <Application>Microsoft Office PowerPoint</Application>
  <PresentationFormat>Předvádění na obrazovce (4:3)</PresentationFormat>
  <Paragraphs>169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57</cp:revision>
  <dcterms:created xsi:type="dcterms:W3CDTF">2012-05-12T17:29:43Z</dcterms:created>
  <dcterms:modified xsi:type="dcterms:W3CDTF">2012-10-11T19:24:15Z</dcterms:modified>
</cp:coreProperties>
</file>