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69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8" d="100"/>
          <a:sy n="68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FDE918-94F2-49B2-BD04-A27932C9C916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76C1DB-2501-4A51-B0F5-B7A6B0B6EC78}">
      <dgm:prSet/>
      <dgm:spPr/>
      <dgm:t>
        <a:bodyPr/>
        <a:lstStyle/>
        <a:p>
          <a:pPr rtl="0"/>
          <a:r>
            <a:rPr lang="cs-CZ" b="1" dirty="0" err="1" smtClean="0"/>
            <a:t>Protágoras</a:t>
          </a:r>
          <a:r>
            <a:rPr lang="cs-CZ" b="1" dirty="0" smtClean="0"/>
            <a:t> z Abdéry (480 – 415 př.)</a:t>
          </a:r>
        </a:p>
        <a:p>
          <a:pPr rtl="0"/>
          <a:r>
            <a:rPr lang="cs-CZ" dirty="0" smtClean="0"/>
            <a:t>Neexistuje žádná objektivní (absolutní) pravda, ale pouze pravda relativní (subjektivní)„Mírou všech věcí je člověk, jsoucích, že jsou, nejsoucích, že nejsou.“</a:t>
          </a:r>
          <a:endParaRPr lang="cs-CZ" dirty="0"/>
        </a:p>
      </dgm:t>
    </dgm:pt>
    <dgm:pt modelId="{EB48E39E-06D7-4CB6-A680-436F7AEFF4E2}" type="parTrans" cxnId="{6DF8CC20-DAEB-4DAF-8606-FFEFC084682C}">
      <dgm:prSet/>
      <dgm:spPr/>
      <dgm:t>
        <a:bodyPr/>
        <a:lstStyle/>
        <a:p>
          <a:endParaRPr lang="cs-CZ"/>
        </a:p>
      </dgm:t>
    </dgm:pt>
    <dgm:pt modelId="{16E167D1-B9D8-47F0-901F-81601413DDE1}" type="sibTrans" cxnId="{6DF8CC20-DAEB-4DAF-8606-FFEFC084682C}">
      <dgm:prSet/>
      <dgm:spPr/>
      <dgm:t>
        <a:bodyPr/>
        <a:lstStyle/>
        <a:p>
          <a:endParaRPr lang="cs-CZ"/>
        </a:p>
      </dgm:t>
    </dgm:pt>
    <dgm:pt modelId="{33F56907-3A67-45ED-BE82-EB9507D1BEF7}">
      <dgm:prSet/>
      <dgm:spPr/>
      <dgm:t>
        <a:bodyPr/>
        <a:lstStyle/>
        <a:p>
          <a:pPr rtl="0"/>
          <a:r>
            <a:rPr lang="cs-CZ" b="1" dirty="0" err="1" smtClean="0"/>
            <a:t>Gorgiás</a:t>
          </a:r>
          <a:r>
            <a:rPr lang="cs-CZ" b="1" dirty="0" smtClean="0"/>
            <a:t> (483– 376 př.)</a:t>
          </a:r>
        </a:p>
        <a:p>
          <a:pPr rtl="0"/>
          <a:r>
            <a:rPr lang="cs-CZ" dirty="0" smtClean="0"/>
            <a:t>Skeptik, není nutné , aby člověk znal téma problému, stačí umět argumentovat</a:t>
          </a:r>
          <a:endParaRPr lang="cs-CZ" dirty="0"/>
        </a:p>
      </dgm:t>
    </dgm:pt>
    <dgm:pt modelId="{2298FF92-9DCF-429E-9D0C-B5D003FBAEE2}" type="parTrans" cxnId="{DAFBC8A7-D289-41C9-9AE2-BD2310CF6524}">
      <dgm:prSet/>
      <dgm:spPr/>
      <dgm:t>
        <a:bodyPr/>
        <a:lstStyle/>
        <a:p>
          <a:endParaRPr lang="cs-CZ"/>
        </a:p>
      </dgm:t>
    </dgm:pt>
    <dgm:pt modelId="{0EB82114-8488-41B8-B4DE-F1583066BE54}" type="sibTrans" cxnId="{DAFBC8A7-D289-41C9-9AE2-BD2310CF6524}">
      <dgm:prSet/>
      <dgm:spPr/>
      <dgm:t>
        <a:bodyPr/>
        <a:lstStyle/>
        <a:p>
          <a:endParaRPr lang="cs-CZ"/>
        </a:p>
      </dgm:t>
    </dgm:pt>
    <dgm:pt modelId="{2C0EB159-5C24-474B-8CB8-6F5BC8BD860C}" type="pres">
      <dgm:prSet presAssocID="{9CFDE918-94F2-49B2-BD04-A27932C9C91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3AE3D3-F998-40D9-9EB3-A93907CE4ECC}" type="pres">
      <dgm:prSet presAssocID="{2376C1DB-2501-4A51-B0F5-B7A6B0B6EC78}" presName="composite" presStyleCnt="0"/>
      <dgm:spPr/>
    </dgm:pt>
    <dgm:pt modelId="{F8E422F3-BC83-4555-A04A-7CFB776CC255}" type="pres">
      <dgm:prSet presAssocID="{2376C1DB-2501-4A51-B0F5-B7A6B0B6EC78}" presName="imgShp" presStyleLbl="fgImgPlace1" presStyleIdx="0" presStyleCnt="2" custLinFactNeighborX="-16801" custLinFactNeighborY="-151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0426C1E-589A-4D83-A5A2-EB877B742724}" type="pres">
      <dgm:prSet presAssocID="{2376C1DB-2501-4A51-B0F5-B7A6B0B6EC78}" presName="txShp" presStyleLbl="node1" presStyleIdx="0" presStyleCnt="2" custScaleX="133049" custLinFactNeighborX="8698" custLinFactNeighborY="2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25E7E5-1146-42DD-869E-30E13220915F}" type="pres">
      <dgm:prSet presAssocID="{16E167D1-B9D8-47F0-901F-81601413DDE1}" presName="spacing" presStyleCnt="0"/>
      <dgm:spPr/>
    </dgm:pt>
    <dgm:pt modelId="{DD6BEBEE-5788-4904-993F-8DBF93D8F3C4}" type="pres">
      <dgm:prSet presAssocID="{33F56907-3A67-45ED-BE82-EB9507D1BEF7}" presName="composite" presStyleCnt="0"/>
      <dgm:spPr/>
    </dgm:pt>
    <dgm:pt modelId="{2F28B2C8-1057-467E-ACDF-328143543D57}" type="pres">
      <dgm:prSet presAssocID="{33F56907-3A67-45ED-BE82-EB9507D1BEF7}" presName="imgShp" presStyleLbl="fgImgPlace1" presStyleIdx="1" presStyleCnt="2" custLinFactNeighborX="-13872" custLinFactNeighborY="-189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BCA4F77-D25B-477B-8013-E291E5ED385C}" type="pres">
      <dgm:prSet presAssocID="{33F56907-3A67-45ED-BE82-EB9507D1BEF7}" presName="txShp" presStyleLbl="node1" presStyleIdx="1" presStyleCnt="2" custScaleX="127058" custLinFactNeighborX="9961" custLinFactNeighborY="-54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F8CC20-DAEB-4DAF-8606-FFEFC084682C}" srcId="{9CFDE918-94F2-49B2-BD04-A27932C9C916}" destId="{2376C1DB-2501-4A51-B0F5-B7A6B0B6EC78}" srcOrd="0" destOrd="0" parTransId="{EB48E39E-06D7-4CB6-A680-436F7AEFF4E2}" sibTransId="{16E167D1-B9D8-47F0-901F-81601413DDE1}"/>
    <dgm:cxn modelId="{DAFBC8A7-D289-41C9-9AE2-BD2310CF6524}" srcId="{9CFDE918-94F2-49B2-BD04-A27932C9C916}" destId="{33F56907-3A67-45ED-BE82-EB9507D1BEF7}" srcOrd="1" destOrd="0" parTransId="{2298FF92-9DCF-429E-9D0C-B5D003FBAEE2}" sibTransId="{0EB82114-8488-41B8-B4DE-F1583066BE54}"/>
    <dgm:cxn modelId="{7F740D21-A03B-40A4-B6E2-1C0186428B9F}" type="presOf" srcId="{9CFDE918-94F2-49B2-BD04-A27932C9C916}" destId="{2C0EB159-5C24-474B-8CB8-6F5BC8BD860C}" srcOrd="0" destOrd="0" presId="urn:microsoft.com/office/officeart/2005/8/layout/vList3"/>
    <dgm:cxn modelId="{2FB196B2-0530-4794-BE00-4BF4533E082D}" type="presOf" srcId="{33F56907-3A67-45ED-BE82-EB9507D1BEF7}" destId="{2BCA4F77-D25B-477B-8013-E291E5ED385C}" srcOrd="0" destOrd="0" presId="urn:microsoft.com/office/officeart/2005/8/layout/vList3"/>
    <dgm:cxn modelId="{C286C9DC-5DD1-4C76-8BDA-25694A6E3579}" type="presOf" srcId="{2376C1DB-2501-4A51-B0F5-B7A6B0B6EC78}" destId="{E0426C1E-589A-4D83-A5A2-EB877B742724}" srcOrd="0" destOrd="0" presId="urn:microsoft.com/office/officeart/2005/8/layout/vList3"/>
    <dgm:cxn modelId="{B222C576-5011-4E30-82C2-92E7E6DF244F}" type="presParOf" srcId="{2C0EB159-5C24-474B-8CB8-6F5BC8BD860C}" destId="{8A3AE3D3-F998-40D9-9EB3-A93907CE4ECC}" srcOrd="0" destOrd="0" presId="urn:microsoft.com/office/officeart/2005/8/layout/vList3"/>
    <dgm:cxn modelId="{B4170769-6863-4B2A-BFCA-1E8A00231559}" type="presParOf" srcId="{8A3AE3D3-F998-40D9-9EB3-A93907CE4ECC}" destId="{F8E422F3-BC83-4555-A04A-7CFB776CC255}" srcOrd="0" destOrd="0" presId="urn:microsoft.com/office/officeart/2005/8/layout/vList3"/>
    <dgm:cxn modelId="{C496B26E-3CD6-4AC5-ACD3-7700E9E53E56}" type="presParOf" srcId="{8A3AE3D3-F998-40D9-9EB3-A93907CE4ECC}" destId="{E0426C1E-589A-4D83-A5A2-EB877B742724}" srcOrd="1" destOrd="0" presId="urn:microsoft.com/office/officeart/2005/8/layout/vList3"/>
    <dgm:cxn modelId="{DE10111B-C01C-48FD-80A1-98DE9339C874}" type="presParOf" srcId="{2C0EB159-5C24-474B-8CB8-6F5BC8BD860C}" destId="{1925E7E5-1146-42DD-869E-30E13220915F}" srcOrd="1" destOrd="0" presId="urn:microsoft.com/office/officeart/2005/8/layout/vList3"/>
    <dgm:cxn modelId="{CC419D08-1B90-4B27-B791-EAE3AFC174F5}" type="presParOf" srcId="{2C0EB159-5C24-474B-8CB8-6F5BC8BD860C}" destId="{DD6BEBEE-5788-4904-993F-8DBF93D8F3C4}" srcOrd="2" destOrd="0" presId="urn:microsoft.com/office/officeart/2005/8/layout/vList3"/>
    <dgm:cxn modelId="{A048640A-960B-41EF-9DC3-F5185450D266}" type="presParOf" srcId="{DD6BEBEE-5788-4904-993F-8DBF93D8F3C4}" destId="{2F28B2C8-1057-467E-ACDF-328143543D57}" srcOrd="0" destOrd="0" presId="urn:microsoft.com/office/officeart/2005/8/layout/vList3"/>
    <dgm:cxn modelId="{0E9D22EA-5728-4DCB-8B9E-A5997B562DC0}" type="presParOf" srcId="{DD6BEBEE-5788-4904-993F-8DBF93D8F3C4}" destId="{2BCA4F77-D25B-477B-8013-E291E5ED385C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0426C1E-589A-4D83-A5A2-EB877B742724}">
      <dsp:nvSpPr>
        <dsp:cNvPr id="0" name=""/>
        <dsp:cNvSpPr/>
      </dsp:nvSpPr>
      <dsp:spPr>
        <a:xfrm rot="10800000">
          <a:off x="979856" y="44561"/>
          <a:ext cx="7524063" cy="198637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5938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err="1" smtClean="0"/>
            <a:t>Protágoras</a:t>
          </a:r>
          <a:r>
            <a:rPr lang="cs-CZ" sz="2500" b="1" kern="1200" dirty="0" smtClean="0"/>
            <a:t> z Abdéry (480 – 415 př.)</a:t>
          </a:r>
        </a:p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Neexistuje žádná objektivní (absolutní) pravda, ale pouze pravda relativní (subjektivní)„Mírou všech věcí je člověk, jsoucích, že jsou, nejsoucích, že nejsou.“</a:t>
          </a:r>
          <a:endParaRPr lang="cs-CZ" sz="2500" kern="1200" dirty="0"/>
        </a:p>
      </dsp:txBody>
      <dsp:txXfrm rot="10800000">
        <a:off x="979856" y="44561"/>
        <a:ext cx="7524063" cy="1986379"/>
      </dsp:txXfrm>
    </dsp:sp>
    <dsp:sp modelId="{F8E422F3-BC83-4555-A04A-7CFB776CC255}">
      <dsp:nvSpPr>
        <dsp:cNvPr id="0" name=""/>
        <dsp:cNvSpPr/>
      </dsp:nvSpPr>
      <dsp:spPr>
        <a:xfrm>
          <a:off x="126841" y="0"/>
          <a:ext cx="1986379" cy="198637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A4F77-D25B-477B-8013-E291E5ED385C}">
      <dsp:nvSpPr>
        <dsp:cNvPr id="0" name=""/>
        <dsp:cNvSpPr/>
      </dsp:nvSpPr>
      <dsp:spPr>
        <a:xfrm rot="10800000">
          <a:off x="1318654" y="2473462"/>
          <a:ext cx="7185265" cy="198637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5938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err="1" smtClean="0"/>
            <a:t>Gorgiás</a:t>
          </a:r>
          <a:r>
            <a:rPr lang="cs-CZ" sz="2500" b="1" kern="1200" dirty="0" smtClean="0"/>
            <a:t> (483– 376 př.)</a:t>
          </a:r>
        </a:p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Skeptik, není nutné , aby člověk znal téma problému, stačí umět argumentovat</a:t>
          </a:r>
          <a:endParaRPr lang="cs-CZ" sz="2500" kern="1200" dirty="0"/>
        </a:p>
      </dsp:txBody>
      <dsp:txXfrm rot="10800000">
        <a:off x="1318654" y="2473462"/>
        <a:ext cx="7185265" cy="1986379"/>
      </dsp:txXfrm>
    </dsp:sp>
    <dsp:sp modelId="{2F28B2C8-1057-467E-ACDF-328143543D57}">
      <dsp:nvSpPr>
        <dsp:cNvPr id="0" name=""/>
        <dsp:cNvSpPr/>
      </dsp:nvSpPr>
      <dsp:spPr>
        <a:xfrm>
          <a:off x="269721" y="2544892"/>
          <a:ext cx="1986379" cy="198637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0204E-8FA3-489C-8537-7C0EDDD30C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420C18-0056-4BFD-814F-9CF46CE969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B06325-8292-45DD-98A4-FE1647A6A0F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AE8B35-B826-4EC2-8A40-B6BBAFCF3C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D7443-30D4-4080-8BEC-2E969A56DF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CAD125-A4AB-4F73-A7A6-BEE7DC2D28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3C0E61-6554-437F-8BA6-C90DAE943B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07768-9086-4422-95D1-361C1D7A98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78D0C6-B495-4E1D-B569-D4D632A0E3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302487-6C98-4F87-ACC4-6B0D305827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3BB181-9A7C-4F19-843B-7A89E11655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89075FC-CE0C-48FF-BD02-7DCEA74807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6AB5F37-2918-4681-A4DA-3E13B4960C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6A89E1A-A339-4CD0-9789-2DB32D9BF9DE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8F3A25-16E0-4E76-A048-7F7833138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C534ACE-4B2B-43B4-AE7D-55583898F42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axagor%C3%A1s" TargetMode="External"/><Relationship Id="rId2" Type="http://schemas.openxmlformats.org/officeDocument/2006/relationships/hyperlink" Target="http://en.wikipedia.org/wiki/Parmenid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fist%C3%A9" TargetMode="External"/><Relationship Id="rId5" Type="http://schemas.openxmlformats.org/officeDocument/2006/relationships/hyperlink" Target="http://en.wikipedia.org/wiki/Empedocles" TargetMode="External"/><Relationship Id="rId4" Type="http://schemas.openxmlformats.org/officeDocument/2006/relationships/hyperlink" Target="http://id.wikipedia.org/wiki/Leukippo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Elejská škola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149725"/>
            <a:ext cx="8229600" cy="1143000"/>
          </a:xfrm>
        </p:spPr>
        <p:txBody>
          <a:bodyPr/>
          <a:lstStyle/>
          <a:p>
            <a:r>
              <a:rPr lang="cs-CZ" b="1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Najděte oblast Eleje!</a:t>
            </a:r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Xenofanés</a:t>
            </a:r>
            <a:r>
              <a:rPr lang="cs-CZ" dirty="0" smtClean="0"/>
              <a:t> z </a:t>
            </a:r>
            <a:r>
              <a:rPr lang="cs-CZ" dirty="0" err="1" smtClean="0"/>
              <a:t>Kolofónu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Elejská škola čerpala z jeho myšlenek</a:t>
            </a:r>
          </a:p>
          <a:p>
            <a:r>
              <a:rPr lang="cs-CZ" dirty="0" smtClean="0"/>
              <a:t>Kritizoval antropomorfismus</a:t>
            </a:r>
          </a:p>
          <a:p>
            <a:r>
              <a:rPr lang="cs-CZ" dirty="0" smtClean="0"/>
              <a:t>Pouze jeden Bůh</a:t>
            </a:r>
            <a:endParaRPr lang="cs-CZ" dirty="0"/>
          </a:p>
        </p:txBody>
      </p:sp>
      <p:pic>
        <p:nvPicPr>
          <p:cNvPr id="1028" name="Picture 4" descr="blind_i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3286124"/>
            <a:ext cx="4848225" cy="292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Parmenidés</a:t>
            </a:r>
            <a:r>
              <a:rPr lang="cs-CZ" dirty="0" smtClean="0"/>
              <a:t> z Eleje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Je považován za zakladatele ontologie = nauky o bytí</a:t>
            </a:r>
          </a:p>
          <a:p>
            <a:pPr lvl="0"/>
            <a:r>
              <a:rPr lang="cs-CZ" dirty="0" smtClean="0"/>
              <a:t>Bytí  = trvalý, stav, nebytí neexistuje, pravého vědění lze dosáhnout pomocí rozumového poznání</a:t>
            </a:r>
          </a:p>
          <a:p>
            <a:pPr lvl="0"/>
            <a:r>
              <a:rPr lang="cs-CZ" dirty="0" smtClean="0"/>
              <a:t>Rozlišuje mezi vnímáním a věděním, mezi míněním a zdáním (smyslová zkušenost) = </a:t>
            </a:r>
            <a:r>
              <a:rPr lang="cs-CZ" i="1" dirty="0" err="1" smtClean="0"/>
              <a:t>doxa</a:t>
            </a:r>
            <a:r>
              <a:rPr lang="cs-CZ" dirty="0" smtClean="0"/>
              <a:t> x </a:t>
            </a:r>
            <a:r>
              <a:rPr lang="cs-CZ" i="1" dirty="0" err="1" smtClean="0"/>
              <a:t>aletheia</a:t>
            </a:r>
            <a:r>
              <a:rPr lang="cs-CZ" dirty="0" smtClean="0"/>
              <a:t> (pravda, neskrytost)</a:t>
            </a:r>
            <a:endParaRPr lang="cs-CZ" dirty="0"/>
          </a:p>
        </p:txBody>
      </p:sp>
      <p:pic>
        <p:nvPicPr>
          <p:cNvPr id="4" name="Picture 2" descr="https://encrypted-tbn2.gstatic.com/images?q=tbn:ANd9GcRJi4Nm7Ab7VWE3kqkVCojKEO4NswLbcGyBOqwYrJTOTEHbgx8W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286256"/>
            <a:ext cx="1714512" cy="1885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Zenón</a:t>
            </a:r>
            <a:r>
              <a:rPr lang="cs-CZ" dirty="0" smtClean="0"/>
              <a:t> z Eleje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330952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Navazuje na </a:t>
            </a:r>
            <a:r>
              <a:rPr lang="cs-CZ" dirty="0" err="1" smtClean="0"/>
              <a:t>Parmenida</a:t>
            </a:r>
            <a:endParaRPr lang="cs-CZ" dirty="0" smtClean="0"/>
          </a:p>
          <a:p>
            <a:pPr lvl="0"/>
            <a:r>
              <a:rPr lang="cs-CZ" dirty="0" smtClean="0"/>
              <a:t>Chtěl dokázat, že myšlení je zkušenost bytí, kdežto smyslové poznání je klamné. </a:t>
            </a:r>
          </a:p>
          <a:p>
            <a:pPr lvl="0"/>
            <a:r>
              <a:rPr lang="cs-CZ" dirty="0" smtClean="0"/>
              <a:t>Např. pohyb je pouze klamem</a:t>
            </a:r>
          </a:p>
          <a:p>
            <a:r>
              <a:rPr lang="cs-CZ" dirty="0" err="1" smtClean="0"/>
              <a:t>Zenonovy</a:t>
            </a:r>
            <a:r>
              <a:rPr lang="cs-CZ" dirty="0" smtClean="0"/>
              <a:t> aporie (logické paradoxy) – Achilles a želva, Letící šíp</a:t>
            </a:r>
          </a:p>
          <a:p>
            <a:endParaRPr lang="cs-CZ" sz="2800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27650" name="Picture 2" descr="http://absolventi.gymcheb.cz/2008/sttezka/cssmatika/achi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429132"/>
            <a:ext cx="9001125" cy="2428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Herakleitos</a:t>
            </a:r>
            <a:r>
              <a:rPr lang="cs-CZ" dirty="0" smtClean="0"/>
              <a:t> z </a:t>
            </a:r>
            <a:r>
              <a:rPr lang="cs-CZ" dirty="0" err="1" smtClean="0"/>
              <a:t>Efesu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tvoří samostatnou skupinu</a:t>
            </a:r>
          </a:p>
          <a:p>
            <a:pPr lvl="0"/>
            <a:r>
              <a:rPr lang="cs-CZ" dirty="0" smtClean="0"/>
              <a:t>pralátka oheň</a:t>
            </a:r>
          </a:p>
          <a:p>
            <a:pPr lvl="0"/>
            <a:r>
              <a:rPr lang="cs-CZ" dirty="0" smtClean="0"/>
              <a:t>autorem výroku „</a:t>
            </a:r>
            <a:r>
              <a:rPr lang="cs-CZ" i="1" dirty="0" smtClean="0"/>
              <a:t>Nelze dvakrát vstoupit do jedné řeky</a:t>
            </a:r>
            <a:r>
              <a:rPr lang="cs-CZ" dirty="0" smtClean="0"/>
              <a:t>“ „</a:t>
            </a:r>
            <a:r>
              <a:rPr lang="cs-CZ" i="1" dirty="0" smtClean="0"/>
              <a:t>Vše plyne, nic netrvá</a:t>
            </a:r>
            <a:r>
              <a:rPr lang="cs-CZ" dirty="0" smtClean="0"/>
              <a:t>“ </a:t>
            </a:r>
            <a:r>
              <a:rPr lang="cs-CZ" dirty="0" err="1" smtClean="0"/>
              <a:t>pantha</a:t>
            </a:r>
            <a:r>
              <a:rPr lang="cs-CZ" dirty="0" smtClean="0"/>
              <a:t> </a:t>
            </a:r>
            <a:r>
              <a:rPr lang="cs-CZ" dirty="0" err="1" smtClean="0"/>
              <a:t>rei</a:t>
            </a:r>
            <a:endParaRPr lang="cs-CZ" dirty="0" smtClean="0"/>
          </a:p>
          <a:p>
            <a:pPr lvl="0"/>
            <a:r>
              <a:rPr lang="cs-CZ" dirty="0" smtClean="0"/>
              <a:t>vesmír je ve stavu neustálého pohybu a plynutí</a:t>
            </a:r>
          </a:p>
          <a:p>
            <a:endParaRPr lang="cs-CZ" dirty="0"/>
          </a:p>
        </p:txBody>
      </p:sp>
      <p:pic>
        <p:nvPicPr>
          <p:cNvPr id="25602" name="Picture 2" descr="Celsiova knihovna v Efesu, autor: Duru…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143380"/>
            <a:ext cx="4572000" cy="25527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Atomisté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err="1" smtClean="0"/>
              <a:t>Leukippos</a:t>
            </a:r>
            <a:endParaRPr lang="cs-CZ" u="sng" dirty="0" smtClean="0"/>
          </a:p>
          <a:p>
            <a:pPr lvl="0">
              <a:buFont typeface="Wingdings" pitchFamily="2" charset="2"/>
              <a:buChar char="v"/>
            </a:pPr>
            <a:r>
              <a:rPr lang="cs-CZ" dirty="0" smtClean="0"/>
              <a:t>formuloval zákon kauzality = jedna věc nevzniká bez příčiny, vše vzniká z nějakého důvodu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4578" name="Picture 2" descr="http://upload.wikimedia.org/wikipedia/commons/thumb/c/c8/Leucippe_%28portrait%29.jpg/220px-Leucippe_%28portrait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357562"/>
            <a:ext cx="2095500" cy="259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Démokritos</a:t>
            </a:r>
            <a:r>
              <a:rPr lang="cs-CZ" dirty="0" smtClean="0"/>
              <a:t> z Abdéry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85860"/>
            <a:ext cx="6786578" cy="5143536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materialista</a:t>
            </a:r>
          </a:p>
          <a:p>
            <a:pPr lvl="0"/>
            <a:r>
              <a:rPr lang="cs-CZ" dirty="0" smtClean="0"/>
              <a:t>předpokládal, že existuje nejsoucno = prázdný prostor, v něm se pohybuje nekonečný počet atomů</a:t>
            </a:r>
          </a:p>
          <a:p>
            <a:pPr lvl="0"/>
            <a:r>
              <a:rPr lang="cs-CZ" dirty="0" smtClean="0"/>
              <a:t>vlastnosti věcí jsou dány uspořádáním atomům</a:t>
            </a:r>
          </a:p>
          <a:p>
            <a:pPr lvl="0"/>
            <a:r>
              <a:rPr lang="cs-CZ" dirty="0" smtClean="0"/>
              <a:t> atomy jsou neviditelné, neměnné, nedělitelné tělíska, ze kterých se vše skládá, různě se spojují, věci se pak liší tvarem, polohou</a:t>
            </a:r>
          </a:p>
          <a:p>
            <a:r>
              <a:rPr lang="cs-CZ" dirty="0" smtClean="0"/>
              <a:t>rozlišuje poznání na pravé (rozumové) a temné (smyslové)</a:t>
            </a:r>
            <a:endParaRPr lang="cs-CZ" dirty="0"/>
          </a:p>
        </p:txBody>
      </p:sp>
      <p:pic>
        <p:nvPicPr>
          <p:cNvPr id="23554" name="Picture 2" descr="http://www.inovasyonel.com/FileUpload/ks219855/File/abderali-demokrit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1500174"/>
            <a:ext cx="2495539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Empedoklés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6913454" cy="4902348"/>
          </a:xfrm>
        </p:spPr>
        <p:txBody>
          <a:bodyPr/>
          <a:lstStyle/>
          <a:p>
            <a:pPr lvl="0"/>
            <a:r>
              <a:rPr lang="cs-CZ" dirty="0" smtClean="0"/>
              <a:t>základní látky všeho bytí: čtyři elementy – oheň, voda, vzduch a země</a:t>
            </a:r>
          </a:p>
          <a:p>
            <a:pPr lvl="0"/>
            <a:r>
              <a:rPr lang="cs-CZ" dirty="0" smtClean="0"/>
              <a:t>považován za prvního </a:t>
            </a:r>
            <a:r>
              <a:rPr lang="cs-CZ" i="1" dirty="0" smtClean="0"/>
              <a:t>eklektika</a:t>
            </a:r>
            <a:r>
              <a:rPr lang="cs-CZ" dirty="0" smtClean="0"/>
              <a:t> – přebíral myšlenky od dřívějších škol či filozofů a spojoval je do nového celku</a:t>
            </a:r>
          </a:p>
          <a:p>
            <a:pPr lvl="0"/>
            <a:r>
              <a:rPr lang="cs-CZ" dirty="0" smtClean="0"/>
              <a:t>existují dvě síly – </a:t>
            </a:r>
          </a:p>
          <a:p>
            <a:pPr lvl="0"/>
            <a:r>
              <a:rPr lang="cs-CZ" dirty="0" smtClean="0"/>
              <a:t>Láska, která vše sjednocuje  </a:t>
            </a:r>
          </a:p>
          <a:p>
            <a:pPr lvl="0"/>
            <a:r>
              <a:rPr lang="cs-CZ" dirty="0" smtClean="0"/>
              <a:t>Svár – rozlučuje</a:t>
            </a:r>
          </a:p>
          <a:p>
            <a:pPr lvl="0"/>
            <a:r>
              <a:rPr lang="cs-CZ" dirty="0" smtClean="0"/>
              <a:t>to udržuje svět v rovnováze</a:t>
            </a:r>
          </a:p>
          <a:p>
            <a:endParaRPr lang="cs-CZ" dirty="0"/>
          </a:p>
        </p:txBody>
      </p:sp>
      <p:pic>
        <p:nvPicPr>
          <p:cNvPr id="22530" name="Picture 2" descr="http://leccos.com/pics/pic/empedokles_z_akragantu_na_sicil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8779" y="3357562"/>
            <a:ext cx="3419501" cy="3143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Anaxagorás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vše existuje od počátku</a:t>
            </a:r>
          </a:p>
          <a:p>
            <a:pPr lvl="0"/>
            <a:r>
              <a:rPr lang="cs-CZ" dirty="0" smtClean="0"/>
              <a:t> malé donekonečna dělitelné pralátky </a:t>
            </a:r>
            <a:r>
              <a:rPr lang="cs-CZ" i="1" dirty="0" smtClean="0"/>
              <a:t>semena </a:t>
            </a:r>
            <a:r>
              <a:rPr lang="cs-CZ" dirty="0" smtClean="0"/>
              <a:t>či </a:t>
            </a:r>
            <a:r>
              <a:rPr lang="cs-CZ" i="1" dirty="0" smtClean="0"/>
              <a:t>zárodky věcí</a:t>
            </a:r>
            <a:r>
              <a:rPr lang="cs-CZ" dirty="0" smtClean="0"/>
              <a:t>, z nich pak vznikají další jsoucna</a:t>
            </a:r>
          </a:p>
          <a:p>
            <a:pPr lvl="0"/>
            <a:r>
              <a:rPr lang="cs-CZ" dirty="0" smtClean="0"/>
              <a:t>vše řídí </a:t>
            </a:r>
            <a:r>
              <a:rPr lang="cs-CZ" i="1" dirty="0" err="1" smtClean="0"/>
              <a:t>Nús</a:t>
            </a:r>
            <a:r>
              <a:rPr lang="cs-CZ" dirty="0" smtClean="0"/>
              <a:t> – mysl, rozum, intelekt (zajišťuje, aby se tyto části vhodně pojily)</a:t>
            </a:r>
          </a:p>
          <a:p>
            <a:endParaRPr lang="cs-CZ" dirty="0"/>
          </a:p>
        </p:txBody>
      </p:sp>
      <p:pic>
        <p:nvPicPr>
          <p:cNvPr id="21506" name="Picture 2" descr="http://upload.wikimedia.org/wikipedia/commons/thumb/7/76/Anaxagoras_Nuremberg_Chronicle.jpg/220px-Anaxagoras_Nuremberg_Chronic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4214818"/>
            <a:ext cx="2095500" cy="1914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413124" cy="4973786"/>
          </a:xfrm>
        </p:spPr>
        <p:txBody>
          <a:bodyPr>
            <a:normAutofit/>
          </a:bodyPr>
          <a:lstStyle/>
          <a:p>
            <a:pPr lvl="0"/>
            <a:r>
              <a:rPr lang="cs-CZ" dirty="0" err="1" smtClean="0"/>
              <a:t>pol</a:t>
            </a:r>
            <a:r>
              <a:rPr lang="cs-CZ" dirty="0" smtClean="0"/>
              <a:t>. 5.stol. př.</a:t>
            </a:r>
          </a:p>
          <a:p>
            <a:pPr lvl="0"/>
            <a:r>
              <a:rPr lang="cs-CZ" dirty="0" smtClean="0"/>
              <a:t>Potřeba vzdělání mládeže i dospělých, roste úloha řečnictví a vzdělání</a:t>
            </a:r>
          </a:p>
          <a:p>
            <a:pPr lvl="0"/>
            <a:r>
              <a:rPr lang="cs-CZ" dirty="0" smtClean="0"/>
              <a:t>Učitel moudrosti, cestovali, působili jako placení učitelé</a:t>
            </a:r>
          </a:p>
          <a:p>
            <a:pPr lvl="0"/>
            <a:r>
              <a:rPr lang="cs-CZ" dirty="0" smtClean="0"/>
              <a:t>Často užívají důkazů sporem</a:t>
            </a:r>
          </a:p>
          <a:p>
            <a:pPr lvl="0"/>
            <a:r>
              <a:rPr lang="cs-CZ" dirty="0" smtClean="0"/>
              <a:t>Zaměřují se na člověka</a:t>
            </a:r>
          </a:p>
          <a:p>
            <a:endParaRPr lang="cs-CZ" dirty="0"/>
          </a:p>
        </p:txBody>
      </p:sp>
      <p:pic>
        <p:nvPicPr>
          <p:cNvPr id="20482" name="Picture 2" descr="http://vitpokorny.files.wordpress.com/2009/10/plato_i_sin_akademi_av_carl_johan_wahlbom_ur_svenska_familj-journale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500174"/>
            <a:ext cx="4143404" cy="48006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Sofisté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752" y="1527048"/>
          <a:ext cx="850392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Zařaďte filozofy do správné školy či skupiny:</a:t>
            </a:r>
          </a:p>
          <a:p>
            <a:r>
              <a:rPr lang="cs-CZ" dirty="0" err="1" smtClean="0"/>
              <a:t>Parmenidés</a:t>
            </a:r>
            <a:r>
              <a:rPr lang="cs-CZ" dirty="0" smtClean="0"/>
              <a:t>, Demokritos, </a:t>
            </a:r>
            <a:r>
              <a:rPr lang="cs-CZ" dirty="0" err="1" smtClean="0"/>
              <a:t>Anaximandros</a:t>
            </a:r>
            <a:endParaRPr lang="cs-CZ" dirty="0" smtClean="0"/>
          </a:p>
          <a:p>
            <a:r>
              <a:rPr lang="cs-CZ" dirty="0" smtClean="0"/>
              <a:t>Kdo je autorem výroku „</a:t>
            </a:r>
            <a:r>
              <a:rPr lang="cs-CZ" i="1" dirty="0" smtClean="0"/>
              <a:t>Vše plyne</a:t>
            </a:r>
            <a:r>
              <a:rPr lang="cs-CZ" dirty="0" smtClean="0"/>
              <a:t>“?</a:t>
            </a:r>
          </a:p>
          <a:p>
            <a:r>
              <a:rPr lang="cs-CZ" dirty="0" smtClean="0"/>
              <a:t>Jak překládáme z řečtiny výraz </a:t>
            </a:r>
            <a:r>
              <a:rPr lang="cs-CZ" i="1" dirty="0" err="1" smtClean="0"/>
              <a:t>doxa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Kritik antropomorfního      </a:t>
            </a:r>
            <a:r>
              <a:rPr lang="cs-CZ" dirty="0" err="1" smtClean="0"/>
              <a:t>Parmenidés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náboženství</a:t>
            </a:r>
          </a:p>
          <a:p>
            <a:r>
              <a:rPr lang="cs-CZ" dirty="0" smtClean="0"/>
              <a:t>Zakladatel ontologie             </a:t>
            </a:r>
            <a:r>
              <a:rPr lang="cs-CZ" dirty="0" err="1" smtClean="0"/>
              <a:t>Protágoras</a:t>
            </a:r>
            <a:endParaRPr lang="cs-CZ" dirty="0" smtClean="0"/>
          </a:p>
          <a:p>
            <a:r>
              <a:rPr lang="cs-CZ" dirty="0" smtClean="0"/>
              <a:t>„Existuje pouze                      </a:t>
            </a:r>
            <a:r>
              <a:rPr lang="cs-CZ" dirty="0" err="1" smtClean="0"/>
              <a:t>Xenofanés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subjektivní pravda“             </a:t>
            </a:r>
            <a:r>
              <a:rPr lang="cs-CZ" dirty="0" err="1" smtClean="0"/>
              <a:t>Pýthagoras</a:t>
            </a:r>
            <a:r>
              <a:rPr lang="cs-CZ" dirty="0" smtClean="0"/>
              <a:t> </a:t>
            </a:r>
          </a:p>
          <a:p>
            <a:r>
              <a:rPr lang="cs-CZ" dirty="0" smtClean="0"/>
              <a:t>„Nejmoudřejší je číslo“        </a:t>
            </a:r>
            <a:r>
              <a:rPr lang="cs-CZ" dirty="0" err="1" smtClean="0"/>
              <a:t>Gorgiás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cxnSp>
        <p:nvCxnSpPr>
          <p:cNvPr id="9" name="Přímá spojovací čára 8"/>
          <p:cNvCxnSpPr>
            <a:stCxn id="3" idx="0"/>
            <a:endCxn id="3" idx="2"/>
          </p:cNvCxnSpPr>
          <p:nvPr/>
        </p:nvCxnSpPr>
        <p:spPr>
          <a:xfrm rot="16200000" flipH="1">
            <a:off x="2267712" y="3813048"/>
            <a:ext cx="4572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en.wikipedia.org/wiki/Parmenides</a:t>
            </a:r>
            <a:endParaRPr lang="cs-CZ" dirty="0" smtClean="0"/>
          </a:p>
          <a:p>
            <a:r>
              <a:rPr lang="cs-CZ" smtClean="0">
                <a:hlinkClick r:id="rId3"/>
              </a:rPr>
              <a:t>http://cs.wikipedia.org/wiki/Anaxagor%C3%A1s</a:t>
            </a:r>
            <a:endParaRPr lang="cs-CZ" dirty="0" smtClean="0"/>
          </a:p>
          <a:p>
            <a:r>
              <a:rPr lang="cs-CZ" dirty="0" smtClean="0"/>
              <a:t>Nový atlas světa 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id.</a:t>
            </a:r>
            <a:r>
              <a:rPr lang="cs-CZ" dirty="0" err="1" smtClean="0">
                <a:hlinkClick r:id="rId4"/>
              </a:rPr>
              <a:t>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Leukippos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en.wikipedia.org/wiki/Empedocles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http://cs.wikipedia.org/wiki/Sofist%C3%A9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1036</TotalTime>
  <Words>400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Administrativní</vt:lpstr>
      <vt:lpstr>Výchozí návrh</vt:lpstr>
      <vt:lpstr>Elejská škola</vt:lpstr>
      <vt:lpstr>Najděte oblast Eleje!</vt:lpstr>
      <vt:lpstr>Xenofanés z Kolofónu</vt:lpstr>
      <vt:lpstr>Parmenidés z Eleje</vt:lpstr>
      <vt:lpstr>Zenón z Eleje</vt:lpstr>
      <vt:lpstr>Herakleitos z Efesu</vt:lpstr>
      <vt:lpstr>Atomisté</vt:lpstr>
      <vt:lpstr>Démokritos z Abdéry</vt:lpstr>
      <vt:lpstr>Empedoklés</vt:lpstr>
      <vt:lpstr>Anaxagorás</vt:lpstr>
      <vt:lpstr>Sofisté</vt:lpstr>
      <vt:lpstr>Sofisté</vt:lpstr>
      <vt:lpstr>Opakování</vt:lpstr>
      <vt:lpstr>Utvoř správné dvojice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user</cp:lastModifiedBy>
  <cp:revision>60</cp:revision>
  <dcterms:created xsi:type="dcterms:W3CDTF">2012-10-01T14:09:28Z</dcterms:created>
  <dcterms:modified xsi:type="dcterms:W3CDTF">2012-10-14T13:38:37Z</dcterms:modified>
</cp:coreProperties>
</file>