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BCFA349A-321D-4677-A5F2-DF1D36A65C0F}">
          <p14:sldIdLst>
            <p14:sldId id="263"/>
            <p14:sldId id="256"/>
            <p14:sldId id="257"/>
            <p14:sldId id="258"/>
            <p14:sldId id="260"/>
            <p14:sldId id="259"/>
            <p14:sldId id="261"/>
            <p14:sldId id="262"/>
            <p14:sldId id="265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232247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Geometrie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 rovině a v prostoru, Tělesa - prezentace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VY_42_INOVACE_19/I.SADA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1919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T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ělesa.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září- prosinec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2011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0938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ndalus" pitchFamily="18" charset="-78"/>
                <a:cs typeface="Andalus" pitchFamily="18" charset="-78"/>
              </a:rPr>
              <a:t>Tělesa</a:t>
            </a:r>
            <a:endParaRPr lang="cs-CZ" sz="9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7420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gency FB" pitchFamily="34" charset="0"/>
              </a:rPr>
              <a:t>k</a:t>
            </a:r>
            <a:r>
              <a:rPr lang="cs-CZ" dirty="0" smtClean="0">
                <a:latin typeface="Agency FB" pitchFamily="34" charset="0"/>
              </a:rPr>
              <a:t>oule</a:t>
            </a:r>
            <a:endParaRPr lang="cs-CZ" dirty="0">
              <a:latin typeface="Agency FB" pitchFamily="34" charset="0"/>
            </a:endParaRPr>
          </a:p>
        </p:txBody>
      </p:sp>
      <p:pic>
        <p:nvPicPr>
          <p:cNvPr id="4" name="Obrázek 3" descr="D:\_temp\Dočasné soubory Internetu\Content.IE5\87NKIEXF\MC900437065[1].png"/>
          <p:cNvPicPr/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68760"/>
            <a:ext cx="4362086" cy="4257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331640" y="552615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Je koule rovinný nebo prostorový útvar?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38610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gency FB" pitchFamily="34" charset="0"/>
              </a:rPr>
              <a:t>p</a:t>
            </a:r>
            <a:r>
              <a:rPr lang="cs-CZ" sz="2400" dirty="0" smtClean="0">
                <a:latin typeface="Agency FB" pitchFamily="34" charset="0"/>
              </a:rPr>
              <a:t>rostorový</a:t>
            </a:r>
            <a:endParaRPr lang="cs-CZ" sz="24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212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gency FB" pitchFamily="34" charset="0"/>
              </a:rPr>
              <a:t>k</a:t>
            </a:r>
            <a:r>
              <a:rPr lang="cs-CZ" dirty="0" smtClean="0">
                <a:latin typeface="Agency FB" pitchFamily="34" charset="0"/>
              </a:rPr>
              <a:t>rychle</a:t>
            </a:r>
            <a:endParaRPr lang="cs-CZ" dirty="0">
              <a:latin typeface="Agency FB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987824" y="2420888"/>
            <a:ext cx="2880320" cy="2664296"/>
          </a:xfrm>
          <a:prstGeom prst="cub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66124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Jaký tvar má stěna krychle?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48691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tvar čtverce</a:t>
            </a:r>
            <a:endParaRPr lang="cs-CZ" sz="24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189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Agency FB" pitchFamily="34" charset="0"/>
              </a:rPr>
              <a:t>j</a:t>
            </a:r>
            <a:r>
              <a:rPr lang="cs-CZ" dirty="0" smtClean="0">
                <a:latin typeface="Agency FB" pitchFamily="34" charset="0"/>
              </a:rPr>
              <a:t>ehlan</a:t>
            </a:r>
            <a:endParaRPr lang="cs-CZ" dirty="0">
              <a:latin typeface="Agency FB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0829">
            <a:off x="2607945" y="1772816"/>
            <a:ext cx="4083077" cy="4100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6814" y="6091270"/>
            <a:ext cx="4703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Jaký tvar má podstava šestibokého jehlanu?</a:t>
            </a:r>
            <a:endParaRPr lang="cs-CZ" sz="2400" dirty="0">
              <a:latin typeface="Agency FB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858016" y="4143380"/>
            <a:ext cx="2285984" cy="2008814"/>
            <a:chOff x="6804248" y="4149080"/>
            <a:chExt cx="1944216" cy="2008814"/>
          </a:xfrm>
        </p:grpSpPr>
        <p:sp>
          <p:nvSpPr>
            <p:cNvPr id="4" name="TextovéPole 3"/>
            <p:cNvSpPr txBox="1"/>
            <p:nvPr/>
          </p:nvSpPr>
          <p:spPr>
            <a:xfrm>
              <a:off x="6804248" y="4149080"/>
              <a:ext cx="194421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Agency FB" pitchFamily="34" charset="0"/>
                </a:rPr>
                <a:t>t</a:t>
              </a:r>
              <a:r>
                <a:rPr lang="cs-CZ" sz="2400" dirty="0" smtClean="0">
                  <a:latin typeface="Agency FB" pitchFamily="34" charset="0"/>
                </a:rPr>
                <a:t>var šestiúhelníku</a:t>
              </a:r>
              <a:endParaRPr lang="cs-CZ" sz="2400" dirty="0">
                <a:latin typeface="Agency FB" pitchFamily="34" charset="0"/>
              </a:endParaRPr>
            </a:p>
          </p:txBody>
        </p:sp>
        <p:sp>
          <p:nvSpPr>
            <p:cNvPr id="5" name="Šestiúhelník 4"/>
            <p:cNvSpPr/>
            <p:nvPr/>
          </p:nvSpPr>
          <p:spPr>
            <a:xfrm>
              <a:off x="7229551" y="5077774"/>
              <a:ext cx="1050915" cy="1080120"/>
            </a:xfrm>
            <a:prstGeom prst="hexago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328610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gency FB" pitchFamily="34" charset="0"/>
              </a:rPr>
              <a:t>k</a:t>
            </a:r>
            <a:r>
              <a:rPr lang="cs-CZ" dirty="0" smtClean="0">
                <a:latin typeface="Agency FB" pitchFamily="34" charset="0"/>
              </a:rPr>
              <a:t>vádr</a:t>
            </a:r>
            <a:endParaRPr lang="cs-CZ" dirty="0">
              <a:latin typeface="Agency FB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195736" y="2886478"/>
            <a:ext cx="4608512" cy="1872208"/>
          </a:xfrm>
          <a:prstGeom prst="cub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558924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Kolik vrcholů má kvádr? 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12360" y="342900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gency FB" pitchFamily="34" charset="0"/>
              </a:rPr>
              <a:t>8</a:t>
            </a:r>
            <a:endParaRPr lang="cs-CZ" sz="32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2918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gency FB" pitchFamily="34" charset="0"/>
              </a:rPr>
              <a:t>kužel</a:t>
            </a:r>
            <a:endParaRPr lang="cs-CZ" dirty="0">
              <a:latin typeface="Agency FB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12777"/>
            <a:ext cx="3360473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4941168"/>
            <a:ext cx="298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Kolik vrcholů má kužel?</a:t>
            </a:r>
            <a:endParaRPr lang="cs-CZ" sz="2400" dirty="0">
              <a:latin typeface="Agency FB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740068" y="1416809"/>
            <a:ext cx="3000284" cy="707886"/>
            <a:chOff x="4740068" y="1416809"/>
            <a:chExt cx="3000284" cy="707886"/>
          </a:xfrm>
        </p:grpSpPr>
        <p:sp>
          <p:nvSpPr>
            <p:cNvPr id="4" name="TextovéPole 3"/>
            <p:cNvSpPr txBox="1"/>
            <p:nvPr/>
          </p:nvSpPr>
          <p:spPr>
            <a:xfrm>
              <a:off x="7164288" y="1416809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latin typeface="Andalus" pitchFamily="18" charset="-78"/>
                  <a:cs typeface="Andalus" pitchFamily="18" charset="-78"/>
                </a:rPr>
                <a:t>1</a:t>
              </a:r>
              <a:endParaRPr lang="cs-CZ" sz="4000" dirty="0">
                <a:latin typeface="Andalus" pitchFamily="18" charset="-78"/>
                <a:cs typeface="Andalus" pitchFamily="18" charset="-78"/>
              </a:endParaRP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H="1">
              <a:off x="4740068" y="1700808"/>
              <a:ext cx="2208196" cy="0"/>
            </a:xfrm>
            <a:prstGeom prst="straightConnector1">
              <a:avLst/>
            </a:prstGeom>
            <a:ln w="38100">
              <a:solidFill>
                <a:schemeClr val="tx1">
                  <a:lumMod val="85000"/>
                  <a:lumOff val="1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12095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gency FB" pitchFamily="34" charset="0"/>
              </a:rPr>
              <a:t>válec</a:t>
            </a:r>
            <a:endParaRPr lang="cs-CZ" dirty="0">
              <a:latin typeface="Agency FB" pitchFamily="34" charset="0"/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3563888" y="2492896"/>
            <a:ext cx="2088232" cy="3024336"/>
          </a:xfrm>
          <a:prstGeom prst="can">
            <a:avLst>
              <a:gd name="adj" fmla="val 3889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15719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Kolik stran má válec?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3861047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gency FB" pitchFamily="34" charset="0"/>
              </a:rPr>
              <a:t>žádnou</a:t>
            </a:r>
          </a:p>
          <a:p>
            <a:r>
              <a:rPr lang="cs-CZ" sz="2400" dirty="0" smtClean="0">
                <a:latin typeface="Agency FB" pitchFamily="34" charset="0"/>
              </a:rPr>
              <a:t>(má dvě podstavy a plášť)</a:t>
            </a:r>
            <a:endParaRPr lang="cs-CZ" sz="24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372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gency FB" pitchFamily="34" charset="0"/>
              </a:rPr>
              <a:t>Pojmenuj tělesa</a:t>
            </a:r>
            <a:endParaRPr lang="cs-CZ" dirty="0">
              <a:latin typeface="Agency FB" pitchFamily="34" charset="0"/>
            </a:endParaRPr>
          </a:p>
        </p:txBody>
      </p:sp>
      <p:pic>
        <p:nvPicPr>
          <p:cNvPr id="4" name="Zástupný symbol pro obsah 3" descr="D:\_temp\Dočasné soubory Internetu\Content.IE5\87NKIEXF\MC900437065[1].pn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5097"/>
            <a:ext cx="1714500" cy="1714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Krychle 4"/>
          <p:cNvSpPr/>
          <p:nvPr/>
        </p:nvSpPr>
        <p:spPr>
          <a:xfrm rot="21119685">
            <a:off x="3275856" y="4509120"/>
            <a:ext cx="1800200" cy="1656184"/>
          </a:xfrm>
          <a:prstGeom prst="cub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0829">
            <a:off x="449491" y="3853094"/>
            <a:ext cx="2326218" cy="233591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extLst/>
        </p:spPr>
      </p:pic>
      <p:sp>
        <p:nvSpPr>
          <p:cNvPr id="8" name="Krychle 7"/>
          <p:cNvSpPr/>
          <p:nvPr/>
        </p:nvSpPr>
        <p:spPr>
          <a:xfrm>
            <a:off x="568641" y="1960476"/>
            <a:ext cx="3132348" cy="1080120"/>
          </a:xfrm>
          <a:prstGeom prst="cub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42065"/>
            <a:ext cx="1826344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Plechovka 9"/>
          <p:cNvSpPr/>
          <p:nvPr/>
        </p:nvSpPr>
        <p:spPr>
          <a:xfrm rot="5400000">
            <a:off x="7044810" y="1114135"/>
            <a:ext cx="913172" cy="1944216"/>
          </a:xfrm>
          <a:prstGeom prst="can">
            <a:avLst>
              <a:gd name="adj" fmla="val 52508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12600" y="235927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kvádr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8662" y="535782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jehlan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33721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krychle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2924944"/>
            <a:ext cx="935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koule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97340" y="192496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válec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524400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kužel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6430" y="1728002"/>
            <a:ext cx="499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1.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57954" y="2189667"/>
            <a:ext cx="4680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gency FB" pitchFamily="34" charset="0"/>
              </a:rPr>
              <a:t>2.</a:t>
            </a:r>
            <a:endParaRPr lang="cs-CZ" sz="2000" dirty="0">
              <a:latin typeface="Agency FB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3.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3611232"/>
            <a:ext cx="499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4.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422108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5.</a:t>
            </a:r>
            <a:endParaRPr lang="cs-CZ" sz="2400" dirty="0">
              <a:latin typeface="Agency FB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28184" y="38420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gency FB" pitchFamily="34" charset="0"/>
              </a:rPr>
              <a:t>6.</a:t>
            </a:r>
            <a:endParaRPr lang="cs-CZ" sz="24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984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4896544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Obrázky koule, krychle, kvádru, válce použity </a:t>
            </a:r>
          </a:p>
          <a:p>
            <a:pPr marL="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 office.microsoft.com.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5.9.2011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NĚMCOVÁ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Jana. Nebojím se …matiky!: Geometrie? HRAČKA! Ilustroval René Hora.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I.vyd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Praha: Albatros</a:t>
            </a:r>
            <a:r>
              <a:rPr lang="cs-CZ" sz="220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2005. ISBN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13-827-009</a:t>
            </a:r>
          </a:p>
          <a:p>
            <a:pPr marL="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9365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156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ZŠ Varnsdorf, Edisonova 2821, okres Děčín, příspěvková organizace Matematika a její aplikace, Matematika, Geometrie v rovině a v prostoru, Tělesa - prezentace Autor: Mgr. Marika Podroužková Název materiálu: VY_42_INOVACE_19/I.SADA</vt:lpstr>
      <vt:lpstr>Tělesa</vt:lpstr>
      <vt:lpstr>koule</vt:lpstr>
      <vt:lpstr>krychle</vt:lpstr>
      <vt:lpstr>jehlan</vt:lpstr>
      <vt:lpstr>kvádr</vt:lpstr>
      <vt:lpstr>kužel</vt:lpstr>
      <vt:lpstr>válec</vt:lpstr>
      <vt:lpstr>Pojmenuj tělesa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</dc:title>
  <dc:creator>marika</dc:creator>
  <cp:lastModifiedBy>Rumcajs</cp:lastModifiedBy>
  <cp:revision>34</cp:revision>
  <dcterms:created xsi:type="dcterms:W3CDTF">2011-10-26T19:13:15Z</dcterms:created>
  <dcterms:modified xsi:type="dcterms:W3CDTF">2012-01-04T19:38:52Z</dcterms:modified>
</cp:coreProperties>
</file>