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sldIdLst>
    <p:sldId id="277" r:id="rId2"/>
    <p:sldId id="278" r:id="rId3"/>
    <p:sldId id="256" r:id="rId4"/>
    <p:sldId id="257" r:id="rId5"/>
    <p:sldId id="273" r:id="rId6"/>
    <p:sldId id="274" r:id="rId7"/>
    <p:sldId id="272" r:id="rId8"/>
    <p:sldId id="275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9" r:id="rId19"/>
    <p:sldId id="267" r:id="rId20"/>
    <p:sldId id="268" r:id="rId21"/>
    <p:sldId id="270" r:id="rId22"/>
    <p:sldId id="276" r:id="rId23"/>
    <p:sldId id="279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77534" autoAdjust="0"/>
  </p:normalViewPr>
  <p:slideViewPr>
    <p:cSldViewPr>
      <p:cViewPr varScale="1">
        <p:scale>
          <a:sx n="57" d="100"/>
          <a:sy n="57" d="100"/>
        </p:scale>
        <p:origin x="-8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991B29-2461-4630-BD3A-6AD1DEEA9D9E}" type="doc">
      <dgm:prSet loTypeId="urn:microsoft.com/office/officeart/2005/8/layout/default#1" loCatId="list" qsTypeId="urn:microsoft.com/office/officeart/2005/8/quickstyle/simple1#1" qsCatId="simple" csTypeId="urn:microsoft.com/office/officeart/2005/8/colors/accent1_2#1" csCatId="accent1" phldr="0"/>
      <dgm:spPr/>
      <dgm:t>
        <a:bodyPr/>
        <a:lstStyle/>
        <a:p>
          <a:endParaRPr lang="cs-CZ"/>
        </a:p>
      </dgm:t>
    </dgm:pt>
    <dgm:pt modelId="{9D52782D-6AC5-4A4B-A14D-F05DF42C430C}" type="pres">
      <dgm:prSet presAssocID="{37991B29-2461-4630-BD3A-6AD1DEEA9D9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C587E0B6-7D6C-4B9D-8A28-59E7AC435083}" type="presOf" srcId="{37991B29-2461-4630-BD3A-6AD1DEEA9D9E}" destId="{9D52782D-6AC5-4A4B-A14D-F05DF42C430C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685FFC6-E22F-43AD-8555-1292A81BDFF1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C8FA60F-B28B-4911-BBAB-4719E1EF92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3A87C07-A501-4B4F-BC47-DE1E1C5267C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14</a:t>
            </a:fld>
            <a:endParaRPr lang="cs-CZ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15</a:t>
            </a:fld>
            <a:endParaRPr lang="cs-CZ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16</a:t>
            </a:fld>
            <a:endParaRPr lang="cs-CZ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17</a:t>
            </a:fld>
            <a:endParaRPr lang="cs-CZ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18</a:t>
            </a:fld>
            <a:endParaRPr lang="cs-CZ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19</a:t>
            </a:fld>
            <a:endParaRPr lang="cs-CZ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20</a:t>
            </a:fld>
            <a:endParaRPr lang="cs-CZ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21</a:t>
            </a:fld>
            <a:endParaRPr lang="cs-CZ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22</a:t>
            </a:fld>
            <a:endParaRPr lang="cs-CZ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C8FA60F-B28B-4911-BBAB-4719E1EF92B4}" type="slidenum">
              <a:rPr lang="cs-CZ" smtClean="0"/>
              <a:pPr>
                <a:defRPr/>
              </a:pPr>
              <a:t>23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1121-7ABB-45EF-BCE5-BF67E98F70C3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F37E2-116C-4EE6-A556-B6AFABC1D2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A05A3-895B-4AA9-9473-C38E7B7882F7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94DCC-A4B2-4357-B3A0-575578A6E3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60E8C-F762-42F6-9191-525F9BA8C699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37236-52F5-4CEB-B131-639E9D1FD5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D6E99-0790-473A-9070-F6CF2F617CB4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D9079-4BA4-4F0A-BFF3-5475207456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0C20A-C3CE-469B-BE3D-5AA46DA4E9C3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3D9FC-B763-423E-88AB-E6822A37CC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3C76D-3155-4DA1-B984-07D43D82953D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95110-61A0-40F9-9CAC-6D9F44F40E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41792-37E4-4900-A5BD-50DDF82900B8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83E4A-F23A-4751-8D67-CF9A2A8593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B65D2-2BEE-4900-98F6-1E6DBC5C41D7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5DEE6-BA6A-409D-9F97-762A849EE8B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1E0F5-6DEF-4B19-9A65-61BE3178D347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10637-5569-4578-9FD8-6A0BE225F5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C2F98-9E2E-4F0A-A385-6A801B50D8E4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0CFD7-5069-43CE-A7C0-C79A58A2AE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3D954-51E0-4B35-BF2A-6C582924B1B5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90378-8001-4EB6-903A-88A87EC4C9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3AAB1FF-3B59-42B4-A1F4-200D114404F9}" type="datetimeFigureOut">
              <a:rPr lang="cs-CZ"/>
              <a:pPr>
                <a:defRPr/>
              </a:pPr>
              <a:t>12.10.2012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369A8D-62F2-4CFC-882B-A8F1F13D9D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10" r:id="rId9"/>
    <p:sldLayoutId id="2147483701" r:id="rId10"/>
    <p:sldLayoutId id="2147483700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" Target="slide10.xml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slide" Target="slide9.xml"/><Relationship Id="rId10" Type="http://schemas.microsoft.com/office/2007/relationships/diagramDrawing" Target="../diagrams/drawing1.xml"/><Relationship Id="rId4" Type="http://schemas.openxmlformats.org/officeDocument/2006/relationships/slide" Target="slide11.xml"/><Relationship Id="rId9" Type="http://schemas.openxmlformats.org/officeDocument/2006/relationships/diagramColors" Target="../diagrams/colors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3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3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slide" Target="slide20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20.xml"/><Relationship Id="rId4" Type="http://schemas.openxmlformats.org/officeDocument/2006/relationships/slide" Target="slide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179388" y="620713"/>
            <a:ext cx="84963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C3260C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C3260C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C3260C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C3260C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 </a:t>
            </a:r>
            <a:r>
              <a:rPr lang="cs-CZ" sz="2400" dirty="0">
                <a:solidFill>
                  <a:srgbClr val="C3260C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C3260C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latin typeface="Arial Black" pitchFamily="34" charset="0"/>
              </a:rPr>
              <a:t>VY_32_INOVACE_02_V_</a:t>
            </a:r>
            <a:r>
              <a:rPr lang="cs-CZ" sz="2400" dirty="0" smtClean="0">
                <a:latin typeface="Arial Black" pitchFamily="34" charset="0"/>
              </a:rPr>
              <a:t>M_</a:t>
            </a:r>
            <a:r>
              <a:rPr lang="cs-CZ" sz="2400" dirty="0" smtClean="0">
                <a:latin typeface="Arial Black" pitchFamily="34" charset="0"/>
              </a:rPr>
              <a:t>HŠ_</a:t>
            </a:r>
            <a:r>
              <a:rPr lang="cs-CZ" sz="2400" dirty="0" smtClean="0">
                <a:solidFill>
                  <a:srgbClr val="C3260C"/>
                </a:solidFill>
                <a:latin typeface="Arial Black" pitchFamily="34" charset="0"/>
              </a:rPr>
              <a:t>ZÁKLADNÍ_POJMY_Z_GEOMETRIE</a:t>
            </a:r>
            <a:endParaRPr lang="cs-CZ" sz="2400" dirty="0">
              <a:solidFill>
                <a:srgbClr val="C3260C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 : </a:t>
            </a:r>
            <a:r>
              <a:rPr lang="cs-CZ" sz="2400" dirty="0" smtClean="0">
                <a:solidFill>
                  <a:srgbClr val="C3260C"/>
                </a:solidFill>
                <a:latin typeface="Arial Black" pitchFamily="34" charset="0"/>
              </a:rPr>
              <a:t>GEOMETRICKÉ TVARY</a:t>
            </a:r>
            <a:endParaRPr lang="cs-CZ" sz="2400" dirty="0">
              <a:solidFill>
                <a:srgbClr val="C3260C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sady: Matematika – HŠ</a:t>
            </a:r>
          </a:p>
          <a:p>
            <a:r>
              <a:rPr lang="cs-CZ" sz="2400" b="1" dirty="0">
                <a:latin typeface="Trebuchet MS" pitchFamily="34" charset="0"/>
              </a:rPr>
              <a:t>Číslo projektu:  CZ.1.07/1.4.00/21.3407</a:t>
            </a:r>
            <a:r>
              <a:rPr lang="cs-CZ" sz="2400" dirty="0">
                <a:latin typeface="Trebuchet MS" pitchFamily="34" charset="0"/>
              </a:rPr>
              <a:t/>
            </a:r>
            <a:br>
              <a:rPr lang="cs-CZ" sz="2400" dirty="0">
                <a:latin typeface="Trebuchet MS" pitchFamily="34" charset="0"/>
              </a:rPr>
            </a:br>
            <a:endParaRPr lang="cs-CZ" sz="2400" dirty="0">
              <a:latin typeface="Trebuchet MS" pitchFamily="34" charset="0"/>
            </a:endParaRPr>
          </a:p>
          <a:p>
            <a:endParaRPr lang="cs-CZ" sz="2400" dirty="0">
              <a:solidFill>
                <a:srgbClr val="C3260C"/>
              </a:solidFill>
              <a:latin typeface="Arial Black" pitchFamily="34" charset="0"/>
            </a:endParaRPr>
          </a:p>
        </p:txBody>
      </p:sp>
      <p:pic>
        <p:nvPicPr>
          <p:cNvPr id="14338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5237163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692150"/>
            <a:ext cx="7993063" cy="5632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rgbClr val="C00000"/>
                </a:solidFill>
                <a:latin typeface="Arial Black" pitchFamily="34" charset="0"/>
              </a:rPr>
              <a:t>Materiál je určený pro žáky 7. ročníku speciální třídy, pro výuku matematiky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rgbClr val="C00000"/>
                </a:solidFill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rgbClr val="C00000"/>
                </a:solidFill>
                <a:latin typeface="Arial Black" pitchFamily="34" charset="0"/>
              </a:rPr>
              <a:t>První část prezentace je určena k výkladu nového učiva   a pro společnou práci s učitelem, závěrečná část slouží   k samostatné práci jako pracovní list.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rgbClr val="C00000"/>
                </a:solidFill>
                <a:latin typeface="Arial Black" pitchFamily="34" charset="0"/>
              </a:rPr>
              <a:t>Inovace: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rgbClr val="C00000"/>
                </a:solidFill>
                <a:latin typeface="Arial Black" pitchFamily="34" charset="0"/>
              </a:rPr>
              <a:t>Metodické pokyny: Žáci na základě vhodně zvolených otázek společně s učitelem vyvozují nové poznatky, doplňují základní geometrické tvary(trojúhelník , čtverec, obdélník </a:t>
            </a:r>
            <a:r>
              <a:rPr lang="cs-CZ" sz="2400">
                <a:solidFill>
                  <a:srgbClr val="C00000"/>
                </a:solidFill>
                <a:latin typeface="Arial Black" pitchFamily="34" charset="0"/>
              </a:rPr>
              <a:t>, kruh ).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3" y="4786322"/>
            <a:ext cx="4843061" cy="882119"/>
          </a:xfrm>
          <a:solidFill>
            <a:srgbClr val="00B0F0"/>
          </a:soli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rtlCol="0"/>
          <a:lstStyle/>
          <a:p>
            <a:pPr algn="ctr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Základní tvary</a:t>
            </a:r>
            <a:endParaRPr lang="cs-CZ" sz="28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00306"/>
            <a:ext cx="8280919" cy="1793167"/>
          </a:xfrm>
          <a:solidFill>
            <a:srgbClr val="FF0000"/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latin typeface="Arial Black" pitchFamily="34" charset="0"/>
              </a:rPr>
              <a:t>GEOMETRICKÉ TVARY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765175"/>
            <a:ext cx="3527425" cy="2159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19700" y="1125538"/>
            <a:ext cx="2016125" cy="1798637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900113" y="3357563"/>
            <a:ext cx="2951162" cy="2663825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140200" y="3357563"/>
            <a:ext cx="3744913" cy="2159000"/>
          </a:xfrm>
          <a:prstGeom prst="triangle">
            <a:avLst>
              <a:gd name="adj" fmla="val 50755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2555875"/>
            <a:ext cx="3527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OBDÉLNÍK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19700" y="2555875"/>
            <a:ext cx="2016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ČTVEREC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00113" y="5580063"/>
            <a:ext cx="2951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KRUH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11638" y="5148263"/>
            <a:ext cx="3744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TROJÚHELNÍK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046163" y="1000125"/>
            <a:ext cx="6811962" cy="4814888"/>
          </a:xfrm>
          <a:prstGeom prst="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1116013" y="2349500"/>
            <a:ext cx="1584325" cy="830263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1. strana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3357563" y="6000750"/>
            <a:ext cx="2016125" cy="461963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2. strana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6054725" y="2357438"/>
            <a:ext cx="2303463" cy="461962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3. strana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57313" y="115888"/>
            <a:ext cx="5903912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Trojúhelník má 3 strany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286000" y="1428750"/>
            <a:ext cx="5022850" cy="485775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87675" y="404813"/>
            <a:ext cx="3313113" cy="52228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Arial Black" pitchFamily="34" charset="0"/>
              </a:rPr>
              <a:t>KRUH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1052513"/>
            <a:ext cx="2376487" cy="12001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NEMÁ ŽÁDNOU STRANU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050" y="1939925"/>
            <a:ext cx="5184775" cy="3455988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1979613" y="260350"/>
            <a:ext cx="5113337" cy="461963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Obdélník má 4 strany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395288" y="2595563"/>
            <a:ext cx="1439862" cy="8302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Arial Black" pitchFamily="34" charset="0"/>
              </a:rPr>
              <a:t>1. strana</a:t>
            </a:r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3732213" y="5688013"/>
            <a:ext cx="1728787" cy="461962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Arial Black" pitchFamily="34" charset="0"/>
              </a:rPr>
              <a:t>3. strana</a:t>
            </a:r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3779838" y="908050"/>
            <a:ext cx="1512887" cy="83185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4. </a:t>
            </a:r>
            <a:r>
              <a:rPr lang="cs-CZ" sz="2400" b="1">
                <a:latin typeface="Arial Black" pitchFamily="34" charset="0"/>
              </a:rPr>
              <a:t>strana</a:t>
            </a:r>
          </a:p>
        </p:txBody>
      </p:sp>
      <p:sp>
        <p:nvSpPr>
          <p:cNvPr id="21510" name="TextovéPole 7"/>
          <p:cNvSpPr txBox="1">
            <a:spLocks noChangeArrowheads="1"/>
          </p:cNvSpPr>
          <p:nvPr/>
        </p:nvSpPr>
        <p:spPr bwMode="auto">
          <a:xfrm>
            <a:off x="7451725" y="2708275"/>
            <a:ext cx="1406525" cy="8318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2. </a:t>
            </a:r>
            <a:r>
              <a:rPr lang="cs-CZ" sz="2400" b="1">
                <a:latin typeface="Arial Black" pitchFamily="34" charset="0"/>
              </a:rPr>
              <a:t>strana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7600" y="1620838"/>
            <a:ext cx="4613275" cy="43799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2976563" y="250825"/>
            <a:ext cx="3024187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ČTVEREC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357188" y="3213100"/>
            <a:ext cx="1643062" cy="83026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1.  STRANA</a:t>
            </a: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7286625" y="3214688"/>
            <a:ext cx="1643063" cy="8302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3.  STRANA</a:t>
            </a:r>
          </a:p>
        </p:txBody>
      </p:sp>
      <p:sp>
        <p:nvSpPr>
          <p:cNvPr id="22533" name="TextovéPole 6"/>
          <p:cNvSpPr txBox="1">
            <a:spLocks noChangeArrowheads="1"/>
          </p:cNvSpPr>
          <p:nvPr/>
        </p:nvSpPr>
        <p:spPr bwMode="auto">
          <a:xfrm>
            <a:off x="3873500" y="6000750"/>
            <a:ext cx="1643063" cy="83026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2. STRANA</a:t>
            </a:r>
          </a:p>
        </p:txBody>
      </p:sp>
      <p:sp>
        <p:nvSpPr>
          <p:cNvPr id="22534" name="TextovéPole 7"/>
          <p:cNvSpPr txBox="1">
            <a:spLocks noChangeArrowheads="1"/>
          </p:cNvSpPr>
          <p:nvPr/>
        </p:nvSpPr>
        <p:spPr bwMode="auto">
          <a:xfrm>
            <a:off x="3781425" y="820738"/>
            <a:ext cx="1735138" cy="8318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4.  STRANA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87675" y="2781300"/>
            <a:ext cx="30241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STRANY JSOU SHODNÉ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224088" y="13414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643438" y="1516063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7056438" y="3206750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140200" y="4016375"/>
            <a:ext cx="1008063" cy="86518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2193925" y="3238500"/>
            <a:ext cx="1008063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900738" y="26749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1800" y="2919413"/>
            <a:ext cx="1295400" cy="6397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56125" y="2571750"/>
            <a:ext cx="1295400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221538" y="42418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50988" y="43434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303588" y="2601913"/>
            <a:ext cx="1042987" cy="10080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50875" y="1984375"/>
            <a:ext cx="857250" cy="79216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208963" y="2970213"/>
            <a:ext cx="647700" cy="6397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056188" y="3727450"/>
            <a:ext cx="719137" cy="6873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056438" y="2084388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8313" y="3776663"/>
            <a:ext cx="647700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55963" y="4221163"/>
            <a:ext cx="649287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081713" y="4394200"/>
            <a:ext cx="647700" cy="58896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343150" y="2403475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3572" name="TextovéPole 32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636270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3573" name="TextovéPole 28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5553075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23574" name="TextovéPole 2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472598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3575" name="TextovéPole 30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393223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3576" name="TextovéPole 27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2343150" y="5589588"/>
            <a:ext cx="76835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3577" name="TextovéPole 26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1619250" y="5589588"/>
            <a:ext cx="72390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3578" name="TextovéPole 23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760413" y="5589588"/>
            <a:ext cx="8588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3579" name="TextovéPole 22"/>
          <p:cNvSpPr txBox="1">
            <a:spLocks noChangeArrowheads="1"/>
          </p:cNvSpPr>
          <p:nvPr/>
        </p:nvSpPr>
        <p:spPr bwMode="auto">
          <a:xfrm>
            <a:off x="1331913" y="476250"/>
            <a:ext cx="6372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ZDE TROJÚHELNÍKŮ?</a:t>
            </a:r>
          </a:p>
        </p:txBody>
      </p:sp>
      <p:graphicFrame>
        <p:nvGraphicFramePr>
          <p:cNvPr id="25" name="Diagram 24">
            <a:hlinkClick r:id="rId5" action="ppaction://hlinksldjump"/>
          </p:cNvPr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3581" name="TextovéPole 33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310515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9"/>
          <p:cNvSpPr txBox="1">
            <a:spLocks noChangeArrowheads="1"/>
          </p:cNvSpPr>
          <p:nvPr/>
        </p:nvSpPr>
        <p:spPr bwMode="auto">
          <a:xfrm>
            <a:off x="1331913" y="476250"/>
            <a:ext cx="6372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ZDE TROJÚHELNÍKŮ?</a:t>
            </a:r>
          </a:p>
        </p:txBody>
      </p:sp>
      <p:sp>
        <p:nvSpPr>
          <p:cNvPr id="63" name="Rovnoramenný trojúhelník 62"/>
          <p:cNvSpPr/>
          <p:nvPr/>
        </p:nvSpPr>
        <p:spPr>
          <a:xfrm>
            <a:off x="2224088" y="13414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4" name="Rovnoramenný trojúhelník 63"/>
          <p:cNvSpPr/>
          <p:nvPr/>
        </p:nvSpPr>
        <p:spPr>
          <a:xfrm>
            <a:off x="4643438" y="1516063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5" name="Rovnoramenný trojúhelník 64"/>
          <p:cNvSpPr/>
          <p:nvPr/>
        </p:nvSpPr>
        <p:spPr>
          <a:xfrm>
            <a:off x="7056438" y="3206750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6" name="Rovnoramenný trojúhelník 65"/>
          <p:cNvSpPr/>
          <p:nvPr/>
        </p:nvSpPr>
        <p:spPr>
          <a:xfrm>
            <a:off x="4140200" y="4016375"/>
            <a:ext cx="1008063" cy="86518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7" name="Rovnoramenný trojúhelník 66"/>
          <p:cNvSpPr/>
          <p:nvPr/>
        </p:nvSpPr>
        <p:spPr>
          <a:xfrm>
            <a:off x="2193925" y="3238500"/>
            <a:ext cx="1008063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8" name="Rovnoramenný trojúhelník 67"/>
          <p:cNvSpPr/>
          <p:nvPr/>
        </p:nvSpPr>
        <p:spPr>
          <a:xfrm>
            <a:off x="5900738" y="26749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431800" y="2919413"/>
            <a:ext cx="1295400" cy="6397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556125" y="2571750"/>
            <a:ext cx="1295400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7221538" y="42418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1550988" y="43434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303588" y="2601913"/>
            <a:ext cx="1042987" cy="10080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650875" y="1984375"/>
            <a:ext cx="857250" cy="79216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5" name="Ovál 74"/>
          <p:cNvSpPr/>
          <p:nvPr/>
        </p:nvSpPr>
        <p:spPr>
          <a:xfrm>
            <a:off x="8208963" y="2970213"/>
            <a:ext cx="647700" cy="6397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6" name="Ovál 75"/>
          <p:cNvSpPr/>
          <p:nvPr/>
        </p:nvSpPr>
        <p:spPr>
          <a:xfrm>
            <a:off x="5056188" y="3727450"/>
            <a:ext cx="719137" cy="6873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7056438" y="2084388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468313" y="3776663"/>
            <a:ext cx="647700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3255963" y="4221163"/>
            <a:ext cx="649287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6081713" y="4394200"/>
            <a:ext cx="647700" cy="58896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2343150" y="2403475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4597" name="Picture 5" descr="C:\Users\Roman\AppData\Local\Microsoft\Windows\Temporary Internet Files\Content.IE5\5JV4N7HO\MC9004415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9675" y="4951413"/>
            <a:ext cx="1416050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98" name="TextovéPole 82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636270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4599" name="TextovéPole 83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553075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24600" name="TextovéPole 84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472598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4601" name="TextovéPole 85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93223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4602" name="TextovéPole 8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343150" y="5589588"/>
            <a:ext cx="76835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4603" name="TextovéPole 8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619250" y="5589588"/>
            <a:ext cx="72390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4604" name="TextovéPole 88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760413" y="5589588"/>
            <a:ext cx="8588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4605" name="TextovéPole 8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10515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224088" y="13414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643438" y="1516063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7056438" y="3206750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140200" y="4016375"/>
            <a:ext cx="1008063" cy="865188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2193925" y="3238500"/>
            <a:ext cx="1008063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900738" y="2674938"/>
            <a:ext cx="1008062" cy="8636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1800" y="2919413"/>
            <a:ext cx="1295400" cy="6397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56125" y="2571750"/>
            <a:ext cx="1295400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221538" y="42418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50988" y="4343400"/>
            <a:ext cx="1296987" cy="639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3303588" y="2601913"/>
            <a:ext cx="1042987" cy="10080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50875" y="1984375"/>
            <a:ext cx="857250" cy="79216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8208963" y="2970213"/>
            <a:ext cx="647700" cy="63976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5056188" y="3727450"/>
            <a:ext cx="719137" cy="68738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056438" y="2084388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8313" y="3776663"/>
            <a:ext cx="647700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55963" y="4221163"/>
            <a:ext cx="649287" cy="5889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081713" y="4394200"/>
            <a:ext cx="647700" cy="58896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343150" y="2403475"/>
            <a:ext cx="647700" cy="59055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5620" name="Picture 4" descr="C:\Users\Roman\AppData\Local\Microsoft\Windows\Temporary Internet Files\Content.IE5\ND06R167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0625" y="5157788"/>
            <a:ext cx="16033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1" name="TextovéPole 23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636270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5622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553075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25623" name="TextovéPole 25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472598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5624" name="TextovéPole 2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932238" y="5589588"/>
            <a:ext cx="82708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5625" name="TextovéPole 2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343150" y="5589588"/>
            <a:ext cx="76835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5626" name="TextovéPole 28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619250" y="5589588"/>
            <a:ext cx="723900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5627" name="TextovéPole 2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760413" y="5589588"/>
            <a:ext cx="8588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5628" name="TextovéPole 30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105150" y="5589588"/>
            <a:ext cx="827088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25629" name="TextovéPole 31"/>
          <p:cNvSpPr txBox="1">
            <a:spLocks noChangeArrowheads="1"/>
          </p:cNvSpPr>
          <p:nvPr/>
        </p:nvSpPr>
        <p:spPr bwMode="auto">
          <a:xfrm>
            <a:off x="1370013" y="476250"/>
            <a:ext cx="6372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ZDE TROJÚHELNÍKŮ?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813" y="1773238"/>
            <a:ext cx="1871662" cy="100806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87900" y="2133600"/>
            <a:ext cx="1512888" cy="93503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4663" y="3860800"/>
            <a:ext cx="2159000" cy="115252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7451725" y="1916113"/>
            <a:ext cx="1368425" cy="144145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1547813" y="4221163"/>
            <a:ext cx="1871662" cy="792162"/>
          </a:xfrm>
          <a:prstGeom prst="rt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3419475" y="1412875"/>
            <a:ext cx="865188" cy="936625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08850" y="3860800"/>
            <a:ext cx="1008063" cy="8636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339975" y="2997200"/>
            <a:ext cx="1584325" cy="1439863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188" y="414338"/>
            <a:ext cx="1081087" cy="10080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5463" y="1196975"/>
            <a:ext cx="720725" cy="68421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2988" y="3068638"/>
            <a:ext cx="865187" cy="7921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6636" name="TextovéPole 12"/>
          <p:cNvSpPr txBox="1">
            <a:spLocks noChangeArrowheads="1"/>
          </p:cNvSpPr>
          <p:nvPr/>
        </p:nvSpPr>
        <p:spPr bwMode="auto">
          <a:xfrm>
            <a:off x="2339975" y="549275"/>
            <a:ext cx="4248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KOLIK JE OBDÉLNÍKŮ?</a:t>
            </a:r>
          </a:p>
        </p:txBody>
      </p:sp>
      <p:sp>
        <p:nvSpPr>
          <p:cNvPr id="26637" name="TextovéPole 13"/>
          <p:cNvSpPr txBox="1">
            <a:spLocks noChangeArrowheads="1"/>
          </p:cNvSpPr>
          <p:nvPr/>
        </p:nvSpPr>
        <p:spPr bwMode="auto">
          <a:xfrm>
            <a:off x="766763" y="5664200"/>
            <a:ext cx="792162" cy="36830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6638" name="TextovéPole 14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2311400" y="5664200"/>
            <a:ext cx="854075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6639" name="TextovéPole 15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165475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26640" name="TextovéPole 1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4754563" y="5675313"/>
            <a:ext cx="823912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6641" name="TextovéPole 1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582738" y="5664200"/>
            <a:ext cx="7191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6642" name="TextovéPole 18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962400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6643" name="TextovéPole 1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776288" y="5670550"/>
            <a:ext cx="815975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6644" name="TextovéPole 20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6335713" y="5670550"/>
            <a:ext cx="792162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6645" name="TextovéPole 21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545138" y="5670550"/>
            <a:ext cx="792162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813" y="1773238"/>
            <a:ext cx="1871662" cy="100806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87900" y="2133600"/>
            <a:ext cx="1512888" cy="93503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4663" y="3860800"/>
            <a:ext cx="2159000" cy="115252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7451725" y="1916113"/>
            <a:ext cx="1368425" cy="144145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1547813" y="4221163"/>
            <a:ext cx="1871662" cy="792162"/>
          </a:xfrm>
          <a:prstGeom prst="rt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3779838" y="1412875"/>
            <a:ext cx="863600" cy="936625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08850" y="3860800"/>
            <a:ext cx="1008063" cy="8636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339975" y="2997200"/>
            <a:ext cx="1584325" cy="1439863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188" y="404813"/>
            <a:ext cx="1081087" cy="10080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5463" y="1196975"/>
            <a:ext cx="720725" cy="68421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2988" y="3068638"/>
            <a:ext cx="865187" cy="7921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7660" name="TextovéPole 12"/>
          <p:cNvSpPr txBox="1">
            <a:spLocks noChangeArrowheads="1"/>
          </p:cNvSpPr>
          <p:nvPr/>
        </p:nvSpPr>
        <p:spPr bwMode="auto">
          <a:xfrm>
            <a:off x="2339975" y="549275"/>
            <a:ext cx="4248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KOLIK JE OBDÉLNÍKŮ?</a:t>
            </a:r>
          </a:p>
        </p:txBody>
      </p:sp>
      <p:pic>
        <p:nvPicPr>
          <p:cNvPr id="27661" name="Picture 5" descr="C:\Users\Roman\AppData\Local\Microsoft\Windows\Temporary Internet Files\Content.IE5\5JV4N7HO\MC9004415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9675" y="4951413"/>
            <a:ext cx="1416050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2" name="TextovéPole 23"/>
          <p:cNvSpPr txBox="1">
            <a:spLocks noChangeArrowheads="1"/>
          </p:cNvSpPr>
          <p:nvPr/>
        </p:nvSpPr>
        <p:spPr bwMode="auto">
          <a:xfrm>
            <a:off x="766763" y="5664200"/>
            <a:ext cx="792162" cy="36830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7663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311400" y="5664200"/>
            <a:ext cx="854075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7664" name="TextovéPole 25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3165475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27665" name="TextovéPole 26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4754563" y="5648325"/>
            <a:ext cx="823912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7666" name="TextovéPole 27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1582738" y="5664200"/>
            <a:ext cx="7191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7667" name="TextovéPole 28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3962400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7668" name="TextovéPole 29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776288" y="5643563"/>
            <a:ext cx="81597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7669" name="TextovéPole 30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6335713" y="5643563"/>
            <a:ext cx="792162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7670" name="TextovéPole 31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5545138" y="5643563"/>
            <a:ext cx="792162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813" y="1773238"/>
            <a:ext cx="1871662" cy="100806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87900" y="2133600"/>
            <a:ext cx="1512888" cy="93503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4663" y="3860800"/>
            <a:ext cx="2159000" cy="115252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7451725" y="1916113"/>
            <a:ext cx="1368425" cy="144145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1547813" y="4221163"/>
            <a:ext cx="1871662" cy="792162"/>
          </a:xfrm>
          <a:prstGeom prst="rt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3419475" y="1412875"/>
            <a:ext cx="865188" cy="936625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08850" y="3860800"/>
            <a:ext cx="1008063" cy="8636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339975" y="2997200"/>
            <a:ext cx="1584325" cy="1439863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188" y="414338"/>
            <a:ext cx="1081087" cy="10080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5463" y="1196975"/>
            <a:ext cx="720725" cy="68421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2988" y="3068638"/>
            <a:ext cx="865187" cy="79216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8684" name="TextovéPole 12"/>
          <p:cNvSpPr txBox="1">
            <a:spLocks noChangeArrowheads="1"/>
          </p:cNvSpPr>
          <p:nvPr/>
        </p:nvSpPr>
        <p:spPr bwMode="auto">
          <a:xfrm>
            <a:off x="2301875" y="549275"/>
            <a:ext cx="4248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KOLIK JE OBDÉLNÍKŮ?</a:t>
            </a:r>
          </a:p>
        </p:txBody>
      </p:sp>
      <p:pic>
        <p:nvPicPr>
          <p:cNvPr id="28685" name="Picture 4" descr="C:\Users\Roman\AppData\Local\Microsoft\Windows\Temporary Internet Files\Content.IE5\ND06R167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0625" y="5157788"/>
            <a:ext cx="16033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6" name="TextovéPole 23"/>
          <p:cNvSpPr txBox="1">
            <a:spLocks noChangeArrowheads="1"/>
          </p:cNvSpPr>
          <p:nvPr/>
        </p:nvSpPr>
        <p:spPr bwMode="auto">
          <a:xfrm>
            <a:off x="766763" y="5664200"/>
            <a:ext cx="792162" cy="36830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8687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311400" y="5664200"/>
            <a:ext cx="854075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8688" name="TextovéPole 25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3165475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28689" name="TextovéPole 26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4754563" y="5675313"/>
            <a:ext cx="823912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8690" name="TextovéPole 27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1582738" y="5664200"/>
            <a:ext cx="719137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8691" name="TextovéPole 28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3962400" y="5664200"/>
            <a:ext cx="792163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8692" name="TextovéPole 29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776288" y="5670550"/>
            <a:ext cx="815975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8693" name="TextovéPole 30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6335713" y="5670550"/>
            <a:ext cx="792162" cy="368300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  <p:sp>
        <p:nvSpPr>
          <p:cNvPr id="28694" name="TextovéPole 31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5545138" y="5670550"/>
            <a:ext cx="792162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6375" y="1268413"/>
            <a:ext cx="719138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188" y="2924175"/>
            <a:ext cx="720725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43663" y="2565400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6238" y="1573213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6238" y="3716338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64163" y="854075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2630488" y="24796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Pravoúhlý trojúhelník 9"/>
          <p:cNvSpPr/>
          <p:nvPr/>
        </p:nvSpPr>
        <p:spPr>
          <a:xfrm>
            <a:off x="1738313" y="33940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Pravoúhlý trojúhelník 10"/>
          <p:cNvSpPr/>
          <p:nvPr/>
        </p:nvSpPr>
        <p:spPr>
          <a:xfrm>
            <a:off x="5308600" y="2420938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Pravoúhlý trojúhelník 11"/>
          <p:cNvSpPr/>
          <p:nvPr/>
        </p:nvSpPr>
        <p:spPr>
          <a:xfrm>
            <a:off x="7740650" y="280352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76713" y="3394075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12775" y="1573213"/>
            <a:ext cx="64928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50150" y="1573213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694488" y="3644900"/>
            <a:ext cx="649287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324475" y="357346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476375" y="222726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043363" y="12684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429375" y="156527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17513" y="39100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9716" name="TextovéPole 21"/>
          <p:cNvSpPr txBox="1">
            <a:spLocks noChangeArrowheads="1"/>
          </p:cNvSpPr>
          <p:nvPr/>
        </p:nvSpPr>
        <p:spPr bwMode="auto">
          <a:xfrm>
            <a:off x="2268538" y="404813"/>
            <a:ext cx="5281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ČTVERCŮ</a:t>
            </a:r>
          </a:p>
        </p:txBody>
      </p:sp>
      <p:sp>
        <p:nvSpPr>
          <p:cNvPr id="29717" name="TextovéPole 22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75565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29718" name="TextovéPole 24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15636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29719" name="TextovéPole 26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24272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29720" name="TextovéPole 27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3290888" y="5876925"/>
            <a:ext cx="865187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29721" name="TextovéPole 28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41402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29722" name="TextovéPole 31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5867400" y="5876925"/>
            <a:ext cx="777875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29723" name="TextovéPole 32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0038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29724" name="TextovéPole 34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6623050" y="5876925"/>
            <a:ext cx="865188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6375" y="1268413"/>
            <a:ext cx="719138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188" y="2924175"/>
            <a:ext cx="720725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43663" y="2565400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6238" y="1573213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6238" y="3716338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64163" y="854075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2630488" y="24796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Pravoúhlý trojúhelník 9"/>
          <p:cNvSpPr/>
          <p:nvPr/>
        </p:nvSpPr>
        <p:spPr>
          <a:xfrm>
            <a:off x="1738313" y="33940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Pravoúhlý trojúhelník 10"/>
          <p:cNvSpPr/>
          <p:nvPr/>
        </p:nvSpPr>
        <p:spPr>
          <a:xfrm>
            <a:off x="5308600" y="2420938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Pravoúhlý trojúhelník 11"/>
          <p:cNvSpPr/>
          <p:nvPr/>
        </p:nvSpPr>
        <p:spPr>
          <a:xfrm>
            <a:off x="7740650" y="280352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76713" y="3394075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12775" y="1573213"/>
            <a:ext cx="64928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50150" y="1573213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694488" y="3644900"/>
            <a:ext cx="649287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324475" y="357346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500188" y="229393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043363" y="12684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429375" y="156527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81013" y="385127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0740" name="TextovéPole 21"/>
          <p:cNvSpPr txBox="1">
            <a:spLocks noChangeArrowheads="1"/>
          </p:cNvSpPr>
          <p:nvPr/>
        </p:nvSpPr>
        <p:spPr bwMode="auto">
          <a:xfrm>
            <a:off x="2241550" y="404813"/>
            <a:ext cx="5281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ČTVERCŮ</a:t>
            </a:r>
          </a:p>
        </p:txBody>
      </p:sp>
      <p:pic>
        <p:nvPicPr>
          <p:cNvPr id="30741" name="Picture 5" descr="C:\Users\Roman\AppData\Local\Microsoft\Windows\Temporary Internet Files\Content.IE5\5JV4N7HO\MC9004415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9038" y="4951413"/>
            <a:ext cx="1416050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2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75565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30743" name="TextovéPole 25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5636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30744" name="TextovéPole 2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4272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30745" name="TextovéPole 2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290888" y="5876925"/>
            <a:ext cx="865187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30746" name="TextovéPole 28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41402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30747" name="TextovéPole 2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781675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30748" name="TextovéPole 30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50038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30749" name="TextovéPole 31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6623050" y="5876925"/>
            <a:ext cx="865188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6375" y="1268413"/>
            <a:ext cx="719138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188" y="2924175"/>
            <a:ext cx="720725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43663" y="2565400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6238" y="1573213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6238" y="3716338"/>
            <a:ext cx="719137" cy="7207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64163" y="854075"/>
            <a:ext cx="720725" cy="7191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2630488" y="24796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Pravoúhlý trojúhelník 9"/>
          <p:cNvSpPr/>
          <p:nvPr/>
        </p:nvSpPr>
        <p:spPr>
          <a:xfrm>
            <a:off x="1738313" y="339407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Pravoúhlý trojúhelník 10"/>
          <p:cNvSpPr/>
          <p:nvPr/>
        </p:nvSpPr>
        <p:spPr>
          <a:xfrm>
            <a:off x="5308600" y="2420938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Pravoúhlý trojúhelník 11"/>
          <p:cNvSpPr/>
          <p:nvPr/>
        </p:nvSpPr>
        <p:spPr>
          <a:xfrm>
            <a:off x="7740650" y="2803525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76713" y="3394075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12775" y="1573213"/>
            <a:ext cx="64928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50150" y="1573213"/>
            <a:ext cx="6477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694488" y="3644900"/>
            <a:ext cx="649287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324475" y="357346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476375" y="229393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4043363" y="12684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6429375" y="156527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17513" y="39100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1764" name="TextovéPole 21"/>
          <p:cNvSpPr txBox="1">
            <a:spLocks noChangeArrowheads="1"/>
          </p:cNvSpPr>
          <p:nvPr/>
        </p:nvSpPr>
        <p:spPr bwMode="auto">
          <a:xfrm>
            <a:off x="2219325" y="371475"/>
            <a:ext cx="5281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ČTVERCŮ?</a:t>
            </a:r>
          </a:p>
        </p:txBody>
      </p:sp>
      <p:pic>
        <p:nvPicPr>
          <p:cNvPr id="31765" name="Picture 4" descr="C:\Users\Roman\AppData\Local\Microsoft\Windows\Temporary Internet Files\Content.IE5\ND06R167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0625" y="5157788"/>
            <a:ext cx="16033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66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75565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31767" name="TextovéPole 25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5636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31768" name="TextovéPole 26"/>
          <p:cNvSpPr txBox="1">
            <a:spLocks noChangeArrowheads="1"/>
          </p:cNvSpPr>
          <p:nvPr/>
        </p:nvSpPr>
        <p:spPr bwMode="auto">
          <a:xfrm>
            <a:off x="2427288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31769" name="TextovéPole 27"/>
          <p:cNvSpPr txBox="1">
            <a:spLocks noChangeArrowheads="1"/>
          </p:cNvSpPr>
          <p:nvPr/>
        </p:nvSpPr>
        <p:spPr bwMode="auto">
          <a:xfrm>
            <a:off x="3290888" y="5876925"/>
            <a:ext cx="865187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31770" name="TextovéPole 28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41402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31771" name="TextovéPole 2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781675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31772" name="TextovéPole 30"/>
          <p:cNvSpPr txBox="1">
            <a:spLocks noChangeArrowheads="1"/>
          </p:cNvSpPr>
          <p:nvPr/>
        </p:nvSpPr>
        <p:spPr bwMode="auto">
          <a:xfrm>
            <a:off x="5003800" y="5876925"/>
            <a:ext cx="863600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31773" name="TextovéPole 31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6623050" y="5876925"/>
            <a:ext cx="865188" cy="369888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700338" y="1773238"/>
            <a:ext cx="863600" cy="800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946650" y="2708275"/>
            <a:ext cx="936625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00788" y="1247775"/>
            <a:ext cx="1079500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516688" y="2562225"/>
            <a:ext cx="852487" cy="72231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476375" y="1130300"/>
            <a:ext cx="755650" cy="6429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11188" y="2573338"/>
            <a:ext cx="1081087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369175" y="2066925"/>
            <a:ext cx="1081088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668463" y="4149725"/>
            <a:ext cx="863600" cy="7254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2163" y="3665538"/>
            <a:ext cx="719137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416550" y="2030413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55963" y="3284538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684213" y="1603375"/>
            <a:ext cx="935037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7380288" y="3257550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2528888" y="820738"/>
            <a:ext cx="935037" cy="85566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1763713" y="1793875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046288" y="3041650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76688" y="2282825"/>
            <a:ext cx="935037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237038" y="3665538"/>
            <a:ext cx="936625" cy="9159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68725" y="993775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2788" name="TextovéPole 21"/>
          <p:cNvSpPr txBox="1">
            <a:spLocks noChangeArrowheads="1"/>
          </p:cNvSpPr>
          <p:nvPr/>
        </p:nvSpPr>
        <p:spPr bwMode="auto">
          <a:xfrm>
            <a:off x="2232025" y="404813"/>
            <a:ext cx="4710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KRUHŮ?</a:t>
            </a:r>
          </a:p>
        </p:txBody>
      </p:sp>
      <p:sp>
        <p:nvSpPr>
          <p:cNvPr id="32789" name="TextovéPole 22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97155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32790" name="TextovéPole 23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16684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32791" name="TextovéPole 24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3800475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32792" name="TextovéPole 25"/>
          <p:cNvSpPr txBox="1">
            <a:spLocks noChangeArrowheads="1"/>
          </p:cNvSpPr>
          <p:nvPr/>
        </p:nvSpPr>
        <p:spPr bwMode="auto">
          <a:xfrm>
            <a:off x="309880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32793" name="TextovéPole 26"/>
          <p:cNvSpPr txBox="1">
            <a:spLocks noChangeArrowheads="1"/>
          </p:cNvSpPr>
          <p:nvPr/>
        </p:nvSpPr>
        <p:spPr bwMode="auto">
          <a:xfrm>
            <a:off x="2389188" y="5516563"/>
            <a:ext cx="719137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32794" name="TextovéPole 27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5240338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32795" name="TextovéPole 28"/>
          <p:cNvSpPr txBox="1">
            <a:spLocks noChangeArrowheads="1"/>
          </p:cNvSpPr>
          <p:nvPr/>
        </p:nvSpPr>
        <p:spPr bwMode="auto">
          <a:xfrm>
            <a:off x="4521200" y="5510213"/>
            <a:ext cx="719138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32796" name="TextovéPole 31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9610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700338" y="1773238"/>
            <a:ext cx="863600" cy="800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946650" y="2708275"/>
            <a:ext cx="936625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00788" y="1247775"/>
            <a:ext cx="1079500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516688" y="2562225"/>
            <a:ext cx="852487" cy="72231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76375" y="1130300"/>
            <a:ext cx="755650" cy="6429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11188" y="2573338"/>
            <a:ext cx="1081087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69175" y="2066925"/>
            <a:ext cx="1081088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668463" y="4149725"/>
            <a:ext cx="863600" cy="7254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92163" y="3665538"/>
            <a:ext cx="719137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16550" y="2030413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55963" y="3284538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684213" y="1603375"/>
            <a:ext cx="935037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7380288" y="3257550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528888" y="820738"/>
            <a:ext cx="935037" cy="85566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1763713" y="1793875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046288" y="3041650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76688" y="2282825"/>
            <a:ext cx="935037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37038" y="3665538"/>
            <a:ext cx="936625" cy="9159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68725" y="993775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3812" name="TextovéPole 20"/>
          <p:cNvSpPr txBox="1">
            <a:spLocks noChangeArrowheads="1"/>
          </p:cNvSpPr>
          <p:nvPr/>
        </p:nvSpPr>
        <p:spPr bwMode="auto">
          <a:xfrm>
            <a:off x="2232025" y="404813"/>
            <a:ext cx="4710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KRUHŮ?</a:t>
            </a:r>
          </a:p>
        </p:txBody>
      </p:sp>
      <p:pic>
        <p:nvPicPr>
          <p:cNvPr id="33813" name="Picture 5" descr="C:\Users\Roman\AppData\Local\Microsoft\Windows\Temporary Internet Files\Content.IE5\5JV4N7HO\MC9004415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9038" y="4951413"/>
            <a:ext cx="1416050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814" name="TextovéPole 22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97155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33815" name="TextovéPole 23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6684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33816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800475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33817" name="TextovéPole 25"/>
          <p:cNvSpPr txBox="1">
            <a:spLocks noChangeArrowheads="1"/>
          </p:cNvSpPr>
          <p:nvPr/>
        </p:nvSpPr>
        <p:spPr bwMode="auto">
          <a:xfrm>
            <a:off x="309880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33818" name="TextovéPole 26"/>
          <p:cNvSpPr txBox="1">
            <a:spLocks noChangeArrowheads="1"/>
          </p:cNvSpPr>
          <p:nvPr/>
        </p:nvSpPr>
        <p:spPr bwMode="auto">
          <a:xfrm>
            <a:off x="2389188" y="5516563"/>
            <a:ext cx="719137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33819" name="TextovéPole 2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240338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33820" name="TextovéPole 28"/>
          <p:cNvSpPr txBox="1">
            <a:spLocks noChangeArrowheads="1"/>
          </p:cNvSpPr>
          <p:nvPr/>
        </p:nvSpPr>
        <p:spPr bwMode="auto">
          <a:xfrm>
            <a:off x="4521200" y="5510213"/>
            <a:ext cx="719138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33821" name="TextovéPole 29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59610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700338" y="1773238"/>
            <a:ext cx="863600" cy="800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946650" y="2708275"/>
            <a:ext cx="936625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00788" y="1247775"/>
            <a:ext cx="1079500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516688" y="2562225"/>
            <a:ext cx="852487" cy="72231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76375" y="1130300"/>
            <a:ext cx="755650" cy="6429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11188" y="2573338"/>
            <a:ext cx="1081087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69175" y="2066925"/>
            <a:ext cx="1081088" cy="9366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668463" y="4149725"/>
            <a:ext cx="863600" cy="7254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92163" y="3665538"/>
            <a:ext cx="719137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16550" y="2030413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55963" y="3284538"/>
            <a:ext cx="720725" cy="5048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684213" y="1603375"/>
            <a:ext cx="935037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7380288" y="3257550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528888" y="820738"/>
            <a:ext cx="935037" cy="855662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1763713" y="1793875"/>
            <a:ext cx="936625" cy="855663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046288" y="3041650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76688" y="2282825"/>
            <a:ext cx="935037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37038" y="3665538"/>
            <a:ext cx="936625" cy="9159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68725" y="993775"/>
            <a:ext cx="936625" cy="9159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4836" name="TextovéPole 20"/>
          <p:cNvSpPr txBox="1">
            <a:spLocks noChangeArrowheads="1"/>
          </p:cNvSpPr>
          <p:nvPr/>
        </p:nvSpPr>
        <p:spPr bwMode="auto">
          <a:xfrm>
            <a:off x="2232025" y="404813"/>
            <a:ext cx="4710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KOLIK JE KRUHŮ?</a:t>
            </a:r>
          </a:p>
        </p:txBody>
      </p:sp>
      <p:pic>
        <p:nvPicPr>
          <p:cNvPr id="34837" name="Picture 4" descr="C:\Users\Roman\AppData\Local\Microsoft\Windows\Temporary Internet Files\Content.IE5\ND06R167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0625" y="5157788"/>
            <a:ext cx="160337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38" name="TextovéPole 22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97155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1</a:t>
            </a:r>
          </a:p>
        </p:txBody>
      </p:sp>
      <p:sp>
        <p:nvSpPr>
          <p:cNvPr id="34839" name="TextovéPole 23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6684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2</a:t>
            </a:r>
          </a:p>
        </p:txBody>
      </p:sp>
      <p:sp>
        <p:nvSpPr>
          <p:cNvPr id="34840" name="TextovéPole 24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3800475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5</a:t>
            </a:r>
          </a:p>
        </p:txBody>
      </p:sp>
      <p:sp>
        <p:nvSpPr>
          <p:cNvPr id="34841" name="TextovéPole 25"/>
          <p:cNvSpPr txBox="1">
            <a:spLocks noChangeArrowheads="1"/>
          </p:cNvSpPr>
          <p:nvPr/>
        </p:nvSpPr>
        <p:spPr bwMode="auto">
          <a:xfrm>
            <a:off x="3098800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4</a:t>
            </a:r>
          </a:p>
        </p:txBody>
      </p:sp>
      <p:sp>
        <p:nvSpPr>
          <p:cNvPr id="34842" name="TextovéPole 26"/>
          <p:cNvSpPr txBox="1">
            <a:spLocks noChangeArrowheads="1"/>
          </p:cNvSpPr>
          <p:nvPr/>
        </p:nvSpPr>
        <p:spPr bwMode="auto">
          <a:xfrm>
            <a:off x="2389188" y="5516563"/>
            <a:ext cx="719137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3</a:t>
            </a:r>
          </a:p>
        </p:txBody>
      </p:sp>
      <p:sp>
        <p:nvSpPr>
          <p:cNvPr id="34843" name="TextovéPole 2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5240338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7</a:t>
            </a:r>
          </a:p>
        </p:txBody>
      </p:sp>
      <p:sp>
        <p:nvSpPr>
          <p:cNvPr id="34844" name="TextovéPole 28"/>
          <p:cNvSpPr txBox="1">
            <a:spLocks noChangeArrowheads="1"/>
          </p:cNvSpPr>
          <p:nvPr/>
        </p:nvSpPr>
        <p:spPr bwMode="auto">
          <a:xfrm>
            <a:off x="4521200" y="5510213"/>
            <a:ext cx="719138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6</a:t>
            </a:r>
          </a:p>
        </p:txBody>
      </p:sp>
      <p:sp>
        <p:nvSpPr>
          <p:cNvPr id="34845" name="TextovéPole 29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5961063" y="5516563"/>
            <a:ext cx="720725" cy="369887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31888" y="620713"/>
          <a:ext cx="5743991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5519"/>
                <a:gridCol w="1296144"/>
                <a:gridCol w="1368152"/>
                <a:gridCol w="1368152"/>
                <a:gridCol w="216024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</a:tr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Pravoúhlý trojúhelník 3"/>
          <p:cNvSpPr/>
          <p:nvPr/>
        </p:nvSpPr>
        <p:spPr>
          <a:xfrm>
            <a:off x="1293813" y="687388"/>
            <a:ext cx="1262062" cy="1008062"/>
          </a:xfrm>
          <a:prstGeom prst="rt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770188" y="692150"/>
            <a:ext cx="1158875" cy="1081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03688" y="836613"/>
            <a:ext cx="900112" cy="88265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4163" y="868363"/>
            <a:ext cx="1223962" cy="64770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Pravoúhlý trojúhelník 7"/>
          <p:cNvSpPr/>
          <p:nvPr/>
        </p:nvSpPr>
        <p:spPr>
          <a:xfrm>
            <a:off x="7475538" y="3841750"/>
            <a:ext cx="1152525" cy="865188"/>
          </a:xfrm>
          <a:prstGeom prst="rt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7640638" y="1631950"/>
            <a:ext cx="987425" cy="788988"/>
          </a:xfrm>
          <a:prstGeom prst="rt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Pravoúhlý trojúhelník 9"/>
          <p:cNvSpPr/>
          <p:nvPr/>
        </p:nvSpPr>
        <p:spPr>
          <a:xfrm>
            <a:off x="949325" y="5445125"/>
            <a:ext cx="690563" cy="701675"/>
          </a:xfrm>
          <a:prstGeom prst="rt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208838" y="5589588"/>
            <a:ext cx="863600" cy="8636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475538" y="207963"/>
            <a:ext cx="803275" cy="773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54013" y="1090613"/>
            <a:ext cx="595312" cy="62865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57163" y="3076575"/>
            <a:ext cx="792162" cy="7921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640638" y="2852738"/>
            <a:ext cx="750887" cy="72072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563938" y="5732463"/>
            <a:ext cx="647700" cy="57626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339975" y="5984875"/>
            <a:ext cx="938213" cy="468313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092825" y="5984875"/>
            <a:ext cx="612775" cy="32385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9850" y="115888"/>
            <a:ext cx="1117600" cy="57785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5889" name="TextovéPole 20"/>
          <p:cNvSpPr txBox="1">
            <a:spLocks noChangeArrowheads="1"/>
          </p:cNvSpPr>
          <p:nvPr/>
        </p:nvSpPr>
        <p:spPr bwMode="auto">
          <a:xfrm>
            <a:off x="1293813" y="44450"/>
            <a:ext cx="6015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 Black" pitchFamily="34" charset="0"/>
              </a:rPr>
              <a:t>    TVARY OD NEJVĚTŠÍHO  K NEJMENŠÍMU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38 0.04649 L -0.67188 -0.2594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72" y="-15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45 0.02613 L -0.6967 0.2668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13" y="120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2322E-6 L 0.05139 -0.1036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9" y="-5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25809E-6 L -0.48351 -0.5034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84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7.40056E-7 L -0.51563 0.4588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81" y="229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6 0.05366 L 0.28715 0.536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24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68363E-6 L 0.43958 -0.1426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79" y="-7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55134E-6 L -0.37656 0.0807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37" y="40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22222E-6 L 0.07483 -0.1363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3.17299E-6 L 0.58872 0.3251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27" y="16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19056E-6 L 0.34253 -0.3644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18" y="-182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0.00277 L -0.04236 -0.13368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2950" y="4400550"/>
            <a:ext cx="3959225" cy="12604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5400000">
            <a:off x="3037681" y="1197770"/>
            <a:ext cx="1457325" cy="187166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62363" y="5900738"/>
            <a:ext cx="955675" cy="936625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93750" y="5943600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5400000">
            <a:off x="1692276" y="1379537"/>
            <a:ext cx="576262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595938" y="5235575"/>
            <a:ext cx="3313112" cy="13319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732713" y="3708400"/>
            <a:ext cx="863600" cy="288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3454400" y="139700"/>
            <a:ext cx="1871663" cy="936625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42950" y="677863"/>
            <a:ext cx="503238" cy="126841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540625" y="5922963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953125" y="5953125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790700" y="5940425"/>
            <a:ext cx="914400" cy="91440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02175" y="1211263"/>
            <a:ext cx="1296988" cy="9604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vál 15"/>
          <p:cNvSpPr/>
          <p:nvPr/>
        </p:nvSpPr>
        <p:spPr>
          <a:xfrm rot="21019804">
            <a:off x="6457950" y="2000250"/>
            <a:ext cx="647700" cy="636588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7740650" y="1860550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134225" y="1984375"/>
            <a:ext cx="598488" cy="56515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708775" y="4321175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267325" y="2289175"/>
            <a:ext cx="658813" cy="631825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2212975" y="63500"/>
            <a:ext cx="542925" cy="1368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2" name="Slunce 21"/>
          <p:cNvSpPr/>
          <p:nvPr/>
        </p:nvSpPr>
        <p:spPr>
          <a:xfrm>
            <a:off x="66675" y="0"/>
            <a:ext cx="1454150" cy="133191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026" name="Picture 2" descr="C:\Users\Roman\AppData\Local\Microsoft\Windows\Temporary Internet Files\Content.IE5\5JV4N7HO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12063" y="458788"/>
            <a:ext cx="1296987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vál 23"/>
          <p:cNvSpPr/>
          <p:nvPr/>
        </p:nvSpPr>
        <p:spPr>
          <a:xfrm>
            <a:off x="6781800" y="976313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867400" y="1138238"/>
            <a:ext cx="914400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6888" name="TextovéPole 25"/>
          <p:cNvSpPr txBox="1">
            <a:spLocks noChangeArrowheads="1"/>
          </p:cNvSpPr>
          <p:nvPr/>
        </p:nvSpPr>
        <p:spPr bwMode="auto">
          <a:xfrm>
            <a:off x="2987675" y="-26988"/>
            <a:ext cx="4897438" cy="368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>
                <a:latin typeface="Arial Black" pitchFamily="34" charset="0"/>
              </a:rPr>
              <a:t>SESTAVUJ VLÁČEK,POSTUPNĚ</a:t>
            </a:r>
            <a:r>
              <a:rPr lang="cs-CZ">
                <a:latin typeface="Trebuchet MS" pitchFamily="34" charset="0"/>
              </a:rPr>
              <a:t>.</a:t>
            </a:r>
          </a:p>
        </p:txBody>
      </p:sp>
      <p:sp>
        <p:nvSpPr>
          <p:cNvPr id="36889" name="TextovéPole 26"/>
          <p:cNvSpPr txBox="1">
            <a:spLocks noChangeArrowheads="1"/>
          </p:cNvSpPr>
          <p:nvPr/>
        </p:nvSpPr>
        <p:spPr bwMode="auto">
          <a:xfrm>
            <a:off x="3203575" y="260350"/>
            <a:ext cx="44338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Arial Black" pitchFamily="34" charset="0"/>
              </a:rPr>
              <a:t>POJMENUJ</a:t>
            </a:r>
            <a:r>
              <a:rPr lang="cs-CZ">
                <a:latin typeface="Trebuchet MS" pitchFamily="34" charset="0"/>
              </a:rPr>
              <a:t> </a:t>
            </a:r>
            <a:r>
              <a:rPr lang="cs-CZ">
                <a:latin typeface="Arial Black" pitchFamily="34" charset="0"/>
              </a:rPr>
              <a:t>GEOMETRICKÉ TVARY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253288" y="260350"/>
            <a:ext cx="16557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Trebuchet MS" pitchFamily="34" charset="0"/>
              </a:rPr>
              <a:t>AHOJ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629 L -0.00243 -0.09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-80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1175E-6 L 0.00156 0.136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67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07123E-6 L -3.05556E-6 0.235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7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17299E-6 L -0.00243 0.2666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133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77521E-7 L -0.1717 0.1796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4" y="89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58834E-6 L 2.22222E-6 -0.1556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6 6.47549E-8 L 0.00086 -0.1496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74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944E-6 L 0.00226 -0.1491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74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85754E-6 L -0.06667 0.1801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" y="89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08048E-6 L -0.15764 0.159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79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15356E-6 L -0.36146 0.1269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3 0.01064 L -0.07257 -0.2236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7" y="-117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01758E-6 L 0.64149 -0.0168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66" y="-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19796E-7 L -0.49774 0.2509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96" y="125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23774E-7 L -0.02639 0.1408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" y="70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31267E-7 L 0.00208 0.1167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58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32932E-6 L -0.03159 0.12581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7086E-6 L -0.01267 -0.18617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-93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86772E-7 L 0.01406 0.10962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4" y="5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6068E-6 L -0.06719 -0.1406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68" y="-70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45976E-6 L -0.03611 -0.1362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6" y="-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0629E-6 L -0.13385 0.25185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125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68178E-6 L -0.10504 0.24607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60" y="123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62535E-7 L -0.35226 0.33649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22" y="168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4" grpId="0" animBg="1"/>
      <p:bldP spid="25" grpId="0" animBg="1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813" y="333375"/>
            <a:ext cx="518477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ZDROJE</a:t>
            </a:r>
          </a:p>
        </p:txBody>
      </p:sp>
      <p:sp>
        <p:nvSpPr>
          <p:cNvPr id="37890" name="TextovéPole 3"/>
          <p:cNvSpPr txBox="1">
            <a:spLocks noChangeArrowheads="1"/>
          </p:cNvSpPr>
          <p:nvPr/>
        </p:nvSpPr>
        <p:spPr bwMode="auto">
          <a:xfrm>
            <a:off x="1116013" y="1268413"/>
            <a:ext cx="6840537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 smtClean="0">
                <a:latin typeface="Trebuchet MS" pitchFamily="34" charset="0"/>
                <a:hlinkClick r:id="rId3"/>
              </a:rPr>
              <a:t>Dostupné z www: http://microsoft.office.co</a:t>
            </a:r>
            <a:r>
              <a:rPr lang="cs-CZ" dirty="0" smtClean="0">
                <a:hlinkClick r:id="rId3"/>
              </a:rPr>
              <a:t>m</a:t>
            </a:r>
            <a:endParaRPr lang="cs-CZ" dirty="0"/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/>
              <a:t>Citace: </a:t>
            </a:r>
            <a:r>
              <a:rPr lang="en-US" dirty="0">
                <a:solidFill>
                  <a:schemeClr val="bg1"/>
                </a:solidFill>
              </a:rPr>
              <a:t>[[[[[[</a:t>
            </a:r>
            <a:r>
              <a:rPr lang="en-US" dirty="0"/>
              <a:t>[</a:t>
            </a:r>
            <a:r>
              <a:rPr lang="cs-CZ" dirty="0"/>
              <a:t> </a:t>
            </a:r>
            <a:r>
              <a:rPr lang="cs-CZ" dirty="0" smtClean="0"/>
              <a:t>2011-11-04</a:t>
            </a:r>
            <a:r>
              <a:rPr lang="en-US" dirty="0" smtClean="0"/>
              <a:t>]</a:t>
            </a:r>
            <a:endParaRPr lang="cs-CZ" dirty="0"/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984</TotalTime>
  <Words>371</Words>
  <Application>Microsoft Office PowerPoint</Application>
  <PresentationFormat>Předvádění na obrazovce (4:3)</PresentationFormat>
  <Paragraphs>180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Aerodynamika</vt:lpstr>
      <vt:lpstr>Snímek 1</vt:lpstr>
      <vt:lpstr>Snímek 2</vt:lpstr>
      <vt:lpstr>GEOMETRICKÉ TVARY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</dc:creator>
  <cp:lastModifiedBy>Erika Pospíšilová</cp:lastModifiedBy>
  <cp:revision>103</cp:revision>
  <dcterms:created xsi:type="dcterms:W3CDTF">2012-02-19T20:30:01Z</dcterms:created>
  <dcterms:modified xsi:type="dcterms:W3CDTF">2012-10-12T15:04:09Z</dcterms:modified>
</cp:coreProperties>
</file>