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5" r:id="rId2"/>
    <p:sldId id="276" r:id="rId3"/>
    <p:sldId id="257" r:id="rId4"/>
    <p:sldId id="273" r:id="rId5"/>
    <p:sldId id="272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4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A6D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B35E1-C043-4F50-8FD6-684DD80BBC42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49A7E7-5ED9-4C61-8732-ACEB4E7D3A8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9A7E7-5ED9-4C61-8732-ACEB4E7D3A80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9F63A-B17A-4595-8D92-F9694E4EB166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25150-719E-465A-BD15-8C19123C77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284D1-D182-4D16-9B54-5CF8B3C69D0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7F99E9-70AD-45AB-B806-ADADE43B87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5FDFDB-90DC-4F08-BBC8-89A9A28FF39D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75858-C9FD-49CE-B78F-418DA81A07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C99E1-C16D-427E-A315-0F5D36E2CED5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58E0F-C6B6-41DC-B288-A25604EB1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B5B36-4674-4028-A48E-3801795B9F4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A55D5-2FEF-48B5-A2FF-6B62540EB6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69A22-9B04-45AD-A20A-E64D7F0126F6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1F0534-99BC-4ABE-B552-89C1CDB186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194F5C-96EC-473B-AD05-F88A6320F32E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54460-9396-4EA6-B10E-E7CC37DF5D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0BA54-8866-446E-B170-BC83335CE023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8847C-4E18-4FB1-8C4D-FF7C48047A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23D18-E794-464D-BEE5-2210CE1BFFC6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E59B5-C275-4C8C-AF5F-DE4E996222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207277-6AB3-474C-8D4A-2065ED53153A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4233F-3370-40F9-BCF5-250F03EA5A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39B0F1-F5C1-42B0-A7BE-5B7504068C52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75CDF1-122D-4319-AAF1-CF67B67714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D29C42B-821C-42D1-9FF0-527C5C977740}" type="datetimeFigureOut">
              <a:rPr lang="cs-CZ"/>
              <a:pPr>
                <a:defRPr/>
              </a:pPr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4CEA6C5-107A-4AE4-A6F1-D077C629B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72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323850" y="115888"/>
            <a:ext cx="8351838" cy="4770537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txBody>
          <a:bodyPr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Název školy: </a:t>
            </a:r>
            <a:r>
              <a:rPr lang="cs-CZ" sz="2400" dirty="0">
                <a:solidFill>
                  <a:srgbClr val="00B050"/>
                </a:solidFill>
                <a:latin typeface="Arial Black" pitchFamily="34" charset="0"/>
              </a:rPr>
              <a:t>Speciální základní škola, Louny, </a:t>
            </a:r>
            <a:r>
              <a:rPr lang="cs-CZ" sz="2400" dirty="0" err="1">
                <a:solidFill>
                  <a:srgbClr val="00B050"/>
                </a:solidFill>
                <a:latin typeface="Arial Black" pitchFamily="34" charset="0"/>
              </a:rPr>
              <a:t>Poděbradova</a:t>
            </a:r>
            <a:r>
              <a:rPr lang="cs-CZ" sz="2400" dirty="0">
                <a:solidFill>
                  <a:srgbClr val="00B050"/>
                </a:solidFill>
                <a:latin typeface="Arial Black" pitchFamily="34" charset="0"/>
              </a:rPr>
              <a:t> 640, příspěvková organizace</a:t>
            </a:r>
          </a:p>
          <a:p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Autor : </a:t>
            </a:r>
            <a:r>
              <a:rPr lang="cs-CZ" sz="2400" dirty="0">
                <a:solidFill>
                  <a:srgbClr val="00B050"/>
                </a:solidFill>
                <a:latin typeface="Arial Black" pitchFamily="34" charset="0"/>
              </a:rPr>
              <a:t>Mgr. Venuše Nováková</a:t>
            </a:r>
          </a:p>
          <a:p>
            <a:endParaRPr lang="cs-CZ" sz="2400" dirty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Název materiálu: </a:t>
            </a:r>
          </a:p>
          <a:p>
            <a:r>
              <a:rPr lang="cs-CZ" sz="2000" dirty="0">
                <a:solidFill>
                  <a:srgbClr val="00B050"/>
                </a:solidFill>
                <a:latin typeface="Arial Black" pitchFamily="34" charset="0"/>
              </a:rPr>
              <a:t>VY_ </a:t>
            </a:r>
            <a:r>
              <a:rPr lang="cs-CZ" sz="2000" dirty="0" smtClean="0">
                <a:solidFill>
                  <a:srgbClr val="00B050"/>
                </a:solidFill>
                <a:latin typeface="Arial Black" pitchFamily="34" charset="0"/>
              </a:rPr>
              <a:t>32_INOVACE_03_V_M_HŠ_STOVKOVA_TABULKA</a:t>
            </a:r>
          </a:p>
          <a:p>
            <a:endParaRPr lang="cs-CZ" sz="2000" dirty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400" dirty="0">
                <a:latin typeface="Arial Black" pitchFamily="34" charset="0"/>
              </a:rPr>
              <a:t>Téma:  </a:t>
            </a:r>
            <a:r>
              <a:rPr lang="cs-CZ" sz="2400" dirty="0">
                <a:solidFill>
                  <a:srgbClr val="00B050"/>
                </a:solidFill>
                <a:latin typeface="Arial Black" pitchFamily="34" charset="0"/>
              </a:rPr>
              <a:t>STOVKOVÁ TABULKA</a:t>
            </a:r>
          </a:p>
          <a:p>
            <a:r>
              <a:rPr lang="cs-CZ" sz="2400" dirty="0">
                <a:latin typeface="Arial Black" pitchFamily="34" charset="0"/>
              </a:rPr>
              <a:t>Název sady: </a:t>
            </a:r>
            <a:r>
              <a:rPr lang="cs-CZ" sz="2400" dirty="0">
                <a:solidFill>
                  <a:srgbClr val="00B050"/>
                </a:solidFill>
                <a:latin typeface="Arial Black" pitchFamily="34" charset="0"/>
              </a:rPr>
              <a:t>Matematika – HŠ</a:t>
            </a:r>
          </a:p>
          <a:p>
            <a:r>
              <a:rPr lang="cs-CZ" sz="2400" dirty="0">
                <a:latin typeface="Book Antiqua" pitchFamily="18" charset="0"/>
              </a:rPr>
              <a:t>Číslo projektu:  CZ.1.07/1.4.00/21.3407</a:t>
            </a:r>
          </a:p>
          <a:p>
            <a:endParaRPr lang="cs-CZ" sz="2400" dirty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</p:txBody>
      </p:sp>
      <p:pic>
        <p:nvPicPr>
          <p:cNvPr id="1331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463" y="5229225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288" y="404813"/>
            <a:ext cx="7993062" cy="6370637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txBody>
          <a:bodyPr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smtClean="0">
                <a:solidFill>
                  <a:srgbClr val="00B050"/>
                </a:solidFill>
                <a:latin typeface="Arial Black" pitchFamily="34" charset="0"/>
              </a:rPr>
              <a:t>Anotace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Materiál je určený pro žáky </a:t>
            </a:r>
            <a:r>
              <a:rPr lang="cs-CZ" sz="2400" dirty="0" smtClean="0">
                <a:latin typeface="Arial Black" pitchFamily="34" charset="0"/>
              </a:rPr>
              <a:t>7. ročníku speciální třídy, </a:t>
            </a:r>
            <a:r>
              <a:rPr lang="cs-CZ" sz="2400" dirty="0">
                <a:latin typeface="Arial Black" pitchFamily="34" charset="0"/>
              </a:rPr>
              <a:t>pro výuku </a:t>
            </a:r>
            <a:r>
              <a:rPr lang="cs-CZ" sz="2400" dirty="0" smtClean="0">
                <a:latin typeface="Arial Black" pitchFamily="34" charset="0"/>
              </a:rPr>
              <a:t>matematiky</a:t>
            </a:r>
            <a:endParaRPr lang="cs-CZ" sz="2400" dirty="0">
              <a:latin typeface="Arial Black" pitchFamily="34" charset="0"/>
            </a:endParaRP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Prezentace na interaktivní tabuli.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První část prezentace je určena k výkladu </a:t>
            </a:r>
            <a:r>
              <a:rPr lang="cs-CZ" sz="2400" dirty="0" smtClean="0">
                <a:latin typeface="Arial Black" pitchFamily="34" charset="0"/>
              </a:rPr>
              <a:t> </a:t>
            </a:r>
            <a:r>
              <a:rPr lang="cs-CZ" sz="2400" dirty="0">
                <a:latin typeface="Arial Black" pitchFamily="34" charset="0"/>
              </a:rPr>
              <a:t>učiva </a:t>
            </a:r>
            <a:r>
              <a:rPr lang="cs-CZ" sz="2400" dirty="0" smtClean="0">
                <a:latin typeface="Arial Black" pitchFamily="34" charset="0"/>
              </a:rPr>
              <a:t>číselný obor od 0 do 100 (</a:t>
            </a:r>
            <a:r>
              <a:rPr lang="cs-CZ" sz="2400" dirty="0">
                <a:latin typeface="Arial Black" pitchFamily="34" charset="0"/>
              </a:rPr>
              <a:t>s</a:t>
            </a:r>
            <a:r>
              <a:rPr lang="cs-CZ" sz="2400" dirty="0" smtClean="0">
                <a:latin typeface="Arial Black" pitchFamily="34" charset="0"/>
              </a:rPr>
              <a:t>tovková tabulka ) čtení, doplňování čísel </a:t>
            </a:r>
            <a:r>
              <a:rPr lang="cs-CZ" sz="2400" dirty="0">
                <a:latin typeface="Arial Black" pitchFamily="34" charset="0"/>
              </a:rPr>
              <a:t>a pro společnou práci s učitelem, závěrečná část slouží   k samostatné </a:t>
            </a:r>
            <a:r>
              <a:rPr lang="cs-CZ" sz="2400" dirty="0" smtClean="0">
                <a:latin typeface="Arial Black" pitchFamily="34" charset="0"/>
              </a:rPr>
              <a:t>práci doplňování stovkové tabulky </a:t>
            </a:r>
            <a:r>
              <a:rPr lang="cs-CZ" sz="2400" dirty="0">
                <a:latin typeface="Arial Black" pitchFamily="34" charset="0"/>
              </a:rPr>
              <a:t>jako pracovní list.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 Black" pitchFamily="34" charset="0"/>
              </a:rPr>
              <a:t>Inovace</a:t>
            </a:r>
            <a:r>
              <a:rPr lang="cs-CZ" sz="2400" dirty="0">
                <a:latin typeface="Arial Black" pitchFamily="34" charset="0"/>
              </a:rPr>
              <a:t>: Interaktivní způsob učení.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>
                <a:latin typeface="Arial Black" pitchFamily="34" charset="0"/>
              </a:rPr>
              <a:t>Metodické pokyny: Žáci na základě vhodně zvolených otázek společně s učitelem vyvozují nové poznatky, </a:t>
            </a:r>
            <a:r>
              <a:rPr lang="cs-CZ" sz="2400" smtClean="0">
                <a:latin typeface="Arial Black" pitchFamily="34" charset="0"/>
              </a:rPr>
              <a:t>čtou a doplňují </a:t>
            </a:r>
            <a:r>
              <a:rPr lang="cs-CZ" sz="2400" dirty="0" smtClean="0">
                <a:latin typeface="Arial Black" pitchFamily="34" charset="0"/>
              </a:rPr>
              <a:t>číslice , odpovídají </a:t>
            </a:r>
            <a:r>
              <a:rPr lang="cs-CZ" sz="2400" dirty="0">
                <a:latin typeface="Arial Black" pitchFamily="34" charset="0"/>
              </a:rPr>
              <a:t>na otázky vyplněním pracovního listu.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dirty="0" smtClean="0">
              <a:latin typeface="Arial Black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ČÍSELNÝ OBOR OD 0 DO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150" y="1557338"/>
            <a:ext cx="6934200" cy="2519362"/>
          </a:xfrm>
          <a:solidFill>
            <a:schemeClr val="tx1">
              <a:lumMod val="65000"/>
            </a:schemeClr>
          </a:solidFill>
        </p:spPr>
        <p:txBody>
          <a:bodyPr>
            <a:normAutofit/>
          </a:bodyPr>
          <a:lstStyle/>
          <a:p>
            <a:pPr marL="548640" indent="-411480" algn="ct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STOVKOVÁ TABULKA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14500" y="1643063"/>
          <a:ext cx="6429420" cy="45720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9430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16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21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22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27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28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30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31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35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38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39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40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41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42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45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46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47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48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49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51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52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53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54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55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56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57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59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61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62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63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64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65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66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67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68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69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70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71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73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74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75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76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77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78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79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80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81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82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83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84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85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86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87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88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89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90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91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92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93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94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95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96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97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98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99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 100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6508" name="TextovéPole 2"/>
          <p:cNvSpPr txBox="1">
            <a:spLocks noChangeArrowheads="1"/>
          </p:cNvSpPr>
          <p:nvPr/>
        </p:nvSpPr>
        <p:spPr bwMode="auto">
          <a:xfrm>
            <a:off x="1071563" y="1643063"/>
            <a:ext cx="620712" cy="461962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chemeClr val="bg1"/>
                </a:solidFill>
                <a:latin typeface="Arial Black" pitchFamily="34" charset="0"/>
              </a:rPr>
              <a:t>0</a:t>
            </a:r>
          </a:p>
        </p:txBody>
      </p:sp>
      <p:sp>
        <p:nvSpPr>
          <p:cNvPr id="16509" name="TextovéPole 3"/>
          <p:cNvSpPr txBox="1">
            <a:spLocks noChangeArrowheads="1"/>
          </p:cNvSpPr>
          <p:nvPr/>
        </p:nvSpPr>
        <p:spPr bwMode="auto">
          <a:xfrm>
            <a:off x="1993900" y="428625"/>
            <a:ext cx="58959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>
                <a:solidFill>
                  <a:schemeClr val="bg1"/>
                </a:solidFill>
                <a:latin typeface="Arial Black" pitchFamily="34" charset="0"/>
              </a:rPr>
              <a:t>STOVKOVÁ</a:t>
            </a:r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>
                <a:solidFill>
                  <a:schemeClr val="bg1"/>
                </a:solidFill>
                <a:latin typeface="Arial Black" pitchFamily="34" charset="0"/>
              </a:rPr>
              <a:t>TABULKA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54100" y="1239838"/>
            <a:ext cx="31575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Čti po jedné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14500" y="1643063"/>
          <a:ext cx="6429420" cy="45720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9430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11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12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13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14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15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16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17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18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19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20</a:t>
                      </a:r>
                      <a:endParaRPr lang="cs-CZ" sz="24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21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22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23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24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25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26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27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28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29</a:t>
                      </a:r>
                      <a:endParaRPr lang="cs-CZ" sz="24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30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31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32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33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34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35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36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37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38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39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40</a:t>
                      </a:r>
                      <a:endParaRPr lang="cs-CZ" sz="2400" b="1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41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42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43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44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45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46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47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48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49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50</a:t>
                      </a:r>
                      <a:endParaRPr lang="cs-CZ" sz="24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51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52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53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54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55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56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57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58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59</a:t>
                      </a:r>
                      <a:endParaRPr lang="cs-CZ" sz="24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60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61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62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63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64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65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66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67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68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69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70</a:t>
                      </a:r>
                      <a:endParaRPr lang="cs-CZ" sz="2400" b="1" dirty="0"/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71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72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73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74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75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76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77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78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79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80</a:t>
                      </a:r>
                      <a:endParaRPr lang="cs-CZ" sz="2400" b="1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81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82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83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84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85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86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87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88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89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90</a:t>
                      </a:r>
                      <a:endParaRPr lang="cs-CZ" sz="2400" b="1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91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92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93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94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95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96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97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98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99</a:t>
                      </a:r>
                      <a:endParaRPr lang="cs-CZ" sz="2400" b="1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 100</a:t>
                      </a:r>
                      <a:endParaRPr lang="cs-CZ" sz="2400" b="1" dirty="0"/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7532" name="TextovéPole 2"/>
          <p:cNvSpPr txBox="1">
            <a:spLocks noChangeArrowheads="1"/>
          </p:cNvSpPr>
          <p:nvPr/>
        </p:nvSpPr>
        <p:spPr bwMode="auto">
          <a:xfrm>
            <a:off x="1071563" y="1643063"/>
            <a:ext cx="647700" cy="461962"/>
          </a:xfrm>
          <a:prstGeom prst="rect">
            <a:avLst/>
          </a:prstGeom>
          <a:solidFill>
            <a:srgbClr val="00B0F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rgbClr val="000000"/>
                </a:solidFill>
                <a:latin typeface="Book Antiqua" pitchFamily="18" charset="0"/>
              </a:rPr>
              <a:t>0</a:t>
            </a:r>
          </a:p>
        </p:txBody>
      </p:sp>
      <p:sp>
        <p:nvSpPr>
          <p:cNvPr id="17533" name="TextovéPole 3"/>
          <p:cNvSpPr txBox="1">
            <a:spLocks noChangeArrowheads="1"/>
          </p:cNvSpPr>
          <p:nvPr/>
        </p:nvSpPr>
        <p:spPr bwMode="auto">
          <a:xfrm>
            <a:off x="1857375" y="428625"/>
            <a:ext cx="58959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STOVKOVÁ</a:t>
            </a:r>
            <a:r>
              <a:rPr lang="cs-CZ" sz="2400" b="1">
                <a:solidFill>
                  <a:schemeClr val="bg1"/>
                </a:solidFill>
                <a:latin typeface="Arial Black" pitchFamily="34" charset="0"/>
              </a:rPr>
              <a:t> </a:t>
            </a:r>
            <a:r>
              <a:rPr lang="cs-CZ" sz="2800" b="1">
                <a:solidFill>
                  <a:schemeClr val="bg1"/>
                </a:solidFill>
                <a:latin typeface="Arial Black" pitchFamily="34" charset="0"/>
              </a:rPr>
              <a:t>TABULKA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071563" y="1071563"/>
            <a:ext cx="70294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chemeClr val="bg1"/>
                </a:solidFill>
                <a:latin typeface="Arial Black" pitchFamily="34" charset="0"/>
              </a:rPr>
              <a:t>Přečti čísla v bílém čtverečku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0" y="596106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4" name="Ovál 3"/>
          <p:cNvSpPr/>
          <p:nvPr/>
        </p:nvSpPr>
        <p:spPr>
          <a:xfrm>
            <a:off x="914400" y="592296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</a:t>
            </a:r>
          </a:p>
        </p:txBody>
      </p:sp>
      <p:sp>
        <p:nvSpPr>
          <p:cNvPr id="6" name="Ovál 5"/>
          <p:cNvSpPr/>
          <p:nvPr/>
        </p:nvSpPr>
        <p:spPr>
          <a:xfrm>
            <a:off x="2743200" y="5940425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</a:t>
            </a:r>
          </a:p>
        </p:txBody>
      </p:sp>
      <p:sp>
        <p:nvSpPr>
          <p:cNvPr id="7" name="Ovál 6"/>
          <p:cNvSpPr/>
          <p:nvPr/>
        </p:nvSpPr>
        <p:spPr>
          <a:xfrm>
            <a:off x="3657600" y="591661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5</a:t>
            </a:r>
          </a:p>
        </p:txBody>
      </p:sp>
      <p:sp>
        <p:nvSpPr>
          <p:cNvPr id="8" name="Ovál 7"/>
          <p:cNvSpPr/>
          <p:nvPr/>
        </p:nvSpPr>
        <p:spPr>
          <a:xfrm>
            <a:off x="4572000" y="591661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6</a:t>
            </a:r>
          </a:p>
        </p:txBody>
      </p:sp>
      <p:sp>
        <p:nvSpPr>
          <p:cNvPr id="9" name="Ovál 8"/>
          <p:cNvSpPr/>
          <p:nvPr/>
        </p:nvSpPr>
        <p:spPr>
          <a:xfrm>
            <a:off x="5486400" y="591661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</a:t>
            </a:r>
          </a:p>
        </p:txBody>
      </p:sp>
      <p:sp>
        <p:nvSpPr>
          <p:cNvPr id="10" name="Ovál 9"/>
          <p:cNvSpPr/>
          <p:nvPr/>
        </p:nvSpPr>
        <p:spPr>
          <a:xfrm>
            <a:off x="6400800" y="591661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</a:t>
            </a:r>
          </a:p>
        </p:txBody>
      </p:sp>
      <p:sp>
        <p:nvSpPr>
          <p:cNvPr id="11" name="Ovál 10"/>
          <p:cNvSpPr/>
          <p:nvPr/>
        </p:nvSpPr>
        <p:spPr>
          <a:xfrm>
            <a:off x="7345363" y="596106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</a:t>
            </a:r>
          </a:p>
        </p:txBody>
      </p:sp>
      <p:sp>
        <p:nvSpPr>
          <p:cNvPr id="12" name="Ovál 11"/>
          <p:cNvSpPr/>
          <p:nvPr/>
        </p:nvSpPr>
        <p:spPr>
          <a:xfrm>
            <a:off x="8229600" y="5940425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10</a:t>
            </a:r>
          </a:p>
        </p:txBody>
      </p:sp>
      <p:sp>
        <p:nvSpPr>
          <p:cNvPr id="13" name="Ovál 12"/>
          <p:cNvSpPr/>
          <p:nvPr/>
        </p:nvSpPr>
        <p:spPr>
          <a:xfrm>
            <a:off x="1828800" y="5922963"/>
            <a:ext cx="914400" cy="91440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</a:t>
            </a:r>
          </a:p>
        </p:txBody>
      </p:sp>
      <p:sp>
        <p:nvSpPr>
          <p:cNvPr id="18443" name="TextovéPole 13"/>
          <p:cNvSpPr txBox="1">
            <a:spLocks noChangeArrowheads="1"/>
          </p:cNvSpPr>
          <p:nvPr/>
        </p:nvSpPr>
        <p:spPr bwMode="auto">
          <a:xfrm>
            <a:off x="341313" y="476250"/>
            <a:ext cx="4230687" cy="461963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chemeClr val="bg1"/>
                </a:solidFill>
                <a:latin typeface="Arial Black" pitchFamily="34" charset="0"/>
              </a:rPr>
              <a:t>ČTI DO DESETI</a:t>
            </a:r>
          </a:p>
        </p:txBody>
      </p:sp>
      <p:sp>
        <p:nvSpPr>
          <p:cNvPr id="18444" name="TextovéPole 14"/>
          <p:cNvSpPr txBox="1">
            <a:spLocks noChangeArrowheads="1"/>
          </p:cNvSpPr>
          <p:nvPr/>
        </p:nvSpPr>
        <p:spPr bwMode="auto">
          <a:xfrm>
            <a:off x="5486400" y="333375"/>
            <a:ext cx="1555750" cy="1322388"/>
          </a:xfrm>
          <a:prstGeom prst="rect">
            <a:avLst/>
          </a:prstGeom>
          <a:solidFill>
            <a:srgbClr val="00B0F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solidFill>
                  <a:schemeClr val="bg1"/>
                </a:solidFill>
                <a:latin typeface="Arial Black" pitchFamily="34" charset="0"/>
              </a:rPr>
              <a:t>10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animBg="1"/>
      <p:bldP spid="4" grpId="1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-14288" y="5902325"/>
            <a:ext cx="914401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11</a:t>
            </a:r>
          </a:p>
        </p:txBody>
      </p:sp>
      <p:sp>
        <p:nvSpPr>
          <p:cNvPr id="4" name="Ovál 3"/>
          <p:cNvSpPr/>
          <p:nvPr/>
        </p:nvSpPr>
        <p:spPr>
          <a:xfrm>
            <a:off x="900113" y="592455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12</a:t>
            </a:r>
          </a:p>
        </p:txBody>
      </p:sp>
      <p:sp>
        <p:nvSpPr>
          <p:cNvPr id="5" name="Ovál 4"/>
          <p:cNvSpPr/>
          <p:nvPr/>
        </p:nvSpPr>
        <p:spPr>
          <a:xfrm>
            <a:off x="1814513" y="5902325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13</a:t>
            </a:r>
          </a:p>
        </p:txBody>
      </p:sp>
      <p:sp>
        <p:nvSpPr>
          <p:cNvPr id="6" name="Ovál 5"/>
          <p:cNvSpPr/>
          <p:nvPr/>
        </p:nvSpPr>
        <p:spPr>
          <a:xfrm>
            <a:off x="2725738" y="5902325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14</a:t>
            </a:r>
          </a:p>
        </p:txBody>
      </p:sp>
      <p:sp>
        <p:nvSpPr>
          <p:cNvPr id="7" name="Ovál 6"/>
          <p:cNvSpPr/>
          <p:nvPr/>
        </p:nvSpPr>
        <p:spPr>
          <a:xfrm>
            <a:off x="3657600" y="591343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15</a:t>
            </a:r>
          </a:p>
        </p:txBody>
      </p:sp>
      <p:sp>
        <p:nvSpPr>
          <p:cNvPr id="8" name="Ovál 7"/>
          <p:cNvSpPr/>
          <p:nvPr/>
        </p:nvSpPr>
        <p:spPr>
          <a:xfrm>
            <a:off x="4572000" y="5919788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16</a:t>
            </a:r>
          </a:p>
        </p:txBody>
      </p:sp>
      <p:sp>
        <p:nvSpPr>
          <p:cNvPr id="9" name="Ovál 8"/>
          <p:cNvSpPr/>
          <p:nvPr/>
        </p:nvSpPr>
        <p:spPr>
          <a:xfrm>
            <a:off x="5486400" y="594360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17</a:t>
            </a:r>
          </a:p>
        </p:txBody>
      </p:sp>
      <p:sp>
        <p:nvSpPr>
          <p:cNvPr id="10" name="Ovál 9"/>
          <p:cNvSpPr/>
          <p:nvPr/>
        </p:nvSpPr>
        <p:spPr>
          <a:xfrm>
            <a:off x="6400800" y="592455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18</a:t>
            </a:r>
          </a:p>
        </p:txBody>
      </p:sp>
      <p:sp>
        <p:nvSpPr>
          <p:cNvPr id="11" name="Ovál 10"/>
          <p:cNvSpPr/>
          <p:nvPr/>
        </p:nvSpPr>
        <p:spPr>
          <a:xfrm>
            <a:off x="7315200" y="592455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19</a:t>
            </a:r>
          </a:p>
        </p:txBody>
      </p:sp>
      <p:sp>
        <p:nvSpPr>
          <p:cNvPr id="12" name="Ovál 11"/>
          <p:cNvSpPr/>
          <p:nvPr/>
        </p:nvSpPr>
        <p:spPr>
          <a:xfrm>
            <a:off x="8229600" y="5943600"/>
            <a:ext cx="914400" cy="91440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20</a:t>
            </a:r>
          </a:p>
        </p:txBody>
      </p:sp>
      <p:sp>
        <p:nvSpPr>
          <p:cNvPr id="19467" name="TextovéPole 12"/>
          <p:cNvSpPr txBox="1">
            <a:spLocks noChangeArrowheads="1"/>
          </p:cNvSpPr>
          <p:nvPr/>
        </p:nvSpPr>
        <p:spPr bwMode="auto">
          <a:xfrm>
            <a:off x="411163" y="549275"/>
            <a:ext cx="4387850" cy="4603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ČTI DO DVACETI</a:t>
            </a:r>
          </a:p>
        </p:txBody>
      </p:sp>
      <p:sp>
        <p:nvSpPr>
          <p:cNvPr id="19468" name="TextovéPole 14"/>
          <p:cNvSpPr txBox="1">
            <a:spLocks noChangeArrowheads="1"/>
          </p:cNvSpPr>
          <p:nvPr/>
        </p:nvSpPr>
        <p:spPr bwMode="auto">
          <a:xfrm>
            <a:off x="5635625" y="620713"/>
            <a:ext cx="1676400" cy="13239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solidFill>
                  <a:schemeClr val="bg1"/>
                </a:solidFill>
                <a:latin typeface="Arial Black" pitchFamily="34" charset="0"/>
              </a:rPr>
              <a:t>20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-0.00023 L 0.00278 -0.2502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-23813" y="5929313"/>
            <a:ext cx="914401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21</a:t>
            </a:r>
          </a:p>
        </p:txBody>
      </p:sp>
      <p:sp>
        <p:nvSpPr>
          <p:cNvPr id="4" name="Ovál 3"/>
          <p:cNvSpPr/>
          <p:nvPr/>
        </p:nvSpPr>
        <p:spPr>
          <a:xfrm>
            <a:off x="890588" y="5943600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22</a:t>
            </a:r>
          </a:p>
        </p:txBody>
      </p:sp>
      <p:sp>
        <p:nvSpPr>
          <p:cNvPr id="5" name="Ovál 4"/>
          <p:cNvSpPr/>
          <p:nvPr/>
        </p:nvSpPr>
        <p:spPr>
          <a:xfrm>
            <a:off x="1804988" y="597693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23</a:t>
            </a:r>
          </a:p>
        </p:txBody>
      </p:sp>
      <p:sp>
        <p:nvSpPr>
          <p:cNvPr id="6" name="Ovál 5"/>
          <p:cNvSpPr/>
          <p:nvPr/>
        </p:nvSpPr>
        <p:spPr>
          <a:xfrm>
            <a:off x="2697163" y="597693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24</a:t>
            </a:r>
          </a:p>
        </p:txBody>
      </p:sp>
      <p:sp>
        <p:nvSpPr>
          <p:cNvPr id="7" name="Ovál 6"/>
          <p:cNvSpPr/>
          <p:nvPr/>
        </p:nvSpPr>
        <p:spPr>
          <a:xfrm>
            <a:off x="3582988" y="597693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25</a:t>
            </a:r>
          </a:p>
        </p:txBody>
      </p:sp>
      <p:sp>
        <p:nvSpPr>
          <p:cNvPr id="8" name="Ovál 7"/>
          <p:cNvSpPr/>
          <p:nvPr/>
        </p:nvSpPr>
        <p:spPr>
          <a:xfrm>
            <a:off x="4497388" y="597693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26</a:t>
            </a:r>
          </a:p>
        </p:txBody>
      </p:sp>
      <p:sp>
        <p:nvSpPr>
          <p:cNvPr id="9" name="Ovál 8"/>
          <p:cNvSpPr/>
          <p:nvPr/>
        </p:nvSpPr>
        <p:spPr>
          <a:xfrm>
            <a:off x="5411788" y="597693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27</a:t>
            </a:r>
          </a:p>
        </p:txBody>
      </p:sp>
      <p:sp>
        <p:nvSpPr>
          <p:cNvPr id="10" name="Ovál 9"/>
          <p:cNvSpPr/>
          <p:nvPr/>
        </p:nvSpPr>
        <p:spPr>
          <a:xfrm>
            <a:off x="6399213" y="597693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28</a:t>
            </a:r>
          </a:p>
        </p:txBody>
      </p:sp>
      <p:sp>
        <p:nvSpPr>
          <p:cNvPr id="11" name="Ovál 10"/>
          <p:cNvSpPr/>
          <p:nvPr/>
        </p:nvSpPr>
        <p:spPr>
          <a:xfrm>
            <a:off x="7315200" y="595788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29</a:t>
            </a:r>
          </a:p>
        </p:txBody>
      </p:sp>
      <p:sp>
        <p:nvSpPr>
          <p:cNvPr id="12" name="Ovál 11"/>
          <p:cNvSpPr/>
          <p:nvPr/>
        </p:nvSpPr>
        <p:spPr>
          <a:xfrm>
            <a:off x="8229600" y="5957888"/>
            <a:ext cx="914400" cy="91440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30</a:t>
            </a:r>
          </a:p>
        </p:txBody>
      </p:sp>
      <p:sp>
        <p:nvSpPr>
          <p:cNvPr id="20491" name="TextovéPole 12"/>
          <p:cNvSpPr txBox="1">
            <a:spLocks noChangeArrowheads="1"/>
          </p:cNvSpPr>
          <p:nvPr/>
        </p:nvSpPr>
        <p:spPr bwMode="auto">
          <a:xfrm>
            <a:off x="433388" y="436563"/>
            <a:ext cx="4537075" cy="4603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ČTI DO TŘICETI</a:t>
            </a:r>
          </a:p>
        </p:txBody>
      </p:sp>
      <p:sp>
        <p:nvSpPr>
          <p:cNvPr id="20492" name="TextovéPole 13"/>
          <p:cNvSpPr txBox="1">
            <a:spLocks noChangeArrowheads="1"/>
          </p:cNvSpPr>
          <p:nvPr/>
        </p:nvSpPr>
        <p:spPr bwMode="auto">
          <a:xfrm>
            <a:off x="5868988" y="260350"/>
            <a:ext cx="1582737" cy="13239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solidFill>
                  <a:schemeClr val="bg1"/>
                </a:solidFill>
                <a:latin typeface="Arial Black" pitchFamily="34" charset="0"/>
              </a:rPr>
              <a:t>30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-30163" y="5943600"/>
            <a:ext cx="914401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31</a:t>
            </a:r>
          </a:p>
        </p:txBody>
      </p:sp>
      <p:sp>
        <p:nvSpPr>
          <p:cNvPr id="4" name="Ovál 3"/>
          <p:cNvSpPr/>
          <p:nvPr/>
        </p:nvSpPr>
        <p:spPr>
          <a:xfrm>
            <a:off x="1781175" y="5934075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33</a:t>
            </a:r>
          </a:p>
        </p:txBody>
      </p:sp>
      <p:sp>
        <p:nvSpPr>
          <p:cNvPr id="5" name="Ovál 4"/>
          <p:cNvSpPr/>
          <p:nvPr/>
        </p:nvSpPr>
        <p:spPr>
          <a:xfrm>
            <a:off x="2720975" y="5907088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34</a:t>
            </a:r>
          </a:p>
        </p:txBody>
      </p:sp>
      <p:sp>
        <p:nvSpPr>
          <p:cNvPr id="6" name="Ovál 5"/>
          <p:cNvSpPr/>
          <p:nvPr/>
        </p:nvSpPr>
        <p:spPr>
          <a:xfrm>
            <a:off x="3613150" y="59436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35</a:t>
            </a:r>
          </a:p>
        </p:txBody>
      </p:sp>
      <p:sp>
        <p:nvSpPr>
          <p:cNvPr id="7" name="Ovál 6"/>
          <p:cNvSpPr/>
          <p:nvPr/>
        </p:nvSpPr>
        <p:spPr>
          <a:xfrm>
            <a:off x="4527550" y="59436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36</a:t>
            </a:r>
          </a:p>
        </p:txBody>
      </p:sp>
      <p:sp>
        <p:nvSpPr>
          <p:cNvPr id="8" name="Ovál 7"/>
          <p:cNvSpPr/>
          <p:nvPr/>
        </p:nvSpPr>
        <p:spPr>
          <a:xfrm>
            <a:off x="5441950" y="59436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37</a:t>
            </a:r>
          </a:p>
        </p:txBody>
      </p:sp>
      <p:sp>
        <p:nvSpPr>
          <p:cNvPr id="9" name="Ovál 8"/>
          <p:cNvSpPr/>
          <p:nvPr/>
        </p:nvSpPr>
        <p:spPr>
          <a:xfrm>
            <a:off x="6356350" y="59436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38</a:t>
            </a:r>
          </a:p>
        </p:txBody>
      </p:sp>
      <p:sp>
        <p:nvSpPr>
          <p:cNvPr id="10" name="Ovál 9"/>
          <p:cNvSpPr/>
          <p:nvPr/>
        </p:nvSpPr>
        <p:spPr>
          <a:xfrm>
            <a:off x="7270750" y="59436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39</a:t>
            </a:r>
          </a:p>
        </p:txBody>
      </p:sp>
      <p:sp>
        <p:nvSpPr>
          <p:cNvPr id="11" name="Ovál 10"/>
          <p:cNvSpPr/>
          <p:nvPr/>
        </p:nvSpPr>
        <p:spPr>
          <a:xfrm>
            <a:off x="8185150" y="5907088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40</a:t>
            </a:r>
          </a:p>
        </p:txBody>
      </p:sp>
      <p:sp>
        <p:nvSpPr>
          <p:cNvPr id="21514" name="TextovéPole 11"/>
          <p:cNvSpPr txBox="1">
            <a:spLocks noChangeArrowheads="1"/>
          </p:cNvSpPr>
          <p:nvPr/>
        </p:nvSpPr>
        <p:spPr bwMode="auto">
          <a:xfrm>
            <a:off x="468313" y="549275"/>
            <a:ext cx="4251325" cy="460375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ČTI DO ČTYŘICETI</a:t>
            </a:r>
          </a:p>
        </p:txBody>
      </p:sp>
      <p:sp>
        <p:nvSpPr>
          <p:cNvPr id="14" name="Ovál 13"/>
          <p:cNvSpPr/>
          <p:nvPr/>
        </p:nvSpPr>
        <p:spPr>
          <a:xfrm>
            <a:off x="866775" y="5943600"/>
            <a:ext cx="914400" cy="91440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32</a:t>
            </a:r>
          </a:p>
        </p:txBody>
      </p:sp>
      <p:sp>
        <p:nvSpPr>
          <p:cNvPr id="21516" name="TextovéPole 14"/>
          <p:cNvSpPr txBox="1">
            <a:spLocks noChangeArrowheads="1"/>
          </p:cNvSpPr>
          <p:nvPr/>
        </p:nvSpPr>
        <p:spPr bwMode="auto">
          <a:xfrm>
            <a:off x="5441950" y="255588"/>
            <a:ext cx="1693863" cy="1323975"/>
          </a:xfrm>
          <a:prstGeom prst="rect">
            <a:avLst/>
          </a:prstGeom>
          <a:solidFill>
            <a:srgbClr val="0070C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solidFill>
                  <a:schemeClr val="bg1"/>
                </a:solidFill>
                <a:latin typeface="Arial Black" pitchFamily="34" charset="0"/>
              </a:rPr>
              <a:t>40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29600" y="593407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50</a:t>
            </a:r>
          </a:p>
        </p:txBody>
      </p:sp>
      <p:sp>
        <p:nvSpPr>
          <p:cNvPr id="3" name="Ovál 2"/>
          <p:cNvSpPr/>
          <p:nvPr/>
        </p:nvSpPr>
        <p:spPr>
          <a:xfrm>
            <a:off x="7342188" y="598805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49</a:t>
            </a:r>
          </a:p>
        </p:txBody>
      </p:sp>
      <p:sp>
        <p:nvSpPr>
          <p:cNvPr id="4" name="Ovál 3"/>
          <p:cNvSpPr/>
          <p:nvPr/>
        </p:nvSpPr>
        <p:spPr>
          <a:xfrm>
            <a:off x="6427788" y="59436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48</a:t>
            </a:r>
          </a:p>
        </p:txBody>
      </p:sp>
      <p:sp>
        <p:nvSpPr>
          <p:cNvPr id="5" name="Ovál 4"/>
          <p:cNvSpPr/>
          <p:nvPr/>
        </p:nvSpPr>
        <p:spPr>
          <a:xfrm>
            <a:off x="5513388" y="594995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47</a:t>
            </a:r>
          </a:p>
        </p:txBody>
      </p:sp>
      <p:sp>
        <p:nvSpPr>
          <p:cNvPr id="6" name="Ovál 5"/>
          <p:cNvSpPr/>
          <p:nvPr/>
        </p:nvSpPr>
        <p:spPr>
          <a:xfrm>
            <a:off x="4592638" y="593407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46</a:t>
            </a:r>
          </a:p>
        </p:txBody>
      </p:sp>
      <p:sp>
        <p:nvSpPr>
          <p:cNvPr id="7" name="Ovál 6"/>
          <p:cNvSpPr/>
          <p:nvPr/>
        </p:nvSpPr>
        <p:spPr>
          <a:xfrm>
            <a:off x="3636963" y="59436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45</a:t>
            </a:r>
          </a:p>
        </p:txBody>
      </p:sp>
      <p:sp>
        <p:nvSpPr>
          <p:cNvPr id="8" name="Ovál 7"/>
          <p:cNvSpPr/>
          <p:nvPr/>
        </p:nvSpPr>
        <p:spPr>
          <a:xfrm>
            <a:off x="2722563" y="594360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44</a:t>
            </a:r>
          </a:p>
        </p:txBody>
      </p:sp>
      <p:sp>
        <p:nvSpPr>
          <p:cNvPr id="9" name="Ovál 8"/>
          <p:cNvSpPr/>
          <p:nvPr/>
        </p:nvSpPr>
        <p:spPr>
          <a:xfrm>
            <a:off x="1808163" y="5934075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43</a:t>
            </a:r>
          </a:p>
        </p:txBody>
      </p:sp>
      <p:sp>
        <p:nvSpPr>
          <p:cNvPr id="10" name="Ovál 9"/>
          <p:cNvSpPr/>
          <p:nvPr/>
        </p:nvSpPr>
        <p:spPr>
          <a:xfrm>
            <a:off x="893763" y="5949950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42</a:t>
            </a:r>
          </a:p>
        </p:txBody>
      </p:sp>
      <p:sp>
        <p:nvSpPr>
          <p:cNvPr id="11" name="Ovál 10"/>
          <p:cNvSpPr/>
          <p:nvPr/>
        </p:nvSpPr>
        <p:spPr>
          <a:xfrm>
            <a:off x="-20638" y="5949950"/>
            <a:ext cx="914401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41</a:t>
            </a:r>
          </a:p>
        </p:txBody>
      </p:sp>
      <p:sp>
        <p:nvSpPr>
          <p:cNvPr id="22539" name="TextovéPole 11"/>
          <p:cNvSpPr txBox="1">
            <a:spLocks noChangeArrowheads="1"/>
          </p:cNvSpPr>
          <p:nvPr/>
        </p:nvSpPr>
        <p:spPr bwMode="auto">
          <a:xfrm>
            <a:off x="611188" y="620713"/>
            <a:ext cx="4438650" cy="4619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ČTI DO PADESÁTI</a:t>
            </a:r>
          </a:p>
        </p:txBody>
      </p:sp>
      <p:sp>
        <p:nvSpPr>
          <p:cNvPr id="22540" name="TextovéPole 12"/>
          <p:cNvSpPr txBox="1">
            <a:spLocks noChangeArrowheads="1"/>
          </p:cNvSpPr>
          <p:nvPr/>
        </p:nvSpPr>
        <p:spPr bwMode="auto">
          <a:xfrm>
            <a:off x="5724525" y="476250"/>
            <a:ext cx="1800225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solidFill>
                  <a:schemeClr val="bg1"/>
                </a:solidFill>
                <a:latin typeface="Arial Black" pitchFamily="34" charset="0"/>
              </a:rPr>
              <a:t>50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8283575" y="592455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60</a:t>
            </a:r>
          </a:p>
        </p:txBody>
      </p:sp>
      <p:sp>
        <p:nvSpPr>
          <p:cNvPr id="4" name="Ovál 3"/>
          <p:cNvSpPr/>
          <p:nvPr/>
        </p:nvSpPr>
        <p:spPr>
          <a:xfrm>
            <a:off x="7369175" y="59404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59</a:t>
            </a:r>
          </a:p>
        </p:txBody>
      </p:sp>
      <p:sp>
        <p:nvSpPr>
          <p:cNvPr id="5" name="Ovál 4"/>
          <p:cNvSpPr/>
          <p:nvPr/>
        </p:nvSpPr>
        <p:spPr>
          <a:xfrm>
            <a:off x="6405563" y="594995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58</a:t>
            </a:r>
          </a:p>
        </p:txBody>
      </p:sp>
      <p:sp>
        <p:nvSpPr>
          <p:cNvPr id="6" name="Ovál 5"/>
          <p:cNvSpPr/>
          <p:nvPr/>
        </p:nvSpPr>
        <p:spPr>
          <a:xfrm>
            <a:off x="5491163" y="59404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57</a:t>
            </a:r>
          </a:p>
        </p:txBody>
      </p:sp>
      <p:sp>
        <p:nvSpPr>
          <p:cNvPr id="7" name="Ovál 6"/>
          <p:cNvSpPr/>
          <p:nvPr/>
        </p:nvSpPr>
        <p:spPr>
          <a:xfrm>
            <a:off x="4592638" y="59404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56</a:t>
            </a:r>
          </a:p>
        </p:txBody>
      </p:sp>
      <p:sp>
        <p:nvSpPr>
          <p:cNvPr id="8" name="Ovál 7"/>
          <p:cNvSpPr/>
          <p:nvPr/>
        </p:nvSpPr>
        <p:spPr>
          <a:xfrm>
            <a:off x="3660775" y="59404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55</a:t>
            </a:r>
          </a:p>
        </p:txBody>
      </p:sp>
      <p:sp>
        <p:nvSpPr>
          <p:cNvPr id="9" name="Ovál 8"/>
          <p:cNvSpPr/>
          <p:nvPr/>
        </p:nvSpPr>
        <p:spPr>
          <a:xfrm>
            <a:off x="2743200" y="59404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54</a:t>
            </a:r>
          </a:p>
        </p:txBody>
      </p:sp>
      <p:sp>
        <p:nvSpPr>
          <p:cNvPr id="10" name="Ovál 9"/>
          <p:cNvSpPr/>
          <p:nvPr/>
        </p:nvSpPr>
        <p:spPr>
          <a:xfrm>
            <a:off x="1828800" y="594995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53</a:t>
            </a:r>
          </a:p>
        </p:txBody>
      </p:sp>
      <p:sp>
        <p:nvSpPr>
          <p:cNvPr id="11" name="Ovál 10"/>
          <p:cNvSpPr/>
          <p:nvPr/>
        </p:nvSpPr>
        <p:spPr>
          <a:xfrm>
            <a:off x="914400" y="5949950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52</a:t>
            </a:r>
          </a:p>
        </p:txBody>
      </p:sp>
      <p:sp>
        <p:nvSpPr>
          <p:cNvPr id="12" name="Ovál 11"/>
          <p:cNvSpPr/>
          <p:nvPr/>
        </p:nvSpPr>
        <p:spPr>
          <a:xfrm>
            <a:off x="0" y="5940425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tx1"/>
                </a:solidFill>
                <a:latin typeface="Arial Black" pitchFamily="34" charset="0"/>
              </a:rPr>
              <a:t>51</a:t>
            </a:r>
          </a:p>
        </p:txBody>
      </p:sp>
      <p:sp>
        <p:nvSpPr>
          <p:cNvPr id="23563" name="TextovéPole 13"/>
          <p:cNvSpPr txBox="1">
            <a:spLocks noChangeArrowheads="1"/>
          </p:cNvSpPr>
          <p:nvPr/>
        </p:nvSpPr>
        <p:spPr bwMode="auto">
          <a:xfrm>
            <a:off x="827088" y="476250"/>
            <a:ext cx="4608512" cy="461963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ČTI DO ŠEDESÁTI</a:t>
            </a:r>
          </a:p>
        </p:txBody>
      </p:sp>
      <p:sp>
        <p:nvSpPr>
          <p:cNvPr id="23564" name="TextovéPole 14"/>
          <p:cNvSpPr txBox="1">
            <a:spLocks noChangeArrowheads="1"/>
          </p:cNvSpPr>
          <p:nvPr/>
        </p:nvSpPr>
        <p:spPr bwMode="auto">
          <a:xfrm>
            <a:off x="5795963" y="476250"/>
            <a:ext cx="1728787" cy="1323975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60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72463" y="5916613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70</a:t>
            </a:r>
          </a:p>
        </p:txBody>
      </p:sp>
      <p:sp>
        <p:nvSpPr>
          <p:cNvPr id="3" name="Ovál 2"/>
          <p:cNvSpPr/>
          <p:nvPr/>
        </p:nvSpPr>
        <p:spPr>
          <a:xfrm>
            <a:off x="7358063" y="591185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69</a:t>
            </a:r>
          </a:p>
        </p:txBody>
      </p:sp>
      <p:sp>
        <p:nvSpPr>
          <p:cNvPr id="4" name="Ovál 3"/>
          <p:cNvSpPr/>
          <p:nvPr/>
        </p:nvSpPr>
        <p:spPr>
          <a:xfrm>
            <a:off x="6421438" y="591185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68</a:t>
            </a:r>
          </a:p>
        </p:txBody>
      </p:sp>
      <p:sp>
        <p:nvSpPr>
          <p:cNvPr id="5" name="Ovál 4"/>
          <p:cNvSpPr/>
          <p:nvPr/>
        </p:nvSpPr>
        <p:spPr>
          <a:xfrm>
            <a:off x="5507038" y="591185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67</a:t>
            </a:r>
          </a:p>
        </p:txBody>
      </p:sp>
      <p:sp>
        <p:nvSpPr>
          <p:cNvPr id="6" name="Ovál 5"/>
          <p:cNvSpPr/>
          <p:nvPr/>
        </p:nvSpPr>
        <p:spPr>
          <a:xfrm>
            <a:off x="4573588" y="594360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66</a:t>
            </a:r>
          </a:p>
        </p:txBody>
      </p:sp>
      <p:sp>
        <p:nvSpPr>
          <p:cNvPr id="7" name="Ovál 6"/>
          <p:cNvSpPr/>
          <p:nvPr/>
        </p:nvSpPr>
        <p:spPr>
          <a:xfrm>
            <a:off x="3657600" y="5938838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65</a:t>
            </a:r>
          </a:p>
        </p:txBody>
      </p:sp>
      <p:sp>
        <p:nvSpPr>
          <p:cNvPr id="8" name="Ovál 7"/>
          <p:cNvSpPr/>
          <p:nvPr/>
        </p:nvSpPr>
        <p:spPr>
          <a:xfrm>
            <a:off x="2747963" y="5870575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64</a:t>
            </a:r>
          </a:p>
        </p:txBody>
      </p:sp>
      <p:sp>
        <p:nvSpPr>
          <p:cNvPr id="9" name="Ovál 8"/>
          <p:cNvSpPr/>
          <p:nvPr/>
        </p:nvSpPr>
        <p:spPr>
          <a:xfrm>
            <a:off x="1828800" y="5907088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63</a:t>
            </a:r>
          </a:p>
        </p:txBody>
      </p:sp>
      <p:sp>
        <p:nvSpPr>
          <p:cNvPr id="10" name="Ovál 9"/>
          <p:cNvSpPr/>
          <p:nvPr/>
        </p:nvSpPr>
        <p:spPr>
          <a:xfrm>
            <a:off x="914400" y="591185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62</a:t>
            </a:r>
          </a:p>
        </p:txBody>
      </p:sp>
      <p:sp>
        <p:nvSpPr>
          <p:cNvPr id="11" name="Ovál 10"/>
          <p:cNvSpPr/>
          <p:nvPr/>
        </p:nvSpPr>
        <p:spPr>
          <a:xfrm>
            <a:off x="0" y="5943600"/>
            <a:ext cx="914400" cy="914400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Arial Black" pitchFamily="34" charset="0"/>
              </a:rPr>
              <a:t>61</a:t>
            </a:r>
          </a:p>
        </p:txBody>
      </p:sp>
      <p:sp>
        <p:nvSpPr>
          <p:cNvPr id="24587" name="TextovéPole 11"/>
          <p:cNvSpPr txBox="1">
            <a:spLocks noChangeArrowheads="1"/>
          </p:cNvSpPr>
          <p:nvPr/>
        </p:nvSpPr>
        <p:spPr bwMode="auto">
          <a:xfrm>
            <a:off x="457200" y="549275"/>
            <a:ext cx="4762500" cy="460375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Arial Black" pitchFamily="34" charset="0"/>
              </a:rPr>
              <a:t>ČTI DO ŠEDESÁTI</a:t>
            </a:r>
          </a:p>
        </p:txBody>
      </p:sp>
      <p:sp>
        <p:nvSpPr>
          <p:cNvPr id="24588" name="TextovéPole 12"/>
          <p:cNvSpPr txBox="1">
            <a:spLocks noChangeArrowheads="1"/>
          </p:cNvSpPr>
          <p:nvPr/>
        </p:nvSpPr>
        <p:spPr bwMode="auto">
          <a:xfrm>
            <a:off x="5724525" y="549275"/>
            <a:ext cx="1727200" cy="1322388"/>
          </a:xfrm>
          <a:prstGeom prst="rect">
            <a:avLst/>
          </a:prstGeom>
          <a:solidFill>
            <a:srgbClr val="7030A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latin typeface="Arial Black" pitchFamily="34" charset="0"/>
              </a:rPr>
              <a:t>70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229600" y="5934075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80</a:t>
            </a:r>
          </a:p>
        </p:txBody>
      </p:sp>
      <p:sp>
        <p:nvSpPr>
          <p:cNvPr id="3" name="Ovál 2"/>
          <p:cNvSpPr/>
          <p:nvPr/>
        </p:nvSpPr>
        <p:spPr>
          <a:xfrm>
            <a:off x="7334250" y="59309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79</a:t>
            </a:r>
          </a:p>
        </p:txBody>
      </p:sp>
      <p:sp>
        <p:nvSpPr>
          <p:cNvPr id="4" name="Ovál 3"/>
          <p:cNvSpPr/>
          <p:nvPr/>
        </p:nvSpPr>
        <p:spPr>
          <a:xfrm>
            <a:off x="6396038" y="59309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78</a:t>
            </a:r>
          </a:p>
        </p:txBody>
      </p:sp>
      <p:sp>
        <p:nvSpPr>
          <p:cNvPr id="5" name="Ovál 4"/>
          <p:cNvSpPr/>
          <p:nvPr/>
        </p:nvSpPr>
        <p:spPr>
          <a:xfrm>
            <a:off x="5481638" y="59436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77</a:t>
            </a:r>
          </a:p>
        </p:txBody>
      </p:sp>
      <p:sp>
        <p:nvSpPr>
          <p:cNvPr id="6" name="Ovál 5"/>
          <p:cNvSpPr/>
          <p:nvPr/>
        </p:nvSpPr>
        <p:spPr>
          <a:xfrm>
            <a:off x="4552950" y="59436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76</a:t>
            </a:r>
          </a:p>
        </p:txBody>
      </p:sp>
      <p:sp>
        <p:nvSpPr>
          <p:cNvPr id="7" name="Ovál 6"/>
          <p:cNvSpPr/>
          <p:nvPr/>
        </p:nvSpPr>
        <p:spPr>
          <a:xfrm>
            <a:off x="3638550" y="59436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75</a:t>
            </a:r>
          </a:p>
        </p:txBody>
      </p:sp>
      <p:sp>
        <p:nvSpPr>
          <p:cNvPr id="8" name="Ovál 7"/>
          <p:cNvSpPr/>
          <p:nvPr/>
        </p:nvSpPr>
        <p:spPr>
          <a:xfrm>
            <a:off x="2727325" y="5916613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74</a:t>
            </a:r>
          </a:p>
        </p:txBody>
      </p:sp>
      <p:sp>
        <p:nvSpPr>
          <p:cNvPr id="9" name="Ovál 8"/>
          <p:cNvSpPr/>
          <p:nvPr/>
        </p:nvSpPr>
        <p:spPr>
          <a:xfrm>
            <a:off x="1812925" y="59436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73</a:t>
            </a:r>
          </a:p>
        </p:txBody>
      </p:sp>
      <p:sp>
        <p:nvSpPr>
          <p:cNvPr id="10" name="Ovál 9"/>
          <p:cNvSpPr/>
          <p:nvPr/>
        </p:nvSpPr>
        <p:spPr>
          <a:xfrm>
            <a:off x="914400" y="5916613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72</a:t>
            </a:r>
          </a:p>
        </p:txBody>
      </p:sp>
      <p:sp>
        <p:nvSpPr>
          <p:cNvPr id="11" name="Ovál 10"/>
          <p:cNvSpPr/>
          <p:nvPr/>
        </p:nvSpPr>
        <p:spPr>
          <a:xfrm>
            <a:off x="0" y="5943600"/>
            <a:ext cx="914400" cy="914400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71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0" y="620713"/>
            <a:ext cx="3467100" cy="83026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ČTI</a:t>
            </a:r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DO OSMDESÁTI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10150" y="549275"/>
            <a:ext cx="1843088" cy="132238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bg1"/>
                </a:solidFill>
                <a:latin typeface="Arial Black" pitchFamily="34" charset="0"/>
              </a:rPr>
              <a:t>80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301038" y="59436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90</a:t>
            </a:r>
          </a:p>
        </p:txBody>
      </p:sp>
      <p:sp>
        <p:nvSpPr>
          <p:cNvPr id="3" name="Ovál 2"/>
          <p:cNvSpPr/>
          <p:nvPr/>
        </p:nvSpPr>
        <p:spPr>
          <a:xfrm>
            <a:off x="7397750" y="5976938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89</a:t>
            </a:r>
          </a:p>
        </p:txBody>
      </p:sp>
      <p:sp>
        <p:nvSpPr>
          <p:cNvPr id="4" name="Ovál 3"/>
          <p:cNvSpPr/>
          <p:nvPr/>
        </p:nvSpPr>
        <p:spPr>
          <a:xfrm>
            <a:off x="6483350" y="59436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88</a:t>
            </a:r>
          </a:p>
        </p:txBody>
      </p:sp>
      <p:sp>
        <p:nvSpPr>
          <p:cNvPr id="5" name="Ovál 4"/>
          <p:cNvSpPr/>
          <p:nvPr/>
        </p:nvSpPr>
        <p:spPr>
          <a:xfrm>
            <a:off x="5548313" y="596265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87</a:t>
            </a:r>
          </a:p>
        </p:txBody>
      </p:sp>
      <p:sp>
        <p:nvSpPr>
          <p:cNvPr id="6" name="Ovál 5"/>
          <p:cNvSpPr/>
          <p:nvPr/>
        </p:nvSpPr>
        <p:spPr>
          <a:xfrm>
            <a:off x="4633913" y="59436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86</a:t>
            </a:r>
          </a:p>
        </p:txBody>
      </p:sp>
      <p:sp>
        <p:nvSpPr>
          <p:cNvPr id="7" name="Ovál 6"/>
          <p:cNvSpPr/>
          <p:nvPr/>
        </p:nvSpPr>
        <p:spPr>
          <a:xfrm>
            <a:off x="3719513" y="59436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85</a:t>
            </a:r>
          </a:p>
        </p:txBody>
      </p:sp>
      <p:sp>
        <p:nvSpPr>
          <p:cNvPr id="8" name="Ovál 7"/>
          <p:cNvSpPr/>
          <p:nvPr/>
        </p:nvSpPr>
        <p:spPr>
          <a:xfrm>
            <a:off x="2789238" y="59436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84</a:t>
            </a:r>
          </a:p>
        </p:txBody>
      </p:sp>
      <p:sp>
        <p:nvSpPr>
          <p:cNvPr id="9" name="Ovál 8"/>
          <p:cNvSpPr/>
          <p:nvPr/>
        </p:nvSpPr>
        <p:spPr>
          <a:xfrm>
            <a:off x="1844675" y="59436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83</a:t>
            </a:r>
          </a:p>
        </p:txBody>
      </p:sp>
      <p:sp>
        <p:nvSpPr>
          <p:cNvPr id="10" name="Ovál 9"/>
          <p:cNvSpPr/>
          <p:nvPr/>
        </p:nvSpPr>
        <p:spPr>
          <a:xfrm>
            <a:off x="895350" y="5930900"/>
            <a:ext cx="914400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82</a:t>
            </a:r>
          </a:p>
        </p:txBody>
      </p:sp>
      <p:sp>
        <p:nvSpPr>
          <p:cNvPr id="11" name="Ovál 10"/>
          <p:cNvSpPr/>
          <p:nvPr/>
        </p:nvSpPr>
        <p:spPr>
          <a:xfrm>
            <a:off x="-11113" y="5943600"/>
            <a:ext cx="914401" cy="91440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81</a:t>
            </a:r>
          </a:p>
        </p:txBody>
      </p:sp>
      <p:sp>
        <p:nvSpPr>
          <p:cNvPr id="26635" name="TextovéPole 11"/>
          <p:cNvSpPr txBox="1">
            <a:spLocks noChangeArrowheads="1"/>
          </p:cNvSpPr>
          <p:nvPr/>
        </p:nvSpPr>
        <p:spPr bwMode="auto">
          <a:xfrm>
            <a:off x="323850" y="404813"/>
            <a:ext cx="3743325" cy="461962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ČTI DO DEVADESÁTI</a:t>
            </a:r>
          </a:p>
        </p:txBody>
      </p:sp>
      <p:sp>
        <p:nvSpPr>
          <p:cNvPr id="26636" name="TextovéPole 12"/>
          <p:cNvSpPr txBox="1">
            <a:spLocks noChangeArrowheads="1"/>
          </p:cNvSpPr>
          <p:nvPr/>
        </p:nvSpPr>
        <p:spPr bwMode="auto">
          <a:xfrm>
            <a:off x="5219700" y="404813"/>
            <a:ext cx="1620838" cy="1323975"/>
          </a:xfrm>
          <a:prstGeom prst="rect">
            <a:avLst/>
          </a:prstGeom>
          <a:solidFill>
            <a:srgbClr val="00B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8000">
                <a:solidFill>
                  <a:schemeClr val="bg1"/>
                </a:solidFill>
                <a:latin typeface="Arial Black" pitchFamily="34" charset="0"/>
              </a:rPr>
              <a:t>90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8313738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/>
                </a:solidFill>
                <a:latin typeface="Arial Black" pitchFamily="34" charset="0"/>
              </a:rPr>
              <a:t>100</a:t>
            </a:r>
          </a:p>
        </p:txBody>
      </p:sp>
      <p:sp>
        <p:nvSpPr>
          <p:cNvPr id="3" name="Ovál 2"/>
          <p:cNvSpPr/>
          <p:nvPr/>
        </p:nvSpPr>
        <p:spPr>
          <a:xfrm>
            <a:off x="7353300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99</a:t>
            </a:r>
          </a:p>
        </p:txBody>
      </p:sp>
      <p:sp>
        <p:nvSpPr>
          <p:cNvPr id="4" name="Ovál 3"/>
          <p:cNvSpPr/>
          <p:nvPr/>
        </p:nvSpPr>
        <p:spPr>
          <a:xfrm>
            <a:off x="6438900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98</a:t>
            </a:r>
          </a:p>
        </p:txBody>
      </p:sp>
      <p:sp>
        <p:nvSpPr>
          <p:cNvPr id="5" name="Ovál 4"/>
          <p:cNvSpPr/>
          <p:nvPr/>
        </p:nvSpPr>
        <p:spPr>
          <a:xfrm>
            <a:off x="5522913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97</a:t>
            </a:r>
          </a:p>
        </p:txBody>
      </p:sp>
      <p:sp>
        <p:nvSpPr>
          <p:cNvPr id="6" name="Ovál 5"/>
          <p:cNvSpPr/>
          <p:nvPr/>
        </p:nvSpPr>
        <p:spPr>
          <a:xfrm>
            <a:off x="4608513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96</a:t>
            </a:r>
          </a:p>
        </p:txBody>
      </p:sp>
      <p:sp>
        <p:nvSpPr>
          <p:cNvPr id="7" name="Ovál 6"/>
          <p:cNvSpPr/>
          <p:nvPr/>
        </p:nvSpPr>
        <p:spPr>
          <a:xfrm>
            <a:off x="3694113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95</a:t>
            </a:r>
          </a:p>
        </p:txBody>
      </p:sp>
      <p:sp>
        <p:nvSpPr>
          <p:cNvPr id="8" name="Ovál 7"/>
          <p:cNvSpPr/>
          <p:nvPr/>
        </p:nvSpPr>
        <p:spPr>
          <a:xfrm>
            <a:off x="2779713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94</a:t>
            </a:r>
          </a:p>
        </p:txBody>
      </p:sp>
      <p:sp>
        <p:nvSpPr>
          <p:cNvPr id="9" name="Ovál 8"/>
          <p:cNvSpPr/>
          <p:nvPr/>
        </p:nvSpPr>
        <p:spPr>
          <a:xfrm>
            <a:off x="1865313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93</a:t>
            </a:r>
          </a:p>
        </p:txBody>
      </p:sp>
      <p:sp>
        <p:nvSpPr>
          <p:cNvPr id="10" name="Ovál 9"/>
          <p:cNvSpPr/>
          <p:nvPr/>
        </p:nvSpPr>
        <p:spPr>
          <a:xfrm>
            <a:off x="914400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92</a:t>
            </a:r>
          </a:p>
        </p:txBody>
      </p:sp>
      <p:sp>
        <p:nvSpPr>
          <p:cNvPr id="11" name="Ovál 10"/>
          <p:cNvSpPr/>
          <p:nvPr/>
        </p:nvSpPr>
        <p:spPr>
          <a:xfrm>
            <a:off x="0" y="597058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91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57200" y="692150"/>
            <a:ext cx="4151313" cy="461963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solidFill>
                  <a:schemeClr val="bg1"/>
                </a:solidFill>
                <a:latin typeface="Arial Black" pitchFamily="34" charset="0"/>
              </a:rPr>
              <a:t>ČTI DO STA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364163" y="549275"/>
            <a:ext cx="2446337" cy="1322388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>
                <a:solidFill>
                  <a:schemeClr val="bg1"/>
                </a:solidFill>
                <a:latin typeface="Arial Black" pitchFamily="34" charset="0"/>
              </a:rPr>
              <a:t>100</a:t>
            </a:r>
          </a:p>
        </p:txBody>
      </p:sp>
    </p:spTree>
  </p:cSld>
  <p:clrMapOvr>
    <a:masterClrMapping/>
  </p:clrMapOvr>
  <p:transition spd="slow">
    <p:check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4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6375" y="1700213"/>
          <a:ext cx="6096000" cy="4572000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2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3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5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6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8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  <a:latin typeface="Arial Black" pitchFamily="34" charset="0"/>
                        </a:rPr>
                        <a:t>10</a:t>
                      </a:r>
                      <a:endParaRPr lang="cs-CZ" sz="2400" dirty="0">
                        <a:solidFill>
                          <a:schemeClr val="bg1"/>
                        </a:solidFill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16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19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26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29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39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49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52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53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55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58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66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69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6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76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79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81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83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85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88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90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92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94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96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97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98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 Black" pitchFamily="34" charset="0"/>
                        </a:rPr>
                        <a:t>99</a:t>
                      </a:r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 Black" pitchFamily="34" charset="0"/>
                      </a:endParaRPr>
                    </a:p>
                  </a:txBody>
                  <a:tcPr>
                    <a:solidFill>
                      <a:schemeClr val="accent1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619250" y="76517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1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03575" y="765175"/>
            <a:ext cx="390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4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8532813" y="4437063"/>
            <a:ext cx="3889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7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1188" y="2852738"/>
            <a:ext cx="3905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9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84213" y="5013325"/>
            <a:ext cx="593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12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295650" y="6324600"/>
            <a:ext cx="595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14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651500" y="6364288"/>
            <a:ext cx="6715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17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84213" y="1484313"/>
            <a:ext cx="593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20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11188" y="4221163"/>
            <a:ext cx="595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31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547813" y="6324600"/>
            <a:ext cx="719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33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17475" y="6134100"/>
            <a:ext cx="728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36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8172450" y="3036888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38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8027988" y="5445125"/>
            <a:ext cx="595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42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716463" y="6324600"/>
            <a:ext cx="7191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45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8027988" y="2133600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46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8235950" y="4076700"/>
            <a:ext cx="595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50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6804025" y="6324600"/>
            <a:ext cx="720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51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667000" y="6324600"/>
            <a:ext cx="6286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54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20650" y="1936750"/>
            <a:ext cx="593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56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5292725" y="1268413"/>
            <a:ext cx="593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57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7956550" y="148431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59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268538" y="1268413"/>
            <a:ext cx="593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62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11188" y="3716338"/>
            <a:ext cx="595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63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8027988" y="2708275"/>
            <a:ext cx="595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65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911225" y="2205038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70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3995738" y="6324600"/>
            <a:ext cx="720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71</a:t>
            </a: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169863" y="3255963"/>
            <a:ext cx="5953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73</a:t>
            </a: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468313" y="1133475"/>
            <a:ext cx="593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77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284663" y="1319213"/>
            <a:ext cx="59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78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117475" y="2554288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82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6443663" y="1268413"/>
            <a:ext cx="595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84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3619500" y="1319213"/>
            <a:ext cx="595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86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1414463" y="1268413"/>
            <a:ext cx="595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89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168275" y="4781550"/>
            <a:ext cx="595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91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8235950" y="3776663"/>
            <a:ext cx="595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93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7956550" y="4941888"/>
            <a:ext cx="5953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95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6011863" y="80645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Arial Black" pitchFamily="34" charset="0"/>
              </a:rPr>
              <a:t>100</a:t>
            </a:r>
          </a:p>
        </p:txBody>
      </p:sp>
      <p:sp>
        <p:nvSpPr>
          <p:cNvPr id="28833" name="TextovéPole 39"/>
          <p:cNvSpPr txBox="1">
            <a:spLocks noChangeArrowheads="1"/>
          </p:cNvSpPr>
          <p:nvPr/>
        </p:nvSpPr>
        <p:spPr bwMode="auto">
          <a:xfrm>
            <a:off x="2682875" y="188913"/>
            <a:ext cx="3328988" cy="461962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rgbClr val="FFFF00"/>
                </a:solidFill>
                <a:latin typeface="Arial Black" pitchFamily="34" charset="0"/>
              </a:rPr>
              <a:t>DOPLŇ  TABULKU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-0.00556 0.134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6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1.11111E-6 L 0.02587 0.1449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5" y="7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44444E-6 L -0.3599 -0.4011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03" y="-200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96296E-6 L 0.64011 -0.1594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97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14861 -0.4115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31" y="-2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3.05556E-6 -0.6027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0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96296E-6 L -0.06303 -0.6194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60" y="-309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0 L 0.69202 0.10301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01" y="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87 -0.01064 L 0.0927 -0.1701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670" y="-7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0.11823 -0.46621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23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7.40741E-7 L 0.47101 -0.44907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542" y="-22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1.11111E-6 L -0.26875 0.0131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38" y="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-0.6467 -0.275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44" y="-137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-0.09444 -0.40324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22" y="-20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07407E-6 L -0.379 0.20787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58" y="10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40741E-7 L -0.14184 -0.07546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1" y="-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96296E-6 L -0.58282 -0.34028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149" y="-1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96296E-6 L 0.06372 -0.34028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77" y="-170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22222E-6 L 0.48576 0.29954 " pathEditMode="relative" rAng="0" ptsTypes="AA">
                                      <p:cBhvr>
                                        <p:cTn id="7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288" y="14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48148E-6 L -0.01684 0.39699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1" y="198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0 L -0.1743 0.36551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15" y="1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1.48148E-6 L -0.01684 0.47037 " pathEditMode="relative" rAng="0" ptsTypes="AA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51" y="23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96296E-6 L 0.22743 0.10301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72" y="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2222E-6 L -0.44983 0.25 " pathEditMode="relative" rAng="0" ptsTypes="AA">
                                      <p:cBhvr>
                                        <p:cTn id="9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0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0.66719 0.3338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351" y="16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96296E-6 L -0.28351 -0.20371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10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3333E-6 L 0.28351 0.24375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12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59259E-6 L 0.50295 0.55324 " pathEditMode="relative" rAng="0" ptsTypes="AA">
                                      <p:cBhvr>
                                        <p:cTn id="1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139" y="27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4.07407E-6 L 0.15643 0.52615 " pathEditMode="relative" rAng="0" ptsTypes="AA">
                                      <p:cBhvr>
                                        <p:cTn id="11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3" y="2629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0.21841 0.40903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20" y="2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48148E-6 L -0.33958 0.59653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79" y="2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07407E-6 L 0.09531 0.58912 " pathEditMode="relative" rAng="0" ptsTypes="AA">
                                      <p:cBhvr>
                                        <p:cTn id="13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757" y="2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48148E-6 L 0.54115 0.59653 " pathEditMode="relative" rAng="0" ptsTypes="AA">
                                      <p:cBhvr>
                                        <p:cTn id="13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049" y="2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64 0.00023 L 0.14219 0.15787 " pathEditMode="relative" rAng="0" ptsTypes="AA">
                                      <p:cBhvr>
                                        <p:cTn id="13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483" y="78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40741E-7 L -0.60642 0.29375 " pathEditMode="relative" rAng="0" ptsTypes="AA">
                                      <p:cBhvr>
                                        <p:cTn id="14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30" y="146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33333E-6 L -0.44201 0.12384 " pathEditMode="relative" rAng="0" ptsTypes="AA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101" y="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59259E-6 L 0.09809 0.73727 " pathEditMode="relative" rAng="0" ptsTypes="AA">
                                      <p:cBhvr>
                                        <p:cTn id="15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896" y="368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293</TotalTime>
  <Words>618</Words>
  <Application>Microsoft Office PowerPoint</Application>
  <PresentationFormat>Předvádění na obrazovce (4:3)</PresentationFormat>
  <Paragraphs>461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Vrchol</vt:lpstr>
      <vt:lpstr>Snímek 1</vt:lpstr>
      <vt:lpstr>Snímek 2</vt:lpstr>
      <vt:lpstr>ČÍSELNÝ OBOR OD 0 DO 100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</dc:creator>
  <cp:lastModifiedBy>Erika Pospíšilová</cp:lastModifiedBy>
  <cp:revision>37</cp:revision>
  <dcterms:created xsi:type="dcterms:W3CDTF">2012-02-21T22:00:42Z</dcterms:created>
  <dcterms:modified xsi:type="dcterms:W3CDTF">2012-10-12T15:07:09Z</dcterms:modified>
</cp:coreProperties>
</file>