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6" r:id="rId2"/>
    <p:sldId id="267" r:id="rId3"/>
    <p:sldId id="256" r:id="rId4"/>
    <p:sldId id="258" r:id="rId5"/>
    <p:sldId id="264" r:id="rId6"/>
    <p:sldId id="260" r:id="rId7"/>
    <p:sldId id="269" r:id="rId8"/>
    <p:sldId id="257" r:id="rId9"/>
    <p:sldId id="270" r:id="rId10"/>
    <p:sldId id="259" r:id="rId11"/>
    <p:sldId id="271" r:id="rId12"/>
    <p:sldId id="261" r:id="rId13"/>
    <p:sldId id="262" r:id="rId14"/>
    <p:sldId id="263" r:id="rId15"/>
    <p:sldId id="26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CA488-FEFB-4AAD-B785-2FA369378644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B131A9-7FE0-4F08-9C30-3B470AA775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131A9-7FE0-4F08-9C30-3B470AA7754B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B11B4-0CDC-4F01-A9E7-427AFE115F3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8F049-3BA8-4411-A354-AF86FB2056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C50E5-075A-4C21-B9C4-124DD2FC87B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FBF2E-6AE0-44C7-88B6-4D33659EF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E4C8A-8F9B-4A35-8777-92F14C347A44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75317-49E4-4942-8292-A2C12619A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2AA05-22C5-4E42-9DA5-E021C04C6CA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F1F31-9275-479E-A3C2-2AA852FB1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B61E0-A970-41F0-83FA-2871C1EC5379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88A21-D121-4EBF-B2B3-CE421FE6E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D3629-BC15-472A-842D-44D01A8C584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0D18A-40B9-471A-ABBA-74A04F4A78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1945-F427-419A-9D68-805FBBE867E8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90DC0-6083-4524-9523-634F7CA8B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B8174-6852-4EE9-84D6-BAE8E5A333DC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6222E-7792-4CB8-94A0-9EC295ECE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347FA-B448-4633-8320-97E4C6560F6C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A3EF95-ED9D-46B7-AC0F-ADB1E7AB9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B057A-E13A-44D9-978C-0958CC9BBDC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8DDED-7BE4-42D1-8F9C-D8DC5B6DFA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47672-911E-43E9-8227-C80A21F14F99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DA556-1010-4C60-965D-7ED3C84063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A19D0E-5FAA-4E4C-84DF-59C19D02049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09969E-1E64-4EAD-B522-F53CDAACA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png"/><Relationship Id="rId4" Type="http://schemas.openxmlformats.org/officeDocument/2006/relationships/image" Target="../media/image20.wmf"/><Relationship Id="rId9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8.png"/><Relationship Id="rId7" Type="http://schemas.openxmlformats.org/officeDocument/2006/relationships/image" Target="../media/image24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2.png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png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5" Type="http://schemas.openxmlformats.org/officeDocument/2006/relationships/image" Target="../media/image33.png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8.png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5" Type="http://schemas.openxmlformats.org/officeDocument/2006/relationships/image" Target="../media/image39.png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3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32.wmf"/><Relationship Id="rId4" Type="http://schemas.openxmlformats.org/officeDocument/2006/relationships/image" Target="../media/image37.wmf"/><Relationship Id="rId9" Type="http://schemas.openxmlformats.org/officeDocument/2006/relationships/image" Target="../media/image40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40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40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png"/><Relationship Id="rId4" Type="http://schemas.openxmlformats.org/officeDocument/2006/relationships/image" Target="../media/image20.wmf"/><Relationship Id="rId9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4825" y="604838"/>
            <a:ext cx="8496300" cy="452431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FFC000"/>
                </a:solidFill>
                <a:latin typeface="Arial Black" pitchFamily="34" charset="0"/>
              </a:rPr>
              <a:t>Název školy: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Speciální základní škola, Louny, </a:t>
            </a:r>
            <a:r>
              <a:rPr lang="cs-CZ" sz="2400" dirty="0" err="1">
                <a:solidFill>
                  <a:schemeClr val="bg1"/>
                </a:solidFill>
                <a:latin typeface="Arial Black" pitchFamily="34" charset="0"/>
              </a:rPr>
              <a:t>Poděbradova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 640, příspěvková organizace</a:t>
            </a:r>
          </a:p>
          <a:p>
            <a:endParaRPr lang="cs-CZ" sz="2400" dirty="0">
              <a:solidFill>
                <a:srgbClr val="FED453"/>
              </a:solidFill>
              <a:latin typeface="Arial Black" pitchFamily="34" charset="0"/>
            </a:endParaRPr>
          </a:p>
          <a:p>
            <a:r>
              <a:rPr lang="cs-CZ" sz="2400" dirty="0">
                <a:solidFill>
                  <a:srgbClr val="FFC000"/>
                </a:solidFill>
                <a:latin typeface="Arial Black" pitchFamily="34" charset="0"/>
              </a:rPr>
              <a:t>Autor :</a:t>
            </a:r>
            <a:r>
              <a:rPr lang="cs-CZ" sz="2400" dirty="0">
                <a:solidFill>
                  <a:srgbClr val="FED453"/>
                </a:solidFill>
                <a:latin typeface="Arial Black" pitchFamily="34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>
              <a:solidFill>
                <a:srgbClr val="FED453"/>
              </a:solidFill>
              <a:latin typeface="Arial Black" pitchFamily="34" charset="0"/>
            </a:endParaRPr>
          </a:p>
          <a:p>
            <a:r>
              <a:rPr lang="cs-CZ" sz="2400" dirty="0">
                <a:solidFill>
                  <a:srgbClr val="FFC000"/>
                </a:solidFill>
                <a:latin typeface="Arial Black" pitchFamily="34" charset="0"/>
              </a:rPr>
              <a:t>Název materiálu: </a:t>
            </a:r>
          </a:p>
          <a:p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VY_ 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32_INOVACE_05_V_M_HŠ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_ 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KOLIK_CO_STOJÍ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?</a:t>
            </a:r>
          </a:p>
          <a:p>
            <a:endParaRPr lang="cs-CZ" sz="2400" dirty="0">
              <a:solidFill>
                <a:srgbClr val="FED453"/>
              </a:solidFill>
              <a:latin typeface="Arial Black" pitchFamily="34" charset="0"/>
            </a:endParaRPr>
          </a:p>
          <a:p>
            <a:r>
              <a:rPr lang="cs-CZ" sz="2400" dirty="0">
                <a:solidFill>
                  <a:srgbClr val="FFC000"/>
                </a:solidFill>
                <a:latin typeface="Arial Black" pitchFamily="34" charset="0"/>
              </a:rPr>
              <a:t>Téma: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NÁKUPY V SUPERMARKETU</a:t>
            </a:r>
          </a:p>
          <a:p>
            <a:r>
              <a:rPr lang="cs-CZ" sz="2400" dirty="0">
                <a:solidFill>
                  <a:srgbClr val="FFC000"/>
                </a:solidFill>
                <a:latin typeface="Arial Black" pitchFamily="34" charset="0"/>
              </a:rPr>
              <a:t>Název sady: 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Matematika – 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HRAVÁ ŠKOLA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400" dirty="0">
                <a:solidFill>
                  <a:srgbClr val="FFC000"/>
                </a:solidFill>
                <a:latin typeface="Verdana" pitchFamily="34" charset="0"/>
              </a:rPr>
              <a:t>Číslo projektu:  CZ.1.07/1.4.00/21.3407</a:t>
            </a: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  <a:p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331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5373688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188913"/>
            <a:ext cx="8172450" cy="67405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Materiál je určený pro žáky 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7. ročníku speciální třídy, 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pro výuku 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matematiky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První část prezentace je určena k výkladu nového 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učiva nákup v supermarketu , pojmy drahý – levný, dražší - levnější,</a:t>
            </a:r>
            <a:r>
              <a:rPr lang="cs-CZ" sz="2400" b="1" dirty="0">
                <a:solidFill>
                  <a:schemeClr val="bg1"/>
                </a:solidFill>
              </a:rPr>
              <a:t> uplatňovat matematické znalosti při </a:t>
            </a:r>
            <a:r>
              <a:rPr lang="cs-CZ" sz="2400" b="1" dirty="0" smtClean="0">
                <a:solidFill>
                  <a:schemeClr val="bg1"/>
                </a:solidFill>
              </a:rPr>
              <a:t>manipulaci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 s penězi-čtení a přiřazování drobných mincí k nakoupenému zboží , společná práce 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s učitelem, závěrečná část slouží   k samostatné práci sčítání mincí 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– pracovní listy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Inovace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Metodické pokyny: Žáci na základě vhodně zvolených otázek společně s učitelem vyvozují nové 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poznatky ,</a:t>
            </a:r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slouží </a:t>
            </a:r>
            <a:r>
              <a:rPr lang="cs-CZ" sz="2400" b="1" dirty="0">
                <a:solidFill>
                  <a:schemeClr val="bg1"/>
                </a:solidFill>
              </a:rPr>
              <a:t>k procvičení a upevnění učiva peníze a jejich hodnota. </a:t>
            </a:r>
            <a:endParaRPr lang="cs-CZ" sz="2400" b="1" dirty="0" smtClean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0825" y="836613"/>
            <a:ext cx="8497888" cy="1944687"/>
          </a:xfrm>
          <a:solidFill>
            <a:schemeClr val="tx2">
              <a:lumMod val="75000"/>
            </a:schemeClr>
          </a:solidFill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KOLIK CO STOJÍ?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3357563"/>
            <a:ext cx="7116763" cy="860425"/>
          </a:xfrm>
          <a:solidFill>
            <a:schemeClr val="accent6"/>
          </a:solidFill>
        </p:spPr>
        <p:txBody>
          <a:bodyPr rtlCol="0"/>
          <a:lstStyle/>
          <a:p>
            <a:pPr algn="ctr" eaLnBrk="1" fontAlgn="auto" hangingPunct="1">
              <a:buFont typeface="Wingdings 2" charset="2"/>
              <a:buNone/>
              <a:defRPr/>
            </a:pPr>
            <a:r>
              <a:rPr lang="cs-CZ" sz="3200" dirty="0" smtClean="0">
                <a:latin typeface="Arial Black" pitchFamily="34" charset="0"/>
              </a:rPr>
              <a:t>NÁKUPY V SUPERMARKETU</a:t>
            </a:r>
            <a:endParaRPr lang="cs-CZ" sz="32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Roman\AppData\Local\Microsoft\Windows\Temporary Internet Files\Content.IE5\YN8AQFOE\MP9004065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1051956"/>
            <a:ext cx="3121152" cy="312115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/>
          </a:extLst>
        </p:spPr>
      </p:pic>
      <p:pic>
        <p:nvPicPr>
          <p:cNvPr id="2051" name="Picture 3" descr="C:\Users\Roman\AppData\Local\Microsoft\Windows\Temporary Internet Files\Content.IE5\NHONLHOF\MC9000896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675" y="4852988"/>
            <a:ext cx="1611313" cy="1787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052" name="Picture 4" descr="C:\Users\Roman\AppData\Local\Microsoft\Windows\Temporary Internet Files\Content.IE5\YN8AQFOE\MC9002120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0913" y="2349500"/>
            <a:ext cx="1447800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Roman\AppData\Local\Microsoft\Windows\Temporary Internet Files\Content.IE5\RES61QZE\MC90006019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03975" y="4279900"/>
            <a:ext cx="1793875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Roman\AppData\Local\Microsoft\Windows\Temporary Internet Files\Content.IE5\OBJ8FAWU\MC9002026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8175" y="115888"/>
            <a:ext cx="26241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54213" y="133350"/>
            <a:ext cx="3455987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SUPERMARKET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25988" y="3573463"/>
            <a:ext cx="2305050" cy="8302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PÁN A PANÍ POKLADNÍ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8313" y="4581525"/>
            <a:ext cx="2374900" cy="830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PÁN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, KTERÝ NAKUPUJE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613" y="404813"/>
            <a:ext cx="5545137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ČÍM PLATÍME ?</a:t>
            </a:r>
          </a:p>
        </p:txBody>
      </p:sp>
      <p:pic>
        <p:nvPicPr>
          <p:cNvPr id="6146" name="Picture 2" descr="C:\Users\Roman\AppData\Local\Microsoft\Windows\Temporary Internet Files\Content.IE5\RES61QZE\MC90044039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152728" y="735541"/>
            <a:ext cx="2743200" cy="2743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7" name="Picture 3" descr="C:\Users\Roman\AppData\Local\Microsoft\Windows\Temporary Internet Files\Content.IE5\NHONLHOF\MP9004237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-19563" y="625157"/>
            <a:ext cx="2979863" cy="20090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8" name="Picture 4" descr="C:\Users\Roman\AppData\Local\Microsoft\Windows\Temporary Internet Files\Content.IE5\RES61QZE\MP9004337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27784" y="1325578"/>
            <a:ext cx="3169597" cy="21157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9" name="Picture 5" descr="C:\Users\Roman\AppData\Local\Microsoft\Windows\Temporary Internet Files\Content.IE5\OBJ8FAWU\MP9001777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1629696"/>
            <a:ext cx="1728192" cy="259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50" name="Picture 6" descr="C:\Users\Roman\AppData\Local\Microsoft\Windows\Temporary Internet Files\Content.IE5\YN8AQFOE\MP9004094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35896" y="3212976"/>
            <a:ext cx="1821156" cy="27384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51" name="Picture 7" descr="C:\Users\Roman\AppData\Local\Microsoft\Windows\Temporary Internet Files\Content.IE5\OBJ8FAWU\MC9001499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51404" y="4221984"/>
            <a:ext cx="1856616" cy="15409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6184900" y="4565650"/>
            <a:ext cx="2419350" cy="70802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  <a:latin typeface="Arial Black" pitchFamily="34" charset="0"/>
              </a:rPr>
              <a:t>PENĚZI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1" descr="C:\Users\Roman\AppData\Local\Microsoft\Windows\Temporary Internet Files\Content.IE5\OBJ8FAWU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5536" y="1340768"/>
            <a:ext cx="1296144" cy="12961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32" descr="C:\Users\Roman\AppData\Local\Microsoft\Windows\Temporary Internet Files\Content.IE5\NHONLHOF\MC900088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3933056"/>
            <a:ext cx="2190619" cy="16561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33" descr="C:\Users\Roman\AppData\Local\Microsoft\Windows\Temporary Internet Files\Content.IE5\RES61QZE\MC900232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830855" y="1124744"/>
            <a:ext cx="1649062" cy="12654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34" descr="C:\Users\Roman\AppData\Local\Microsoft\Windows\Temporary Internet Files\Content.IE5\OBJ8FAWU\MC90044178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05010" y="1124744"/>
            <a:ext cx="1587270" cy="14031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" name="Picture 35" descr="C:\Users\Roman\AppData\Local\Microsoft\Windows\Temporary Internet Files\Content.IE5\YN8AQFOE\MC90044178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06607" y="3573016"/>
            <a:ext cx="1868733" cy="1584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4" name="Picture 2" descr="C:\Users\Roman\AppData\Local\Microsoft\Windows\Temporary Internet Files\Content.IE5\RES61QZE\MC9003312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948264" y="4005064"/>
            <a:ext cx="1804948" cy="15121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8" name="TextovéPole 7"/>
          <p:cNvSpPr txBox="1"/>
          <p:nvPr/>
        </p:nvSpPr>
        <p:spPr>
          <a:xfrm>
            <a:off x="1763713" y="333375"/>
            <a:ext cx="4824412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ČTEME - ZELENINA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95288" y="2849563"/>
            <a:ext cx="1296987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 KČ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830513" y="2636838"/>
            <a:ext cx="1649412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 KČ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507038" y="2636838"/>
            <a:ext cx="158750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5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79838" y="5516563"/>
            <a:ext cx="1944687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6 KČ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68313" y="5876925"/>
            <a:ext cx="218916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 KČ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948488" y="5876925"/>
            <a:ext cx="1804987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1" descr="C:\Users\Roman\AppData\Local\Microsoft\Windows\Temporary Internet Files\Content.IE5\OBJ8FAWU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385" y="266740"/>
            <a:ext cx="1309005" cy="12464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" name="Picture 32" descr="C:\Users\Roman\AppData\Local\Microsoft\Windows\Temporary Internet Files\Content.IE5\NHONLHOF\MC900088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8610" y="1513199"/>
            <a:ext cx="1287780" cy="9527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33" descr="C:\Users\Roman\AppData\Local\Microsoft\Windows\Temporary Internet Files\Content.IE5\RES61QZE\MC900232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8610" y="4751678"/>
            <a:ext cx="1322685" cy="9670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34" descr="C:\Users\Roman\AppData\Local\Microsoft\Windows\Temporary Internet Files\Content.IE5\OBJ8FAWU\MC90044178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58626" y="5721255"/>
            <a:ext cx="1280873" cy="101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35" descr="C:\Users\Roman\AppData\Local\Microsoft\Windows\Temporary Internet Files\Content.IE5\YN8AQFOE\MC90044178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2291" y="2522512"/>
            <a:ext cx="1274099" cy="10800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" name="Picture 2" descr="C:\Users\Roman\AppData\Local\Microsoft\Windows\Temporary Internet Files\Content.IE5\RES61QZE\MC9003312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2291" y="3602601"/>
            <a:ext cx="1297208" cy="10867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8" name="TextovéPole 7"/>
          <p:cNvSpPr txBox="1"/>
          <p:nvPr/>
        </p:nvSpPr>
        <p:spPr>
          <a:xfrm>
            <a:off x="7502525" y="1050925"/>
            <a:ext cx="1649413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 KČ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464425" y="2133600"/>
            <a:ext cx="1649413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 KČ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464425" y="3140075"/>
            <a:ext cx="1655763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5 KČ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496175" y="5084763"/>
            <a:ext cx="1655763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6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496175" y="6230938"/>
            <a:ext cx="1633538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 KČ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480300" y="4076700"/>
            <a:ext cx="1649413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959225" y="3175"/>
            <a:ext cx="5184775" cy="4603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DOPLŇ KČ K ZELENINĚ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805E-6 L -0.57604 -0.0543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02" y="-27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17303E-6 L -0.5665 -0.65163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33" y="-3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17904E-6 L -0.56771 -0.3273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85" y="-163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44437E-6 L -0.56563 -0.0439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81" y="-21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26625E-6 L -0.55607 0.39648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12" y="19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14758E-6 L -0.55642 0.4073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30" y="20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8538" y="0"/>
            <a:ext cx="349726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ČTEME-OVOCE</a:t>
            </a:r>
          </a:p>
        </p:txBody>
      </p:sp>
      <p:pic>
        <p:nvPicPr>
          <p:cNvPr id="1044" name="Picture 20" descr="C:\Users\Roman\AppData\Local\Microsoft\Windows\Temporary Internet Files\Content.IE5\YN8AQFOE\MC9004417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43787" y="4077072"/>
            <a:ext cx="1664261" cy="12961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45" name="Picture 21" descr="C:\Users\Roman\AppData\Local\Microsoft\Windows\Temporary Internet Files\Content.IE5\NHONLHOF\MC9004418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65800" y="0"/>
            <a:ext cx="1120775" cy="1074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1046" name="Picture 22" descr="C:\Users\Roman\AppData\Local\Microsoft\Windows\Temporary Internet Files\Content.IE5\NHONLHOF\MC9004079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3230228"/>
            <a:ext cx="1714586" cy="14949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47" name="Picture 23" descr="C:\Users\Roman\AppData\Local\Microsoft\Windows\Temporary Internet Files\Content.IE5\NHONLHOF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0150" y="116632"/>
            <a:ext cx="1572570" cy="11939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48" name="Picture 24" descr="C:\Users\Roman\AppData\Local\Microsoft\Windows\Temporary Internet Files\Content.IE5\NHONLHOF\MC90044171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13103" y="1412776"/>
            <a:ext cx="1505733" cy="12625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50" name="Picture 26" descr="C:\Users\Roman\AppData\Local\Microsoft\Windows\Temporary Internet Files\Content.IE5\YN8AQFOE\MC900088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77202" y="1916832"/>
            <a:ext cx="1584176" cy="10463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51" name="Picture 27" descr="C:\Users\Roman\AppData\Local\Microsoft\Windows\Temporary Internet Files\Content.IE5\RES61QZE\MC900436899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001662" y="537145"/>
            <a:ext cx="1821054" cy="12286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52" name="Picture 28" descr="C:\Users\Roman\AppData\Local\Microsoft\Windows\Temporary Internet Files\Content.IE5\RES61QZE\MC90044171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13922" y="3630606"/>
            <a:ext cx="1440160" cy="14220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54" name="Picture 30" descr="C:\Users\Roman\AppData\Local\Microsoft\Windows\Temporary Internet Files\Content.IE5\RES61QZE\MC90033624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172471" y="3630606"/>
            <a:ext cx="1495802" cy="14870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7000875" y="1916113"/>
            <a:ext cx="182245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14850" y="2852738"/>
            <a:ext cx="171450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 KČ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71700" y="3084513"/>
            <a:ext cx="1584325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 KČ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9425" y="1412875"/>
            <a:ext cx="1573213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0825" y="4940300"/>
            <a:ext cx="1801813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 KČ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43188" y="5732463"/>
            <a:ext cx="1665287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 KČ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76825" y="5373688"/>
            <a:ext cx="137795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13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72325" y="5445125"/>
            <a:ext cx="149542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12 KČ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2" grpId="0" animBg="1"/>
      <p:bldP spid="1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0" descr="C:\Users\Roman\AppData\Local\Microsoft\Windows\Temporary Internet Files\Content.IE5\YN8AQFOE\MC9004417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3954" y="4181822"/>
            <a:ext cx="1004859" cy="6957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22" descr="C:\Users\Roman\AppData\Local\Microsoft\Windows\Temporary Internet Files\Content.IE5\NHONLHOF\MC9004079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3954" y="3347639"/>
            <a:ext cx="1004859" cy="7294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23" descr="C:\Users\Roman\AppData\Local\Microsoft\Windows\Temporary Internet Files\Content.IE5\NHONLHOF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504" y="332656"/>
            <a:ext cx="1001309" cy="7602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" name="Picture 24" descr="C:\Users\Roman\AppData\Local\Microsoft\Windows\Temporary Internet Files\Content.IE5\NHONLHOF\MC90044171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3954" y="1727882"/>
            <a:ext cx="1001309" cy="8395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26" descr="C:\Users\Roman\AppData\Local\Microsoft\Windows\Temporary Internet Files\Content.IE5\YN8AQFOE\MC9000883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504" y="1115246"/>
            <a:ext cx="1001309" cy="6044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9" name="Picture 27" descr="C:\Users\Roman\AppData\Local\Microsoft\Windows\Temporary Internet Files\Content.IE5\RES61QZE\MC90043689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504" y="2582986"/>
            <a:ext cx="1001309" cy="6755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" name="Picture 28" descr="C:\Users\Roman\AppData\Local\Microsoft\Windows\Temporary Internet Files\Content.IE5\RES61QZE\MC9004417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3953" y="4954571"/>
            <a:ext cx="1001309" cy="8435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1" name="Picture 30" descr="C:\Users\Roman\AppData\Local\Microsoft\Windows\Temporary Internet Files\Content.IE5\RES61QZE\MC9003362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3953" y="5866093"/>
            <a:ext cx="1001309" cy="8749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2" name="TextovéPole 11"/>
          <p:cNvSpPr txBox="1"/>
          <p:nvPr/>
        </p:nvSpPr>
        <p:spPr>
          <a:xfrm>
            <a:off x="7570788" y="1000125"/>
            <a:ext cx="157321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 KČ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570788" y="1685925"/>
            <a:ext cx="157321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 KČ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559675" y="2336800"/>
            <a:ext cx="158432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 KČ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559675" y="5635625"/>
            <a:ext cx="1573213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559675" y="3027363"/>
            <a:ext cx="159385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 KČ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559675" y="5013325"/>
            <a:ext cx="159385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 KČ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570788" y="4364038"/>
            <a:ext cx="1573212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13 KČ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570788" y="3711575"/>
            <a:ext cx="157321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12 KČ</a:t>
            </a:r>
          </a:p>
        </p:txBody>
      </p:sp>
      <p:sp>
        <p:nvSpPr>
          <p:cNvPr id="21521" name="TextovéPole 19"/>
          <p:cNvSpPr txBox="1">
            <a:spLocks noChangeArrowheads="1"/>
          </p:cNvSpPr>
          <p:nvPr/>
        </p:nvSpPr>
        <p:spPr bwMode="auto">
          <a:xfrm>
            <a:off x="4572000" y="0"/>
            <a:ext cx="4560888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DOPLŇ KČ K OVOCI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5.11219E-7 L -0.64097 -0.753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49" y="-377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19847E-6 L -0.64167 -0.1892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83" y="-94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2563E-6 L -0.64219 0.0106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18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65256E-6 L -0.64219 0.22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18" y="112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678E-7 L -0.64219 0.0353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18" y="17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74115E-6 L -0.64219 -0.1279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18" y="-64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51677E-6 L -0.64219 0.0821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18" y="40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49294E-7 L -0.63438 0.3240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19" y="16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 descr="C:\Users\Roman\AppData\Local\Microsoft\Windows\Temporary Internet Files\Content.IE5\NHONLHOF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90969" y="2698238"/>
            <a:ext cx="1642381" cy="10540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" name="Picture 36" descr="C:\Users\Roman\AppData\Local\Microsoft\Windows\Temporary Internet Files\Content.IE5\YN8AQFOE\MC9002900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609745"/>
            <a:ext cx="1584176" cy="15495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37" descr="C:\Users\Roman\AppData\Local\Microsoft\Windows\Temporary Internet Files\Content.IE5\OBJ8FAWU\MC90044177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9552" y="3140968"/>
            <a:ext cx="1800200" cy="15121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38" descr="C:\Users\Roman\AppData\Local\Microsoft\Windows\Temporary Internet Files\Content.IE5\OBJ8FAWU\MC9002328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382877" y="3225277"/>
            <a:ext cx="1368153" cy="13435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6" name="TextovéPole 5"/>
          <p:cNvSpPr txBox="1"/>
          <p:nvPr/>
        </p:nvSpPr>
        <p:spPr>
          <a:xfrm>
            <a:off x="2051050" y="404813"/>
            <a:ext cx="3960813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ČTEME - POTRAVINY</a:t>
            </a:r>
          </a:p>
        </p:txBody>
      </p:sp>
      <p:pic>
        <p:nvPicPr>
          <p:cNvPr id="4099" name="Picture 3" descr="C:\Users\Roman\AppData\Local\Microsoft\Windows\Temporary Internet Files\Content.IE5\YN8AQFOE\MC9004124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76256" y="564194"/>
            <a:ext cx="1872208" cy="16406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0" name="Picture 4" descr="C:\Users\Roman\AppData\Local\Microsoft\Windows\Temporary Internet Files\Content.IE5\YN8AQFOE\MC9004125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312771" y="1384529"/>
            <a:ext cx="2292036" cy="9370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1" name="Picture 5" descr="C:\Users\Roman\AppData\Local\Microsoft\Windows\Temporary Internet Files\Content.IE5\RES61QZE\MC9003000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87824" y="3738510"/>
            <a:ext cx="1751709" cy="15121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extovéPole 6"/>
          <p:cNvSpPr txBox="1"/>
          <p:nvPr/>
        </p:nvSpPr>
        <p:spPr>
          <a:xfrm>
            <a:off x="7308850" y="4803775"/>
            <a:ext cx="15113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20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191125" y="3897313"/>
            <a:ext cx="164147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15 KČ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59113" y="5445125"/>
            <a:ext cx="17526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 KČ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313113" y="2459038"/>
            <a:ext cx="1830387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30 KČ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750" y="5084763"/>
            <a:ext cx="180022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21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5900" y="2378075"/>
            <a:ext cx="1655763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 KČ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092950" y="2378075"/>
            <a:ext cx="1943100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17 KČ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 descr="C:\Users\Roman\AppData\Local\Microsoft\Windows\Temporary Internet Files\Content.IE5\NHONLHOF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903" y="3977540"/>
            <a:ext cx="1011260" cy="6490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" name="Picture 36" descr="C:\Users\Roman\AppData\Local\Microsoft\Windows\Temporary Internet Files\Content.IE5\YN8AQFOE\MC9002900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326" y="593607"/>
            <a:ext cx="1017836" cy="995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37" descr="C:\Users\Roman\AppData\Local\Microsoft\Windows\Temporary Internet Files\Content.IE5\OBJ8FAWU\MC90044177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326" y="1681206"/>
            <a:ext cx="1017836" cy="7583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38" descr="C:\Users\Roman\AppData\Local\Microsoft\Windows\Temporary Internet Files\Content.IE5\OBJ8FAWU\MC9002328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953" y="5672267"/>
            <a:ext cx="1002209" cy="9841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" name="Picture 3" descr="C:\Users\Roman\AppData\Local\Microsoft\Windows\Temporary Internet Files\Content.IE5\YN8AQFOE\MC9004124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953" y="4721133"/>
            <a:ext cx="1002209" cy="8782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4" descr="C:\Users\Roman\AppData\Local\Microsoft\Windows\Temporary Internet Files\Content.IE5\YN8AQFOE\MC9004125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326" y="3344552"/>
            <a:ext cx="1351445" cy="552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9" name="Picture 5" descr="C:\Users\Roman\AppData\Local\Microsoft\Windows\Temporary Internet Files\Content.IE5\RES61QZE\MC9003000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8902" y="2485926"/>
            <a:ext cx="1011260" cy="7560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0" name="TextovéPole 9"/>
          <p:cNvSpPr txBox="1"/>
          <p:nvPr/>
        </p:nvSpPr>
        <p:spPr>
          <a:xfrm>
            <a:off x="7621588" y="1728788"/>
            <a:ext cx="1512887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20 KČ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621588" y="2382838"/>
            <a:ext cx="1512887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15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621588" y="3011488"/>
            <a:ext cx="1554162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 KČ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621588" y="3665538"/>
            <a:ext cx="151130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30 KČ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621588" y="4929188"/>
            <a:ext cx="1522412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21 KČ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621588" y="4302125"/>
            <a:ext cx="15113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 KČ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621588" y="1092200"/>
            <a:ext cx="1512887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17 KČ</a:t>
            </a:r>
          </a:p>
        </p:txBody>
      </p:sp>
      <p:sp>
        <p:nvSpPr>
          <p:cNvPr id="23567" name="TextovéPole 16"/>
          <p:cNvSpPr txBox="1">
            <a:spLocks noChangeArrowheads="1"/>
          </p:cNvSpPr>
          <p:nvPr/>
        </p:nvSpPr>
        <p:spPr bwMode="auto">
          <a:xfrm>
            <a:off x="4379913" y="0"/>
            <a:ext cx="4752975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DOPLŇ KČ K POTRAVINÁM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00393E-6 L -0.66025 -0.507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21" y="-253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73653E-6 L -0.66077 -0.4619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38" y="-23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84062E-6 L -0.6625 -0.0670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25" y="-33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34629E-6 L -0.66025 -0.057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21" y="-28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10594E-6 L -0.66025 0.2343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21" y="117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61393E-7 L -0.65243 0.5482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22" y="27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8.09623E-8 L -0.65243 0.5919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22" y="295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1" descr="C:\Users\Roman\AppData\Local\Microsoft\Windows\Temporary Internet Files\Content.IE5\OBJ8FAWU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5536" y="1340768"/>
            <a:ext cx="1296144" cy="10801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377825" y="2547938"/>
            <a:ext cx="1385888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 KČ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00113" y="260350"/>
            <a:ext cx="611981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SČÍTÁME MINCE - POTRAVINY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51050" y="1649413"/>
            <a:ext cx="50482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pic>
        <p:nvPicPr>
          <p:cNvPr id="6" name="Picture 5" descr="C:\Users\Roman\AppData\Local\Microsoft\Windows\Temporary Internet Files\Content.IE5\RES61QZE\MC900300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843573" y="1340768"/>
            <a:ext cx="1116124" cy="10801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extovéPole 6"/>
          <p:cNvSpPr txBox="1"/>
          <p:nvPr/>
        </p:nvSpPr>
        <p:spPr>
          <a:xfrm>
            <a:off x="2843213" y="2517775"/>
            <a:ext cx="1203325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43663" y="1701800"/>
            <a:ext cx="50482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84663" y="1724025"/>
            <a:ext cx="503237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pic>
        <p:nvPicPr>
          <p:cNvPr id="10" name="Picture 36" descr="C:\Users\Roman\AppData\Local\Microsoft\Windows\Temporary Internet Files\Content.IE5\YN8AQFOE\MC9002900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48064" y="1340769"/>
            <a:ext cx="1080120" cy="10801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1" name="TextovéPole 10"/>
          <p:cNvSpPr txBox="1"/>
          <p:nvPr/>
        </p:nvSpPr>
        <p:spPr>
          <a:xfrm>
            <a:off x="5135563" y="2547938"/>
            <a:ext cx="1092200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456488" y="1724025"/>
            <a:ext cx="136842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16 KČ</a:t>
            </a:r>
          </a:p>
        </p:txBody>
      </p:sp>
      <p:pic>
        <p:nvPicPr>
          <p:cNvPr id="13" name="Picture 23" descr="C:\Users\Roman\AppData\Local\Microsoft\Windows\Temporary Internet Files\Content.IE5\NHONLHOF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30196" y="3986704"/>
            <a:ext cx="1281643" cy="11939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4" name="TextovéPole 13"/>
          <p:cNvSpPr txBox="1"/>
          <p:nvPr/>
        </p:nvSpPr>
        <p:spPr>
          <a:xfrm>
            <a:off x="430213" y="5283200"/>
            <a:ext cx="128111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284663" y="4318000"/>
            <a:ext cx="503237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041525" y="4352925"/>
            <a:ext cx="503238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pic>
        <p:nvPicPr>
          <p:cNvPr id="19" name="Picture 37" descr="C:\Users\Roman\AppData\Local\Microsoft\Windows\Temporary Internet Files\Content.IE5\OBJ8FAWU\MC90044177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808302" y="3986704"/>
            <a:ext cx="1273784" cy="10699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0" name="TextovéPole 19"/>
          <p:cNvSpPr txBox="1"/>
          <p:nvPr/>
        </p:nvSpPr>
        <p:spPr>
          <a:xfrm>
            <a:off x="2855913" y="5273675"/>
            <a:ext cx="127317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21 KČ</a:t>
            </a:r>
          </a:p>
        </p:txBody>
      </p:sp>
      <p:pic>
        <p:nvPicPr>
          <p:cNvPr id="21" name="Picture 35" descr="C:\Users\Roman\AppData\Local\Microsoft\Windows\Temporary Internet Files\Content.IE5\YN8AQFOE\MC90044178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46574" y="3986704"/>
            <a:ext cx="1262174" cy="10699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2" name="TextovéPole 21"/>
          <p:cNvSpPr txBox="1"/>
          <p:nvPr/>
        </p:nvSpPr>
        <p:spPr>
          <a:xfrm>
            <a:off x="5135563" y="5246688"/>
            <a:ext cx="1055687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6 KČ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532563" y="4298950"/>
            <a:ext cx="503237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=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446963" y="4298950"/>
            <a:ext cx="1368425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37 KČ</a:t>
            </a:r>
          </a:p>
        </p:txBody>
      </p:sp>
      <p:pic>
        <p:nvPicPr>
          <p:cNvPr id="27" name="Picture 2" descr="C:\Users\Roman\AppData\Local\Microsoft\Windows\Temporary Internet Files\Content.IE5\YN8AQFOE\MC900439847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488" y="5127625"/>
            <a:ext cx="2070100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 descr="C:\Users\Roman\AppData\Local\Microsoft\Windows\Temporary Internet Files\Content.IE5\YN8AQFOE\MC900439847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488" y="2517775"/>
            <a:ext cx="2070100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5" grpId="0" animBg="1"/>
      <p:bldP spid="7" grpId="0" animBg="1"/>
      <p:bldP spid="7" grpId="1" animBg="1"/>
      <p:bldP spid="8" grpId="0" animBg="1"/>
      <p:bldP spid="9" grpId="0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7" grpId="0" animBg="1"/>
      <p:bldP spid="18" grpId="0" animBg="1"/>
      <p:bldP spid="20" grpId="0" animBg="1"/>
      <p:bldP spid="20" grpId="1" animBg="1"/>
      <p:bldP spid="22" grpId="0" animBg="1"/>
      <p:bldP spid="22" grpId="1" animBg="1"/>
      <p:bldP spid="23" grpId="0" animBg="1"/>
      <p:bldP spid="26" grpId="0" animBg="1"/>
      <p:bldP spid="26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2275" y="404813"/>
            <a:ext cx="561657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SČÍTÁME MINCE -  ZELENINU</a:t>
            </a:r>
          </a:p>
        </p:txBody>
      </p:sp>
      <p:pic>
        <p:nvPicPr>
          <p:cNvPr id="3" name="Picture 31" descr="C:\Users\Roman\AppData\Local\Microsoft\Windows\Temporary Internet Files\Content.IE5\OBJ8FAWU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3284" y="1082062"/>
            <a:ext cx="1098356" cy="10983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32" descr="C:\Users\Roman\AppData\Local\Microsoft\Windows\Temporary Internet Files\Content.IE5\NHONLHOF\MC900088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9899" y="3838253"/>
            <a:ext cx="1333420" cy="10081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33" descr="C:\Users\Roman\AppData\Local\Microsoft\Windows\Temporary Internet Files\Content.IE5\RES61QZE\MC900232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95736" y="1182410"/>
            <a:ext cx="1219846" cy="9361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" name="Picture 34" descr="C:\Users\Roman\AppData\Local\Microsoft\Windows\Temporary Internet Files\Content.IE5\OBJ8FAWU\MC90044178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189753" y="1163188"/>
            <a:ext cx="1102440" cy="9745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" name="Picture 35" descr="C:\Users\Roman\AppData\Local\Microsoft\Windows\Temporary Internet Files\Content.IE5\YN8AQFOE\MC90044178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67744" y="3825044"/>
            <a:ext cx="1274136" cy="10801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2" descr="C:\Users\Roman\AppData\Local\Microsoft\Windows\Temporary Internet Files\Content.IE5\RES61QZE\MC9003312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283968" y="3825045"/>
            <a:ext cx="1228884" cy="10801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9" name="TextovéPole 8"/>
          <p:cNvSpPr txBox="1"/>
          <p:nvPr/>
        </p:nvSpPr>
        <p:spPr>
          <a:xfrm>
            <a:off x="233363" y="2384425"/>
            <a:ext cx="10795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 KČ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95513" y="2259013"/>
            <a:ext cx="1220787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 KČ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127500" y="2365375"/>
            <a:ext cx="122555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5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292350" y="5072063"/>
            <a:ext cx="1223963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6 KČ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4313" y="5056188"/>
            <a:ext cx="1223962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 KČ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48150" y="5072063"/>
            <a:ext cx="1300163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1517650" y="1484313"/>
            <a:ext cx="433388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3695700" y="4133850"/>
            <a:ext cx="4318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1644650" y="4111625"/>
            <a:ext cx="4318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3541713" y="1479550"/>
            <a:ext cx="4318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5840413" y="1484313"/>
            <a:ext cx="433387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=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5867400" y="4133850"/>
            <a:ext cx="433388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=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6732588" y="1479550"/>
            <a:ext cx="201612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6732588" y="4111625"/>
            <a:ext cx="201612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20 KČ</a:t>
            </a:r>
          </a:p>
        </p:txBody>
      </p:sp>
      <p:pic>
        <p:nvPicPr>
          <p:cNvPr id="5122" name="Picture 2" descr="C:\Users\Roman\AppData\Local\Microsoft\Windows\Temporary Internet Files\Content.IE5\YN8AQFOE\MC900439847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7500" y="5072063"/>
            <a:ext cx="2070100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" name="Picture 2" descr="C:\Users\Roman\AppData\Local\Microsoft\Windows\Temporary Internet Files\Content.IE5\YN8AQFOE\MC900439847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7500" y="2384425"/>
            <a:ext cx="2070100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7" grpId="1" animBg="1"/>
      <p:bldP spid="60" grpId="0" animBg="1"/>
      <p:bldP spid="60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1338" y="333375"/>
            <a:ext cx="4967287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SČÍTÁME MINCE -  OVOCE</a:t>
            </a:r>
          </a:p>
        </p:txBody>
      </p:sp>
      <p:pic>
        <p:nvPicPr>
          <p:cNvPr id="4" name="Picture 20" descr="C:\Users\Roman\AppData\Local\Microsoft\Windows\Temporary Internet Files\Content.IE5\YN8AQFOE\MC9004417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02954" y="4112338"/>
            <a:ext cx="1109507" cy="9611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5" name="Picture 21" descr="C:\Users\Roman\AppData\Local\Microsoft\Windows\Temporary Internet Files\Content.IE5\NHONLHOF\MC9004418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3188" y="26988"/>
            <a:ext cx="1120775" cy="1073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6" name="Picture 22" descr="C:\Users\Roman\AppData\Local\Microsoft\Windows\Temporary Internet Files\Content.IE5\NHONLHOF\MC9004079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50311" y="4096395"/>
            <a:ext cx="1188132" cy="104007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" name="Picture 23" descr="C:\Users\Roman\AppData\Local\Microsoft\Windows\Temporary Internet Files\Content.IE5\NHONLHOF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504" y="1588192"/>
            <a:ext cx="1254337" cy="9523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24" descr="C:\Users\Roman\AppData\Local\Microsoft\Windows\Temporary Internet Files\Content.IE5\NHONLHOF\MC90044171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50936" y="1592964"/>
            <a:ext cx="1042780" cy="9443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9" name="Picture 26" descr="C:\Users\Roman\AppData\Local\Microsoft\Windows\Temporary Internet Files\Content.IE5\YN8AQFOE\MC900088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69822" y="1592964"/>
            <a:ext cx="954638" cy="9866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" name="Picture 27" descr="C:\Users\Roman\AppData\Local\Microsoft\Windows\Temporary Internet Files\Content.IE5\RES61QZE\MC900436899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40016" y="1592965"/>
            <a:ext cx="1088304" cy="9542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1" name="Picture 28" descr="C:\Users\Roman\AppData\Local\Microsoft\Windows\Temporary Internet Files\Content.IE5\RES61QZE\MC90044171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12718" y="4096615"/>
            <a:ext cx="1089994" cy="9925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2" name="Picture 30" descr="C:\Users\Roman\AppData\Local\Microsoft\Windows\Temporary Internet Files\Content.IE5\RES61QZE\MC90033624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743181" y="4056061"/>
            <a:ext cx="1090877" cy="9966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2D05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3" name="TextovéPole 12"/>
          <p:cNvSpPr txBox="1"/>
          <p:nvPr/>
        </p:nvSpPr>
        <p:spPr>
          <a:xfrm>
            <a:off x="5510213" y="2657475"/>
            <a:ext cx="1143000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 KČ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719513" y="2630488"/>
            <a:ext cx="113982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 KČ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22475" y="2706688"/>
            <a:ext cx="1049338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 KČ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50813" y="2641600"/>
            <a:ext cx="1211262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 KČ</a:t>
            </a:r>
          </a:p>
        </p:txBody>
      </p:sp>
      <p:sp>
        <p:nvSpPr>
          <p:cNvPr id="17" name="TextovéPole 16"/>
          <p:cNvSpPr txBox="1"/>
          <p:nvPr/>
        </p:nvSpPr>
        <p:spPr>
          <a:xfrm rot="10800000" flipV="1">
            <a:off x="150813" y="5272088"/>
            <a:ext cx="1223962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 KČ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063750" y="5272088"/>
            <a:ext cx="1281113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 KČ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886200" y="5230813"/>
            <a:ext cx="1247775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13 KČ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695950" y="5214938"/>
            <a:ext cx="1216025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12 KČ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954838" y="1878013"/>
            <a:ext cx="360362" cy="4619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=</a:t>
            </a:r>
          </a:p>
        </p:txBody>
      </p:sp>
      <p:sp>
        <p:nvSpPr>
          <p:cNvPr id="76" name="TextovéPole 75"/>
          <p:cNvSpPr txBox="1"/>
          <p:nvPr/>
        </p:nvSpPr>
        <p:spPr>
          <a:xfrm>
            <a:off x="1584325" y="4386263"/>
            <a:ext cx="358775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1584325" y="1851025"/>
            <a:ext cx="358775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3402013" y="4386263"/>
            <a:ext cx="360362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3213100" y="1870075"/>
            <a:ext cx="358775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5002213" y="1895475"/>
            <a:ext cx="360362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5180013" y="4386263"/>
            <a:ext cx="360362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+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7083425" y="4362450"/>
            <a:ext cx="360363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=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7610475" y="1895475"/>
            <a:ext cx="1506538" cy="4603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29 KČ</a:t>
            </a:r>
          </a:p>
        </p:txBody>
      </p:sp>
      <p:sp>
        <p:nvSpPr>
          <p:cNvPr id="85" name="TextovéPole 84"/>
          <p:cNvSpPr txBox="1"/>
          <p:nvPr/>
        </p:nvSpPr>
        <p:spPr>
          <a:xfrm>
            <a:off x="7610475" y="4362450"/>
            <a:ext cx="1506538" cy="4619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45 KČ</a:t>
            </a:r>
          </a:p>
        </p:txBody>
      </p:sp>
      <p:pic>
        <p:nvPicPr>
          <p:cNvPr id="86" name="Picture 2" descr="C:\Users\Roman\AppData\Local\Microsoft\Windows\Temporary Internet Files\Content.IE5\YN8AQFOE\MC900439847[2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48488" y="5127625"/>
            <a:ext cx="2070100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" name="Picture 2" descr="C:\Users\Roman\AppData\Local\Microsoft\Windows\Temporary Internet Files\Content.IE5\YN8AQFOE\MC900439847[2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54838" y="2630488"/>
            <a:ext cx="2070100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1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39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3" grpId="1" animBg="1"/>
      <p:bldP spid="85" grpId="0" animBg="1"/>
      <p:bldP spid="85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1"/>
          <p:cNvSpPr>
            <a:spLocks noChangeArrowheads="1"/>
          </p:cNvSpPr>
          <p:nvPr/>
        </p:nvSpPr>
        <p:spPr bwMode="auto">
          <a:xfrm>
            <a:off x="611188" y="1268412"/>
            <a:ext cx="482490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Verdana" pitchFamily="34" charset="0"/>
                <a:hlinkClick r:id="rId3"/>
              </a:rPr>
              <a:t>http</a:t>
            </a:r>
            <a:r>
              <a:rPr lang="cs-CZ" dirty="0">
                <a:solidFill>
                  <a:schemeClr val="bg1"/>
                </a:solidFill>
                <a:latin typeface="Verdana" pitchFamily="34" charset="0"/>
                <a:hlinkClick r:id="rId3"/>
              </a:rPr>
              <a:t>://office.</a:t>
            </a:r>
            <a:r>
              <a:rPr lang="cs-CZ" dirty="0" err="1">
                <a:solidFill>
                  <a:schemeClr val="bg1"/>
                </a:solidFill>
                <a:latin typeface="Verdana" pitchFamily="34" charset="0"/>
                <a:hlinkClick r:id="rId3"/>
              </a:rPr>
              <a:t>microsoft.com</a:t>
            </a:r>
            <a:r>
              <a:rPr lang="cs-CZ" dirty="0">
                <a:solidFill>
                  <a:schemeClr val="bg1"/>
                </a:solidFill>
                <a:latin typeface="Verdana" pitchFamily="34" charset="0"/>
                <a:hlinkClick r:id="rId3"/>
              </a:rPr>
              <a:t>/</a:t>
            </a:r>
            <a:r>
              <a:rPr lang="cs-CZ" dirty="0">
                <a:solidFill>
                  <a:schemeClr val="bg1"/>
                </a:solidFill>
                <a:latin typeface="Verdana" pitchFamily="34" charset="0"/>
              </a:rPr>
              <a:t> klipart</a:t>
            </a:r>
          </a:p>
        </p:txBody>
      </p:sp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2916238" y="260350"/>
            <a:ext cx="3455987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ZDROJE</a:t>
            </a:r>
          </a:p>
        </p:txBody>
      </p:sp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683568" y="2780928"/>
            <a:ext cx="5329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bg1"/>
                </a:solidFill>
                <a:latin typeface="Verdana" pitchFamily="34" charset="0"/>
              </a:rPr>
              <a:t>Citace: </a:t>
            </a:r>
            <a:r>
              <a:rPr lang="en-US" dirty="0">
                <a:solidFill>
                  <a:schemeClr val="bg1"/>
                </a:solidFill>
              </a:rPr>
              <a:t>[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  <a:latin typeface="Verdana" pitchFamily="34" charset="0"/>
              </a:rPr>
              <a:t> 2012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–1</a:t>
            </a:r>
            <a:r>
              <a:rPr lang="cs-CZ" dirty="0" smtClean="0">
                <a:solidFill>
                  <a:schemeClr val="bg1"/>
                </a:solidFill>
              </a:rPr>
              <a:t>1</a:t>
            </a:r>
            <a:r>
              <a:rPr lang="cs-CZ" dirty="0" smtClean="0">
                <a:solidFill>
                  <a:schemeClr val="bg1"/>
                </a:solidFill>
              </a:rPr>
              <a:t> -22</a:t>
            </a:r>
            <a:r>
              <a:rPr lang="en-US" dirty="0" smtClean="0">
                <a:solidFill>
                  <a:schemeClr val="bg1"/>
                </a:solidFill>
              </a:rPr>
              <a:t>]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388</Words>
  <Application>Microsoft Office PowerPoint</Application>
  <PresentationFormat>Předvádění na obrazovce (4:3)</PresentationFormat>
  <Paragraphs>138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Snímek 1</vt:lpstr>
      <vt:lpstr>Snímek 2</vt:lpstr>
      <vt:lpstr>KOLIK CO STOJÍ?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Kolik co stojí</dc:title>
  <dc:creator>Roman</dc:creator>
  <cp:lastModifiedBy>Erika Pospíšilová</cp:lastModifiedBy>
  <cp:revision>40</cp:revision>
  <dcterms:created xsi:type="dcterms:W3CDTF">2012-04-10T13:47:37Z</dcterms:created>
  <dcterms:modified xsi:type="dcterms:W3CDTF">2012-10-12T15:13:07Z</dcterms:modified>
</cp:coreProperties>
</file>