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3" r:id="rId2"/>
    <p:sldId id="262" r:id="rId3"/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E3D17-9D64-4822-BA2D-3DD1902DC999}" type="datetimeFigureOut">
              <a:rPr lang="cs-CZ" smtClean="0"/>
              <a:t>12.10.2012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A2047-3F58-4667-A120-D996DCF8C66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A2047-3F58-4667-A120-D996DCF8C667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A2047-3F58-4667-A120-D996DCF8C667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A2047-3F58-4667-A120-D996DCF8C667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A2047-3F58-4667-A120-D996DCF8C667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A2047-3F58-4667-A120-D996DCF8C667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A2047-3F58-4667-A120-D996DCF8C667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A2047-3F58-4667-A120-D996DCF8C667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A2047-3F58-4667-A120-D996DCF8C667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098E1-2B96-4106-897B-B58D0351098A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74BCA-8724-4754-942E-B27075FD10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1F15C-5347-4C5C-8287-7C8B58113CBB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00022-6A32-458F-BE58-8ACAC496EA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76586-1B4E-4913-82CB-8BE9F0F50AFE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729F5-C633-4C94-8936-B9FFACD005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43D9D-CDBB-4425-853C-93ABFFE8800F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DFF48-063C-4F4C-BCD9-2416541FFA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70F2F-E401-4B1B-B071-00EDBCC792FE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51178-959B-4A8C-996A-E2868B5FBA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D3461-2704-4D1D-ABC7-E1D2E9BBA7AE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23C1A-E0CF-49B7-B9EB-7FF2905361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75487-4988-41D0-AFA2-3AE7F963E57A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4DDFF-AFBB-4A7B-B866-A1FC930523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77DAE-583E-47DE-9094-62B09F669E0F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B13E4-EBB1-4206-9341-2C595DCD12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9AB97-4209-495B-8229-39FE59DDED34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60E09-14C1-4EF6-98AB-95FAAC8891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9EB7D-C72B-49DA-8FA0-074DAE7C73ED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6F548-7BEF-4986-B81D-3412B28AEB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C0FF4-F042-48E5-BE3A-D30D1CC4A297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AD0E6-16A5-4852-ABA6-6CE94A9971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EBB395E-BBCC-42AA-8CDC-01457E72EB81}" type="datetimeFigureOut">
              <a:rPr lang="cs-CZ"/>
              <a:pPr>
                <a:defRPr/>
              </a:pPr>
              <a:t>12.10.2012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083866-ECC8-4578-AEF6-BDD2ABC2E0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3" r:id="rId2"/>
    <p:sldLayoutId id="2147483685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86" r:id="rId9"/>
    <p:sldLayoutId id="2147483677" r:id="rId10"/>
    <p:sldLayoutId id="2147483676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950" y="188913"/>
            <a:ext cx="8496300" cy="470898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r>
              <a:rPr lang="cs-CZ" sz="2400" dirty="0">
                <a:latin typeface="Arial Black" pitchFamily="34" charset="0"/>
              </a:rPr>
              <a:t>Název školy: </a:t>
            </a:r>
            <a:r>
              <a:rPr lang="cs-CZ" sz="2400" dirty="0">
                <a:solidFill>
                  <a:srgbClr val="C3260C"/>
                </a:solidFill>
                <a:latin typeface="Arial Black" pitchFamily="34" charset="0"/>
              </a:rPr>
              <a:t>Speciální základní škola, Louny, </a:t>
            </a:r>
            <a:r>
              <a:rPr lang="cs-CZ" sz="2400" dirty="0" err="1">
                <a:solidFill>
                  <a:srgbClr val="C3260C"/>
                </a:solidFill>
                <a:latin typeface="Arial Black" pitchFamily="34" charset="0"/>
              </a:rPr>
              <a:t>Poděbradova</a:t>
            </a:r>
            <a:r>
              <a:rPr lang="cs-CZ" sz="2400" dirty="0">
                <a:solidFill>
                  <a:srgbClr val="C3260C"/>
                </a:solidFill>
                <a:latin typeface="Arial Black" pitchFamily="34" charset="0"/>
              </a:rPr>
              <a:t> 640, příspěvková organizace</a:t>
            </a:r>
          </a:p>
          <a:p>
            <a:endParaRPr lang="cs-CZ" sz="2400" dirty="0">
              <a:solidFill>
                <a:srgbClr val="C3260C"/>
              </a:solidFill>
              <a:latin typeface="Arial Black" pitchFamily="34" charset="0"/>
            </a:endParaRPr>
          </a:p>
          <a:p>
            <a:r>
              <a:rPr lang="cs-CZ" sz="2400" dirty="0">
                <a:latin typeface="Arial Black" pitchFamily="34" charset="0"/>
              </a:rPr>
              <a:t>Autor : </a:t>
            </a:r>
            <a:r>
              <a:rPr lang="cs-CZ" sz="2400" dirty="0">
                <a:solidFill>
                  <a:srgbClr val="C3260C"/>
                </a:solidFill>
                <a:latin typeface="Arial Black" pitchFamily="34" charset="0"/>
              </a:rPr>
              <a:t>Mgr. Venuše Nováková</a:t>
            </a:r>
          </a:p>
          <a:p>
            <a:endParaRPr lang="cs-CZ" sz="2400" dirty="0">
              <a:solidFill>
                <a:srgbClr val="C3260C"/>
              </a:solidFill>
              <a:latin typeface="Arial Black" pitchFamily="34" charset="0"/>
            </a:endParaRPr>
          </a:p>
          <a:p>
            <a:r>
              <a:rPr lang="cs-CZ" sz="2000" dirty="0">
                <a:latin typeface="Arial Black" pitchFamily="34" charset="0"/>
              </a:rPr>
              <a:t>Název materiálu: </a:t>
            </a:r>
          </a:p>
          <a:p>
            <a:r>
              <a:rPr lang="cs-CZ" sz="2000" dirty="0">
                <a:solidFill>
                  <a:srgbClr val="C00000"/>
                </a:solidFill>
                <a:latin typeface="Arial Black" pitchFamily="34" charset="0"/>
              </a:rPr>
              <a:t>VY_ 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32_INOVACE_08_V_</a:t>
            </a:r>
            <a:r>
              <a:rPr lang="cs-CZ" sz="2000" b="1" dirty="0" smtClean="0">
                <a:solidFill>
                  <a:srgbClr val="C00000"/>
                </a:solidFill>
              </a:rPr>
              <a:t>M_</a:t>
            </a:r>
            <a:r>
              <a:rPr lang="cs-CZ" sz="2000" b="1" dirty="0" smtClean="0">
                <a:solidFill>
                  <a:srgbClr val="C00000"/>
                </a:solidFill>
                <a:latin typeface="Arial Black" pitchFamily="34" charset="0"/>
              </a:rPr>
              <a:t>HŠ</a:t>
            </a:r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_UŽ_POČÍTÁM_DO_STA</a:t>
            </a:r>
          </a:p>
          <a:p>
            <a:endParaRPr lang="cs-CZ" sz="2000" dirty="0">
              <a:solidFill>
                <a:srgbClr val="C3260C"/>
              </a:solidFill>
              <a:latin typeface="Arial Black" pitchFamily="34" charset="0"/>
            </a:endParaRPr>
          </a:p>
          <a:p>
            <a:r>
              <a:rPr lang="cs-CZ" sz="2400" dirty="0">
                <a:latin typeface="Arial Black" pitchFamily="34" charset="0"/>
              </a:rPr>
              <a:t>Téma: </a:t>
            </a:r>
            <a:r>
              <a:rPr lang="cs-CZ" sz="2400" dirty="0">
                <a:solidFill>
                  <a:srgbClr val="C00000"/>
                </a:solidFill>
                <a:latin typeface="Arial Black" pitchFamily="34" charset="0"/>
              </a:rPr>
              <a:t>UŽ POČÍTÁM DO STA</a:t>
            </a:r>
          </a:p>
          <a:p>
            <a:r>
              <a:rPr lang="cs-CZ" sz="2400" dirty="0">
                <a:latin typeface="Arial Black" pitchFamily="34" charset="0"/>
              </a:rPr>
              <a:t>Název sady: </a:t>
            </a:r>
            <a:r>
              <a:rPr lang="cs-CZ" sz="2400" dirty="0">
                <a:solidFill>
                  <a:srgbClr val="C00000"/>
                </a:solidFill>
                <a:latin typeface="Arial Black" pitchFamily="34" charset="0"/>
              </a:rPr>
              <a:t>Matematika – </a:t>
            </a:r>
            <a:r>
              <a:rPr lang="cs-CZ" sz="2400" dirty="0" smtClean="0">
                <a:solidFill>
                  <a:srgbClr val="C00000"/>
                </a:solidFill>
                <a:latin typeface="Arial Black" pitchFamily="34" charset="0"/>
              </a:rPr>
              <a:t>Hravá škola</a:t>
            </a:r>
            <a:endParaRPr lang="cs-CZ" sz="2400" dirty="0">
              <a:solidFill>
                <a:srgbClr val="C00000"/>
              </a:solidFill>
              <a:latin typeface="Arial Black" pitchFamily="34" charset="0"/>
            </a:endParaRPr>
          </a:p>
          <a:p>
            <a:endParaRPr lang="cs-CZ" sz="2400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cs-CZ" sz="2400" dirty="0">
                <a:latin typeface="Trebuchet MS" pitchFamily="34" charset="0"/>
              </a:rPr>
              <a:t>Číslo projektu:  CZ.1.07/1.4.00/21.3407</a:t>
            </a:r>
            <a:br>
              <a:rPr lang="cs-CZ" sz="2400" dirty="0">
                <a:latin typeface="Trebuchet MS" pitchFamily="34" charset="0"/>
              </a:rPr>
            </a:br>
            <a:endParaRPr lang="cs-CZ" sz="2400" dirty="0">
              <a:latin typeface="Arial Black" pitchFamily="34" charset="0"/>
            </a:endParaRPr>
          </a:p>
        </p:txBody>
      </p:sp>
      <p:pic>
        <p:nvPicPr>
          <p:cNvPr id="13314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229225"/>
            <a:ext cx="54102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950" y="331788"/>
            <a:ext cx="8928100" cy="637063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solidFill>
                  <a:srgbClr val="C00000"/>
                </a:solidFill>
                <a:latin typeface="Arial Black" pitchFamily="34" charset="0"/>
              </a:rPr>
              <a:t>Anotace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rgbClr val="C00000"/>
                </a:solidFill>
                <a:latin typeface="Arial Black" pitchFamily="34" charset="0"/>
              </a:rPr>
              <a:t>Materiál je určený pro žáky </a:t>
            </a:r>
            <a:r>
              <a:rPr lang="cs-CZ" sz="2400" dirty="0" smtClean="0">
                <a:solidFill>
                  <a:srgbClr val="C00000"/>
                </a:solidFill>
                <a:latin typeface="Arial Black" pitchFamily="34" charset="0"/>
              </a:rPr>
              <a:t>7. ročníku speciální třídy, </a:t>
            </a:r>
            <a:r>
              <a:rPr lang="cs-CZ" sz="2400" dirty="0">
                <a:solidFill>
                  <a:srgbClr val="C00000"/>
                </a:solidFill>
                <a:latin typeface="Arial Black" pitchFamily="34" charset="0"/>
              </a:rPr>
              <a:t>pro výuku </a:t>
            </a:r>
            <a:r>
              <a:rPr lang="cs-CZ" sz="2400" dirty="0" smtClean="0">
                <a:solidFill>
                  <a:srgbClr val="C00000"/>
                </a:solidFill>
                <a:latin typeface="Arial Black" pitchFamily="34" charset="0"/>
              </a:rPr>
              <a:t>matematiky</a:t>
            </a:r>
            <a:endParaRPr lang="cs-CZ" sz="2400" dirty="0">
              <a:solidFill>
                <a:srgbClr val="C00000"/>
              </a:solidFill>
              <a:latin typeface="Arial Black" pitchFamily="34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rgbClr val="C00000"/>
                </a:solidFill>
                <a:latin typeface="Arial Black" pitchFamily="34" charset="0"/>
              </a:rPr>
              <a:t>Prezentace na interaktivní tabuli.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rgbClr val="C00000"/>
                </a:solidFill>
                <a:latin typeface="Arial Black" pitchFamily="34" charset="0"/>
              </a:rPr>
              <a:t>První část prezentace je určena k výkladu </a:t>
            </a:r>
            <a:r>
              <a:rPr lang="cs-CZ" sz="2400" dirty="0" smtClean="0">
                <a:solidFill>
                  <a:srgbClr val="C00000"/>
                </a:solidFill>
                <a:latin typeface="Arial Black" pitchFamily="34" charset="0"/>
              </a:rPr>
              <a:t>učiva „Už počítám do sta“ – čtení a doplňování číslic , desítek a jednotek, </a:t>
            </a:r>
            <a:r>
              <a:rPr lang="cs-CZ" sz="2400" dirty="0">
                <a:solidFill>
                  <a:srgbClr val="C00000"/>
                </a:solidFill>
                <a:latin typeface="Arial Black" pitchFamily="34" charset="0"/>
              </a:rPr>
              <a:t>pro společnou práci s učitelem, závěrečná část slouží   k samostatné práci jako pracovní </a:t>
            </a:r>
            <a:r>
              <a:rPr lang="cs-CZ" sz="2400" dirty="0" smtClean="0">
                <a:solidFill>
                  <a:srgbClr val="C00000"/>
                </a:solidFill>
                <a:latin typeface="Arial Black" pitchFamily="34" charset="0"/>
              </a:rPr>
              <a:t>list –přičítání po desítkách –opakování , sčítání desítek - nacházení nesprávného výsledku.</a:t>
            </a:r>
            <a:endParaRPr lang="cs-CZ" sz="2400" dirty="0">
              <a:solidFill>
                <a:srgbClr val="C00000"/>
              </a:solidFill>
              <a:latin typeface="Arial Black" pitchFamily="34" charset="0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rgbClr val="C00000"/>
                </a:solidFill>
                <a:latin typeface="Arial Black" pitchFamily="34" charset="0"/>
              </a:rPr>
              <a:t>Inovace</a:t>
            </a:r>
            <a:r>
              <a:rPr lang="cs-CZ" sz="2400" dirty="0">
                <a:solidFill>
                  <a:srgbClr val="C00000"/>
                </a:solidFill>
                <a:latin typeface="Arial Black" pitchFamily="34" charset="0"/>
              </a:rPr>
              <a:t>: Interaktivní způsob učení.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rgbClr val="C00000"/>
                </a:solidFill>
                <a:latin typeface="Arial Black" pitchFamily="34" charset="0"/>
              </a:rPr>
              <a:t>Metodické pokyny: Žáci na základě vhodně zvolených otázek společně s učitelem </a:t>
            </a:r>
            <a:r>
              <a:rPr lang="cs-CZ" sz="2400" dirty="0" smtClean="0">
                <a:solidFill>
                  <a:srgbClr val="C00000"/>
                </a:solidFill>
                <a:latin typeface="Arial Black" pitchFamily="34" charset="0"/>
              </a:rPr>
              <a:t>opakují a procvičují doplňování desítek a jednotek , odpovídají </a:t>
            </a:r>
            <a:r>
              <a:rPr lang="cs-CZ" sz="2400" dirty="0">
                <a:solidFill>
                  <a:srgbClr val="C00000"/>
                </a:solidFill>
                <a:latin typeface="Arial Black" pitchFamily="34" charset="0"/>
              </a:rPr>
              <a:t>na otázky vyplněním pracovního listu.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08175" y="3716338"/>
            <a:ext cx="5637213" cy="882650"/>
          </a:xfrm>
          <a:solidFill>
            <a:schemeClr val="bg2">
              <a:lumMod val="50000"/>
            </a:schemeClr>
          </a:solidFill>
        </p:spPr>
        <p:txBody>
          <a:bodyPr rtlCol="0"/>
          <a:lstStyle/>
          <a:p>
            <a:pPr algn="ctr" fontAlgn="auto"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rgbClr val="C00000"/>
                </a:solidFill>
              </a:rPr>
              <a:t>ČTENÍ A DOPLŇOVÁNÍ ČÍSLIC</a:t>
            </a:r>
          </a:p>
          <a:p>
            <a:pPr algn="ctr" fontAlgn="auto">
              <a:buClr>
                <a:schemeClr val="accent6">
                  <a:lumMod val="75000"/>
                </a:schemeClr>
              </a:buClr>
              <a:defRPr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7" y="1124745"/>
            <a:ext cx="8208912" cy="18002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cs-CZ" dirty="0" smtClean="0">
                <a:solidFill>
                  <a:srgbClr val="C00000"/>
                </a:solidFill>
              </a:rPr>
              <a:t>UŽ POČÍTÁM DO STA</a:t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>
                <a:solidFill>
                  <a:srgbClr val="C00000"/>
                </a:solidFill>
              </a:rPr>
              <a:t/>
            </a:r>
            <a:br>
              <a:rPr lang="cs-CZ" dirty="0">
                <a:solidFill>
                  <a:srgbClr val="C00000"/>
                </a:solidFill>
              </a:rPr>
            </a:br>
            <a:endParaRPr lang="cs-CZ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6084888" y="48895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10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3" name="Ovál 2"/>
          <p:cNvSpPr/>
          <p:nvPr/>
        </p:nvSpPr>
        <p:spPr>
          <a:xfrm>
            <a:off x="5159375" y="56038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20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4" name="Ovál 3"/>
          <p:cNvSpPr/>
          <p:nvPr/>
        </p:nvSpPr>
        <p:spPr>
          <a:xfrm>
            <a:off x="4237038" y="79057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30</a:t>
            </a:r>
          </a:p>
        </p:txBody>
      </p:sp>
      <p:sp>
        <p:nvSpPr>
          <p:cNvPr id="5" name="Ovál 4"/>
          <p:cNvSpPr/>
          <p:nvPr/>
        </p:nvSpPr>
        <p:spPr>
          <a:xfrm>
            <a:off x="3302000" y="94456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40</a:t>
            </a:r>
          </a:p>
        </p:txBody>
      </p:sp>
      <p:sp>
        <p:nvSpPr>
          <p:cNvPr id="6" name="Ovál 5"/>
          <p:cNvSpPr/>
          <p:nvPr/>
        </p:nvSpPr>
        <p:spPr>
          <a:xfrm>
            <a:off x="3779838" y="489426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90</a:t>
            </a:r>
          </a:p>
        </p:txBody>
      </p:sp>
      <p:sp>
        <p:nvSpPr>
          <p:cNvPr id="7" name="Ovál 6"/>
          <p:cNvSpPr/>
          <p:nvPr/>
        </p:nvSpPr>
        <p:spPr>
          <a:xfrm>
            <a:off x="4572000" y="326707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70</a:t>
            </a:r>
          </a:p>
        </p:txBody>
      </p:sp>
      <p:sp>
        <p:nvSpPr>
          <p:cNvPr id="8" name="Ovál 7"/>
          <p:cNvSpPr/>
          <p:nvPr/>
        </p:nvSpPr>
        <p:spPr>
          <a:xfrm>
            <a:off x="4305300" y="4171950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80</a:t>
            </a:r>
          </a:p>
        </p:txBody>
      </p:sp>
      <p:sp>
        <p:nvSpPr>
          <p:cNvPr id="9" name="Ovál 8"/>
          <p:cNvSpPr/>
          <p:nvPr/>
        </p:nvSpPr>
        <p:spPr>
          <a:xfrm>
            <a:off x="4333875" y="235267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60</a:t>
            </a:r>
          </a:p>
        </p:txBody>
      </p:sp>
      <p:sp>
        <p:nvSpPr>
          <p:cNvPr id="10" name="Ovál 9"/>
          <p:cNvSpPr/>
          <p:nvPr/>
        </p:nvSpPr>
        <p:spPr>
          <a:xfrm>
            <a:off x="3586163" y="177006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50</a:t>
            </a:r>
          </a:p>
        </p:txBody>
      </p:sp>
      <p:sp>
        <p:nvSpPr>
          <p:cNvPr id="11" name="Ovál 10"/>
          <p:cNvSpPr/>
          <p:nvPr/>
        </p:nvSpPr>
        <p:spPr>
          <a:xfrm>
            <a:off x="1158875" y="5973763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80</a:t>
            </a:r>
          </a:p>
        </p:txBody>
      </p:sp>
      <p:sp>
        <p:nvSpPr>
          <p:cNvPr id="12" name="Ovál 11"/>
          <p:cNvSpPr/>
          <p:nvPr/>
        </p:nvSpPr>
        <p:spPr>
          <a:xfrm>
            <a:off x="2073275" y="5686425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90</a:t>
            </a:r>
          </a:p>
        </p:txBody>
      </p:sp>
      <p:sp>
        <p:nvSpPr>
          <p:cNvPr id="13" name="Ovál 12"/>
          <p:cNvSpPr/>
          <p:nvPr/>
        </p:nvSpPr>
        <p:spPr>
          <a:xfrm>
            <a:off x="2914650" y="5351463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100</a:t>
            </a:r>
          </a:p>
        </p:txBody>
      </p:sp>
      <p:sp>
        <p:nvSpPr>
          <p:cNvPr id="14" name="Ovál 13"/>
          <p:cNvSpPr/>
          <p:nvPr/>
        </p:nvSpPr>
        <p:spPr>
          <a:xfrm>
            <a:off x="1135063" y="727075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20</a:t>
            </a:r>
          </a:p>
        </p:txBody>
      </p:sp>
      <p:sp>
        <p:nvSpPr>
          <p:cNvPr id="15" name="Ovál 14"/>
          <p:cNvSpPr/>
          <p:nvPr/>
        </p:nvSpPr>
        <p:spPr>
          <a:xfrm>
            <a:off x="1149350" y="1603375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30</a:t>
            </a:r>
          </a:p>
        </p:txBody>
      </p:sp>
      <p:sp>
        <p:nvSpPr>
          <p:cNvPr id="16" name="Ovál 15"/>
          <p:cNvSpPr/>
          <p:nvPr/>
        </p:nvSpPr>
        <p:spPr>
          <a:xfrm>
            <a:off x="996950" y="2517775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40</a:t>
            </a:r>
          </a:p>
        </p:txBody>
      </p:sp>
      <p:sp>
        <p:nvSpPr>
          <p:cNvPr id="17" name="Ovál 16"/>
          <p:cNvSpPr/>
          <p:nvPr/>
        </p:nvSpPr>
        <p:spPr>
          <a:xfrm>
            <a:off x="647700" y="3378200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50</a:t>
            </a:r>
          </a:p>
        </p:txBody>
      </p:sp>
      <p:sp>
        <p:nvSpPr>
          <p:cNvPr id="18" name="Ovál 17"/>
          <p:cNvSpPr/>
          <p:nvPr/>
        </p:nvSpPr>
        <p:spPr>
          <a:xfrm>
            <a:off x="539750" y="4292600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60</a:t>
            </a:r>
          </a:p>
        </p:txBody>
      </p:sp>
      <p:sp>
        <p:nvSpPr>
          <p:cNvPr id="19" name="Ovál 18"/>
          <p:cNvSpPr/>
          <p:nvPr/>
        </p:nvSpPr>
        <p:spPr>
          <a:xfrm>
            <a:off x="692150" y="5202238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70</a:t>
            </a:r>
          </a:p>
        </p:txBody>
      </p:sp>
      <p:sp>
        <p:nvSpPr>
          <p:cNvPr id="20" name="Ovál 19"/>
          <p:cNvSpPr/>
          <p:nvPr/>
        </p:nvSpPr>
        <p:spPr>
          <a:xfrm>
            <a:off x="288925" y="333375"/>
            <a:ext cx="914400" cy="914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tx1"/>
                </a:solidFill>
                <a:latin typeface="Arial Black" pitchFamily="34" charset="0"/>
              </a:rPr>
              <a:t>10</a:t>
            </a:r>
          </a:p>
        </p:txBody>
      </p:sp>
      <p:sp>
        <p:nvSpPr>
          <p:cNvPr id="16404" name="TextovéPole 20"/>
          <p:cNvSpPr txBox="1">
            <a:spLocks noChangeArrowheads="1"/>
          </p:cNvSpPr>
          <p:nvPr/>
        </p:nvSpPr>
        <p:spPr bwMode="auto">
          <a:xfrm>
            <a:off x="1911350" y="260350"/>
            <a:ext cx="3452813" cy="4619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rgbClr val="C00000"/>
                </a:solidFill>
                <a:latin typeface="Arial Black" pitchFamily="34" charset="0"/>
              </a:rPr>
              <a:t>DOPLŇ DESÍTKY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8" grpId="0" animBg="1"/>
      <p:bldP spid="9" grpId="0" animBg="1"/>
      <p:bldP spid="11" grpId="0" animBg="1"/>
      <p:bldP spid="13" grpId="0" animBg="1"/>
      <p:bldP spid="16" grpId="0" animBg="1"/>
      <p:bldP spid="18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081088" y="762000"/>
          <a:ext cx="5507419" cy="799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742"/>
                <a:gridCol w="550742"/>
                <a:gridCol w="550742"/>
                <a:gridCol w="550742"/>
                <a:gridCol w="550742"/>
                <a:gridCol w="564120"/>
                <a:gridCol w="537363"/>
                <a:gridCol w="550742"/>
                <a:gridCol w="550742"/>
                <a:gridCol w="550742"/>
              </a:tblGrid>
              <a:tr h="43419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3127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Ovál 2"/>
          <p:cNvSpPr/>
          <p:nvPr/>
        </p:nvSpPr>
        <p:spPr>
          <a:xfrm>
            <a:off x="6227763" y="8366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1268413" y="844550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806575" y="8366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572000" y="8366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037013" y="8366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3460750" y="8366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962275" y="8366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351088" y="841375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154613" y="8366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651500" y="8366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>
            <a:off x="4560888" y="1230313"/>
            <a:ext cx="250825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>
            <a:off x="4013200" y="1230313"/>
            <a:ext cx="252413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1246188" y="1238250"/>
            <a:ext cx="250825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>
            <a:off x="1782763" y="1230313"/>
            <a:ext cx="252412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Rovnoramenný trojúhelník 16"/>
          <p:cNvSpPr/>
          <p:nvPr/>
        </p:nvSpPr>
        <p:spPr>
          <a:xfrm>
            <a:off x="2339975" y="1230313"/>
            <a:ext cx="250825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2940050" y="1244600"/>
            <a:ext cx="250825" cy="2016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9" name="Rovnoramenný trojúhelník 18"/>
          <p:cNvSpPr/>
          <p:nvPr/>
        </p:nvSpPr>
        <p:spPr>
          <a:xfrm>
            <a:off x="3449638" y="1238250"/>
            <a:ext cx="252412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250825" y="952500"/>
            <a:ext cx="649288" cy="4619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Arial Black" pitchFamily="34" charset="0"/>
              </a:rPr>
              <a:t>17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6516688" y="765175"/>
            <a:ext cx="20875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Arial Black" pitchFamily="34" charset="0"/>
              </a:rPr>
              <a:t> </a:t>
            </a:r>
            <a:r>
              <a:rPr lang="cs-CZ">
                <a:solidFill>
                  <a:srgbClr val="C00000"/>
                </a:solidFill>
                <a:latin typeface="Arial Black" pitchFamily="34" charset="0"/>
              </a:rPr>
              <a:t>1 DESÍTKA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6480175" y="1125538"/>
            <a:ext cx="19796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Arial Black" pitchFamily="34" charset="0"/>
              </a:rPr>
              <a:t>  </a:t>
            </a:r>
            <a:r>
              <a:rPr lang="cs-CZ">
                <a:solidFill>
                  <a:srgbClr val="C00000"/>
                </a:solidFill>
                <a:latin typeface="Arial Black" pitchFamily="34" charset="0"/>
              </a:rPr>
              <a:t>7 JEDNOTEK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250825" y="2949575"/>
            <a:ext cx="649288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Arial Black" pitchFamily="34" charset="0"/>
              </a:rPr>
              <a:t>25</a:t>
            </a: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1103313" y="2805113"/>
          <a:ext cx="5484603" cy="12001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460"/>
                <a:gridCol w="548460"/>
                <a:gridCol w="548460"/>
                <a:gridCol w="548460"/>
                <a:gridCol w="548460"/>
                <a:gridCol w="548460"/>
                <a:gridCol w="548460"/>
                <a:gridCol w="548460"/>
                <a:gridCol w="548460"/>
                <a:gridCol w="548463"/>
              </a:tblGrid>
              <a:tr h="40804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404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0804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5" name="Ovál 44"/>
          <p:cNvSpPr/>
          <p:nvPr/>
        </p:nvSpPr>
        <p:spPr>
          <a:xfrm>
            <a:off x="6224588" y="2913063"/>
            <a:ext cx="228600" cy="21748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00000"/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1292225" y="2949575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1782763" y="2949575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4560888" y="293528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4013200" y="293528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3443288" y="2949575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2925763" y="2949575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2" name="Ovál 51"/>
          <p:cNvSpPr/>
          <p:nvPr/>
        </p:nvSpPr>
        <p:spPr>
          <a:xfrm>
            <a:off x="2373313" y="2949575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3" name="Ovál 52"/>
          <p:cNvSpPr/>
          <p:nvPr/>
        </p:nvSpPr>
        <p:spPr>
          <a:xfrm>
            <a:off x="5121275" y="2933700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4" name="Ovál 53"/>
          <p:cNvSpPr/>
          <p:nvPr/>
        </p:nvSpPr>
        <p:spPr>
          <a:xfrm>
            <a:off x="5676900" y="2927350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5" name="Ovál 54"/>
          <p:cNvSpPr/>
          <p:nvPr/>
        </p:nvSpPr>
        <p:spPr>
          <a:xfrm>
            <a:off x="6180138" y="32877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00000"/>
              </a:solidFill>
            </a:endParaRPr>
          </a:p>
        </p:txBody>
      </p:sp>
      <p:sp>
        <p:nvSpPr>
          <p:cNvPr id="56" name="Ovál 55"/>
          <p:cNvSpPr/>
          <p:nvPr/>
        </p:nvSpPr>
        <p:spPr>
          <a:xfrm>
            <a:off x="1247775" y="332263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7" name="Ovál 56"/>
          <p:cNvSpPr/>
          <p:nvPr/>
        </p:nvSpPr>
        <p:spPr>
          <a:xfrm>
            <a:off x="1738313" y="332263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8" name="Ovál 57"/>
          <p:cNvSpPr/>
          <p:nvPr/>
        </p:nvSpPr>
        <p:spPr>
          <a:xfrm>
            <a:off x="4516438" y="330993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9" name="Ovál 58"/>
          <p:cNvSpPr/>
          <p:nvPr/>
        </p:nvSpPr>
        <p:spPr>
          <a:xfrm>
            <a:off x="3968750" y="330993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0" name="Ovál 59"/>
          <p:cNvSpPr/>
          <p:nvPr/>
        </p:nvSpPr>
        <p:spPr>
          <a:xfrm>
            <a:off x="3398838" y="332263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1" name="Ovál 60"/>
          <p:cNvSpPr/>
          <p:nvPr/>
        </p:nvSpPr>
        <p:spPr>
          <a:xfrm>
            <a:off x="2881313" y="332263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2" name="Ovál 61"/>
          <p:cNvSpPr/>
          <p:nvPr/>
        </p:nvSpPr>
        <p:spPr>
          <a:xfrm>
            <a:off x="2327275" y="332263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3" name="Ovál 62"/>
          <p:cNvSpPr/>
          <p:nvPr/>
        </p:nvSpPr>
        <p:spPr>
          <a:xfrm>
            <a:off x="5076825" y="330676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4" name="Ovál 63"/>
          <p:cNvSpPr/>
          <p:nvPr/>
        </p:nvSpPr>
        <p:spPr>
          <a:xfrm>
            <a:off x="5632450" y="33004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5" name="Rovnoramenný trojúhelník 64"/>
          <p:cNvSpPr/>
          <p:nvPr/>
        </p:nvSpPr>
        <p:spPr>
          <a:xfrm>
            <a:off x="1277938" y="3741738"/>
            <a:ext cx="252412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6" name="Rovnoramenný trojúhelník 65"/>
          <p:cNvSpPr/>
          <p:nvPr/>
        </p:nvSpPr>
        <p:spPr>
          <a:xfrm>
            <a:off x="1841500" y="3741738"/>
            <a:ext cx="250825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7" name="Rovnoramenný trojúhelník 66"/>
          <p:cNvSpPr/>
          <p:nvPr/>
        </p:nvSpPr>
        <p:spPr>
          <a:xfrm>
            <a:off x="2378075" y="3741738"/>
            <a:ext cx="250825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8" name="Rovnoramenný trojúhelník 67"/>
          <p:cNvSpPr/>
          <p:nvPr/>
        </p:nvSpPr>
        <p:spPr>
          <a:xfrm>
            <a:off x="2930525" y="3756025"/>
            <a:ext cx="252413" cy="2016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0" name="Rovnoramenný trojúhelník 69"/>
          <p:cNvSpPr/>
          <p:nvPr/>
        </p:nvSpPr>
        <p:spPr>
          <a:xfrm>
            <a:off x="3460750" y="3773488"/>
            <a:ext cx="252413" cy="20161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1" name="TextovéPole 70"/>
          <p:cNvSpPr txBox="1">
            <a:spLocks noChangeArrowheads="1"/>
          </p:cNvSpPr>
          <p:nvPr/>
        </p:nvSpPr>
        <p:spPr bwMode="auto">
          <a:xfrm>
            <a:off x="6732588" y="3059113"/>
            <a:ext cx="201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C00000"/>
                </a:solidFill>
                <a:latin typeface="Arial Black" pitchFamily="34" charset="0"/>
              </a:rPr>
              <a:t>2 DESÍTKY</a:t>
            </a:r>
          </a:p>
        </p:txBody>
      </p:sp>
      <p:sp>
        <p:nvSpPr>
          <p:cNvPr id="72" name="TextovéPole 71"/>
          <p:cNvSpPr txBox="1">
            <a:spLocks noChangeArrowheads="1"/>
          </p:cNvSpPr>
          <p:nvPr/>
        </p:nvSpPr>
        <p:spPr bwMode="auto">
          <a:xfrm>
            <a:off x="6719888" y="3708400"/>
            <a:ext cx="18843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C00000"/>
                </a:solidFill>
                <a:latin typeface="Arial Black" pitchFamily="34" charset="0"/>
              </a:rPr>
              <a:t>5 JEDNOTEK</a:t>
            </a:r>
          </a:p>
        </p:txBody>
      </p:sp>
      <p:sp>
        <p:nvSpPr>
          <p:cNvPr id="73" name="TextovéPole 72"/>
          <p:cNvSpPr txBox="1"/>
          <p:nvPr/>
        </p:nvSpPr>
        <p:spPr>
          <a:xfrm>
            <a:off x="250825" y="4826000"/>
            <a:ext cx="649288" cy="4619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Arial Black" pitchFamily="34" charset="0"/>
              </a:rPr>
              <a:t>37</a:t>
            </a:r>
          </a:p>
        </p:txBody>
      </p:sp>
      <p:graphicFrame>
        <p:nvGraphicFramePr>
          <p:cNvPr id="74" name="Tabulka 73"/>
          <p:cNvGraphicFramePr>
            <a:graphicFrameLocks noGrp="1"/>
          </p:cNvGraphicFramePr>
          <p:nvPr/>
        </p:nvGraphicFramePr>
        <p:xfrm>
          <a:off x="1112838" y="4754563"/>
          <a:ext cx="54756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805"/>
                <a:gridCol w="547755"/>
                <a:gridCol w="547755"/>
                <a:gridCol w="547755"/>
                <a:gridCol w="547755"/>
                <a:gridCol w="547755"/>
                <a:gridCol w="547755"/>
                <a:gridCol w="547755"/>
                <a:gridCol w="547755"/>
                <a:gridCol w="547755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5" name="Ovál 74"/>
          <p:cNvSpPr/>
          <p:nvPr/>
        </p:nvSpPr>
        <p:spPr>
          <a:xfrm>
            <a:off x="6224588" y="4849813"/>
            <a:ext cx="228600" cy="21748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C00000"/>
              </a:solidFill>
            </a:endParaRPr>
          </a:p>
        </p:txBody>
      </p:sp>
      <p:sp>
        <p:nvSpPr>
          <p:cNvPr id="76" name="Ovál 75"/>
          <p:cNvSpPr/>
          <p:nvPr/>
        </p:nvSpPr>
        <p:spPr>
          <a:xfrm>
            <a:off x="1282700" y="484028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1793875" y="484346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8" name="Ovál 77"/>
          <p:cNvSpPr/>
          <p:nvPr/>
        </p:nvSpPr>
        <p:spPr>
          <a:xfrm>
            <a:off x="4554538" y="4848225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9" name="Ovál 78"/>
          <p:cNvSpPr/>
          <p:nvPr/>
        </p:nvSpPr>
        <p:spPr>
          <a:xfrm>
            <a:off x="4005263" y="4848225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0" name="Ovál 79"/>
          <p:cNvSpPr/>
          <p:nvPr/>
        </p:nvSpPr>
        <p:spPr>
          <a:xfrm>
            <a:off x="3449638" y="484663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1" name="Ovál 80"/>
          <p:cNvSpPr/>
          <p:nvPr/>
        </p:nvSpPr>
        <p:spPr>
          <a:xfrm>
            <a:off x="2925763" y="484663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2" name="Ovál 81"/>
          <p:cNvSpPr/>
          <p:nvPr/>
        </p:nvSpPr>
        <p:spPr>
          <a:xfrm>
            <a:off x="2362200" y="4845050"/>
            <a:ext cx="228600" cy="2174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3" name="Ovál 82"/>
          <p:cNvSpPr/>
          <p:nvPr/>
        </p:nvSpPr>
        <p:spPr>
          <a:xfrm>
            <a:off x="5092700" y="4848225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4" name="Ovál 83"/>
          <p:cNvSpPr/>
          <p:nvPr/>
        </p:nvSpPr>
        <p:spPr>
          <a:xfrm>
            <a:off x="5651500" y="4848225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5" name="Ovál 84"/>
          <p:cNvSpPr/>
          <p:nvPr/>
        </p:nvSpPr>
        <p:spPr>
          <a:xfrm>
            <a:off x="6224588" y="517048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6" name="Ovál 85"/>
          <p:cNvSpPr/>
          <p:nvPr/>
        </p:nvSpPr>
        <p:spPr>
          <a:xfrm>
            <a:off x="1282700" y="518318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7" name="Ovál 86"/>
          <p:cNvSpPr/>
          <p:nvPr/>
        </p:nvSpPr>
        <p:spPr>
          <a:xfrm>
            <a:off x="1819275" y="517048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8" name="Ovál 87"/>
          <p:cNvSpPr/>
          <p:nvPr/>
        </p:nvSpPr>
        <p:spPr>
          <a:xfrm>
            <a:off x="4559300" y="51800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9" name="Ovál 88"/>
          <p:cNvSpPr/>
          <p:nvPr/>
        </p:nvSpPr>
        <p:spPr>
          <a:xfrm>
            <a:off x="4033838" y="51800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0" name="Ovál 89"/>
          <p:cNvSpPr/>
          <p:nvPr/>
        </p:nvSpPr>
        <p:spPr>
          <a:xfrm>
            <a:off x="3457575" y="51800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1" name="Ovál 90"/>
          <p:cNvSpPr/>
          <p:nvPr/>
        </p:nvSpPr>
        <p:spPr>
          <a:xfrm>
            <a:off x="2932113" y="5180013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2" name="Ovál 91"/>
          <p:cNvSpPr/>
          <p:nvPr/>
        </p:nvSpPr>
        <p:spPr>
          <a:xfrm>
            <a:off x="2371725" y="518318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3" name="Ovál 92"/>
          <p:cNvSpPr/>
          <p:nvPr/>
        </p:nvSpPr>
        <p:spPr>
          <a:xfrm>
            <a:off x="5113338" y="517048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4" name="Ovál 93"/>
          <p:cNvSpPr/>
          <p:nvPr/>
        </p:nvSpPr>
        <p:spPr>
          <a:xfrm>
            <a:off x="5643563" y="5170488"/>
            <a:ext cx="228600" cy="2159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5" name="Ovál 94"/>
          <p:cNvSpPr/>
          <p:nvPr/>
        </p:nvSpPr>
        <p:spPr>
          <a:xfrm>
            <a:off x="6196013" y="5540375"/>
            <a:ext cx="257175" cy="21907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6" name="Ovál 95"/>
          <p:cNvSpPr/>
          <p:nvPr/>
        </p:nvSpPr>
        <p:spPr>
          <a:xfrm>
            <a:off x="1276350" y="5554663"/>
            <a:ext cx="255588" cy="2206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1836738" y="5541963"/>
            <a:ext cx="255587" cy="21907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8" name="Ovál 97"/>
          <p:cNvSpPr/>
          <p:nvPr/>
        </p:nvSpPr>
        <p:spPr>
          <a:xfrm>
            <a:off x="4572000" y="5554663"/>
            <a:ext cx="257175" cy="2206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9" name="Ovál 98"/>
          <p:cNvSpPr/>
          <p:nvPr/>
        </p:nvSpPr>
        <p:spPr>
          <a:xfrm>
            <a:off x="4021138" y="5554663"/>
            <a:ext cx="255587" cy="2206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0" name="Ovál 99"/>
          <p:cNvSpPr/>
          <p:nvPr/>
        </p:nvSpPr>
        <p:spPr>
          <a:xfrm>
            <a:off x="3500438" y="5554663"/>
            <a:ext cx="255587" cy="2206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1" name="Ovál 100"/>
          <p:cNvSpPr/>
          <p:nvPr/>
        </p:nvSpPr>
        <p:spPr>
          <a:xfrm>
            <a:off x="2903538" y="5551488"/>
            <a:ext cx="257175" cy="21907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2" name="Ovál 101"/>
          <p:cNvSpPr/>
          <p:nvPr/>
        </p:nvSpPr>
        <p:spPr>
          <a:xfrm>
            <a:off x="2378075" y="5541963"/>
            <a:ext cx="255588" cy="2206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3" name="Ovál 102"/>
          <p:cNvSpPr/>
          <p:nvPr/>
        </p:nvSpPr>
        <p:spPr>
          <a:xfrm>
            <a:off x="5121275" y="5551488"/>
            <a:ext cx="257175" cy="21907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4" name="Ovál 103"/>
          <p:cNvSpPr/>
          <p:nvPr/>
        </p:nvSpPr>
        <p:spPr>
          <a:xfrm>
            <a:off x="5656263" y="5554663"/>
            <a:ext cx="257175" cy="22066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5" name="TextovéPole 124"/>
          <p:cNvSpPr txBox="1">
            <a:spLocks noChangeArrowheads="1"/>
          </p:cNvSpPr>
          <p:nvPr/>
        </p:nvSpPr>
        <p:spPr bwMode="auto">
          <a:xfrm>
            <a:off x="6732588" y="5219700"/>
            <a:ext cx="1584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C00000"/>
                </a:solidFill>
                <a:latin typeface="Arial Black" pitchFamily="34" charset="0"/>
              </a:rPr>
              <a:t>3 DESÍTKY</a:t>
            </a:r>
          </a:p>
        </p:txBody>
      </p:sp>
      <p:sp>
        <p:nvSpPr>
          <p:cNvPr id="126" name="Rovnoramenný trojúhelník 125"/>
          <p:cNvSpPr/>
          <p:nvPr/>
        </p:nvSpPr>
        <p:spPr>
          <a:xfrm>
            <a:off x="1255713" y="5978525"/>
            <a:ext cx="252412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7" name="Rovnoramenný trojúhelník 126"/>
          <p:cNvSpPr/>
          <p:nvPr/>
        </p:nvSpPr>
        <p:spPr>
          <a:xfrm>
            <a:off x="1817688" y="5978525"/>
            <a:ext cx="252412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8" name="Rovnoramenný trojúhelník 127"/>
          <p:cNvSpPr/>
          <p:nvPr/>
        </p:nvSpPr>
        <p:spPr>
          <a:xfrm>
            <a:off x="2355850" y="5978525"/>
            <a:ext cx="250825" cy="2159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9" name="Rovnoramenný trojúhelník 128"/>
          <p:cNvSpPr/>
          <p:nvPr/>
        </p:nvSpPr>
        <p:spPr>
          <a:xfrm>
            <a:off x="2908300" y="5992813"/>
            <a:ext cx="252413" cy="20161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0" name="Rovnoramenný trojúhelník 129"/>
          <p:cNvSpPr/>
          <p:nvPr/>
        </p:nvSpPr>
        <p:spPr>
          <a:xfrm>
            <a:off x="3438525" y="6010275"/>
            <a:ext cx="252413" cy="2016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1" name="Rovnoramenný trojúhelník 130"/>
          <p:cNvSpPr/>
          <p:nvPr/>
        </p:nvSpPr>
        <p:spPr>
          <a:xfrm>
            <a:off x="3948113" y="6010275"/>
            <a:ext cx="250825" cy="2016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2" name="Rovnoramenný trojúhelník 131"/>
          <p:cNvSpPr/>
          <p:nvPr/>
        </p:nvSpPr>
        <p:spPr>
          <a:xfrm>
            <a:off x="4548188" y="6010275"/>
            <a:ext cx="252412" cy="20161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3" name="TextovéPole 132"/>
          <p:cNvSpPr txBox="1">
            <a:spLocks noChangeArrowheads="1"/>
          </p:cNvSpPr>
          <p:nvPr/>
        </p:nvSpPr>
        <p:spPr bwMode="auto">
          <a:xfrm>
            <a:off x="6732588" y="5867400"/>
            <a:ext cx="2087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C00000"/>
                </a:solidFill>
                <a:latin typeface="Arial Black" pitchFamily="34" charset="0"/>
              </a:rPr>
              <a:t>7 JEDNOTEK</a:t>
            </a:r>
          </a:p>
        </p:txBody>
      </p:sp>
      <p:sp>
        <p:nvSpPr>
          <p:cNvPr id="17635" name="TextovéPole 22"/>
          <p:cNvSpPr txBox="1">
            <a:spLocks noChangeArrowheads="1"/>
          </p:cNvSpPr>
          <p:nvPr/>
        </p:nvSpPr>
        <p:spPr bwMode="auto">
          <a:xfrm>
            <a:off x="546100" y="115888"/>
            <a:ext cx="8027988" cy="46196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rgbClr val="C00000"/>
                </a:solidFill>
                <a:latin typeface="Arial Black" pitchFamily="34" charset="0"/>
              </a:rPr>
              <a:t>VYBARVOVÁNÍ DESÍTEK A JEDNOTEK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5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0" fill="hold">
                      <p:stCondLst>
                        <p:cond delay="indefinite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7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8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2" fill="hold">
                      <p:stCondLst>
                        <p:cond delay="indefinite"/>
                      </p:stCondLst>
                      <p:childTnLst>
                        <p:par>
                          <p:cTn id="403" fill="hold">
                            <p:stCondLst>
                              <p:cond delay="0"/>
                            </p:stCondLst>
                            <p:childTnLst>
                              <p:par>
                                <p:cTn id="40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0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>
                      <p:stCondLst>
                        <p:cond delay="indefinite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3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4" fill="hold">
                      <p:stCondLst>
                        <p:cond delay="indefinite"/>
                      </p:stCondLst>
                      <p:childTnLst>
                        <p:par>
                          <p:cTn id="445" fill="hold">
                            <p:stCondLst>
                              <p:cond delay="0"/>
                            </p:stCondLst>
                            <p:childTnLst>
                              <p:par>
                                <p:cTn id="44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1" fill="hold">
                      <p:stCondLst>
                        <p:cond delay="indefinite"/>
                      </p:stCondLst>
                      <p:childTnLst>
                        <p:par>
                          <p:cTn id="452" fill="hold">
                            <p:stCondLst>
                              <p:cond delay="0"/>
                            </p:stCondLst>
                            <p:childTnLst>
                              <p:par>
                                <p:cTn id="45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8" fill="hold">
                      <p:stCondLst>
                        <p:cond delay="indefinite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5" fill="hold">
                      <p:stCondLst>
                        <p:cond delay="indefinite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2" fill="hold">
                      <p:stCondLst>
                        <p:cond delay="indefinite"/>
                      </p:stCondLst>
                      <p:childTnLst>
                        <p:par>
                          <p:cTn id="473" fill="hold">
                            <p:stCondLst>
                              <p:cond delay="0"/>
                            </p:stCondLst>
                            <p:childTnLst>
                              <p:par>
                                <p:cTn id="47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9" fill="hold">
                      <p:stCondLst>
                        <p:cond delay="indefinite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6" fill="hold">
                      <p:stCondLst>
                        <p:cond delay="indefinite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3" fill="hold">
                      <p:stCondLst>
                        <p:cond delay="indefinite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0" fill="hold">
                      <p:stCondLst>
                        <p:cond delay="indefinite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0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7" fill="hold">
                      <p:stCondLst>
                        <p:cond delay="indefinite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4" fill="hold">
                      <p:stCondLst>
                        <p:cond delay="indefinite"/>
                      </p:stCondLst>
                      <p:childTnLst>
                        <p:par>
                          <p:cTn id="515" fill="hold">
                            <p:stCondLst>
                              <p:cond delay="0"/>
                            </p:stCondLst>
                            <p:childTnLst>
                              <p:par>
                                <p:cTn id="51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2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1" fill="hold">
                      <p:stCondLst>
                        <p:cond delay="indefinite"/>
                      </p:stCondLst>
                      <p:childTnLst>
                        <p:par>
                          <p:cTn id="522" fill="hold">
                            <p:stCondLst>
                              <p:cond delay="0"/>
                            </p:stCondLst>
                            <p:childTnLst>
                              <p:par>
                                <p:cTn id="52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8" fill="hold">
                      <p:stCondLst>
                        <p:cond delay="indefinite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5" fill="hold">
                      <p:stCondLst>
                        <p:cond delay="indefinite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4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2" fill="hold">
                      <p:stCondLst>
                        <p:cond delay="indefinite"/>
                      </p:stCondLst>
                      <p:childTnLst>
                        <p:par>
                          <p:cTn id="543" fill="hold">
                            <p:stCondLst>
                              <p:cond delay="0"/>
                            </p:stCondLst>
                            <p:childTnLst>
                              <p:par>
                                <p:cTn id="5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7" fill="hold">
                      <p:stCondLst>
                        <p:cond delay="indefinite"/>
                      </p:stCondLst>
                      <p:childTnLst>
                        <p:par>
                          <p:cTn id="548" fill="hold">
                            <p:stCondLst>
                              <p:cond delay="0"/>
                            </p:stCondLst>
                            <p:childTnLst>
                              <p:par>
                                <p:cTn id="549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4" fill="hold">
                      <p:stCondLst>
                        <p:cond delay="indefinite"/>
                      </p:stCondLst>
                      <p:childTnLst>
                        <p:par>
                          <p:cTn id="555" fill="hold">
                            <p:stCondLst>
                              <p:cond delay="0"/>
                            </p:stCondLst>
                            <p:childTnLst>
                              <p:par>
                                <p:cTn id="556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5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1" fill="hold">
                      <p:stCondLst>
                        <p:cond delay="indefinite"/>
                      </p:stCondLst>
                      <p:childTnLst>
                        <p:par>
                          <p:cTn id="562" fill="hold">
                            <p:stCondLst>
                              <p:cond delay="0"/>
                            </p:stCondLst>
                            <p:childTnLst>
                              <p:par>
                                <p:cTn id="56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6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8" fill="hold">
                      <p:stCondLst>
                        <p:cond delay="indefinite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7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5" fill="hold">
                      <p:stCondLst>
                        <p:cond delay="indefinite"/>
                      </p:stCondLst>
                      <p:childTnLst>
                        <p:par>
                          <p:cTn id="576" fill="hold">
                            <p:stCondLst>
                              <p:cond delay="0"/>
                            </p:stCondLst>
                            <p:childTnLst>
                              <p:par>
                                <p:cTn id="57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2" fill="hold">
                      <p:stCondLst>
                        <p:cond delay="indefinite"/>
                      </p:stCondLst>
                      <p:childTnLst>
                        <p:par>
                          <p:cTn id="583" fill="hold">
                            <p:stCondLst>
                              <p:cond delay="0"/>
                            </p:stCondLst>
                            <p:childTnLst>
                              <p:par>
                                <p:cTn id="58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9" fill="hold">
                      <p:stCondLst>
                        <p:cond delay="indefinite"/>
                      </p:stCondLst>
                      <p:childTnLst>
                        <p:par>
                          <p:cTn id="590" fill="hold">
                            <p:stCondLst>
                              <p:cond delay="0"/>
                            </p:stCondLst>
                            <p:childTnLst>
                              <p:par>
                                <p:cTn id="591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6" fill="hold">
                      <p:stCondLst>
                        <p:cond delay="indefinite"/>
                      </p:stCondLst>
                      <p:childTnLst>
                        <p:par>
                          <p:cTn id="597" fill="hold">
                            <p:stCondLst>
                              <p:cond delay="0"/>
                            </p:stCondLst>
                            <p:childTnLst>
                              <p:par>
                                <p:cTn id="5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/>
      <p:bldP spid="2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0" grpId="0" animBg="1"/>
      <p:bldP spid="71" grpId="0"/>
      <p:bldP spid="72" grpId="0"/>
      <p:bldP spid="73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25" grpId="0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1975" y="2411413"/>
            <a:ext cx="4010025" cy="369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Arial Black" pitchFamily="34" charset="0"/>
              </a:rPr>
              <a:t>4 desítky + 3 jednotek =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39750" y="2916238"/>
            <a:ext cx="4032250" cy="368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Arial Black" pitchFamily="34" charset="0"/>
              </a:rPr>
              <a:t>5 desítek + 6 jednotek =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39750" y="3429000"/>
            <a:ext cx="4032250" cy="3698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Arial Black" pitchFamily="34" charset="0"/>
              </a:rPr>
              <a:t>6 desítek + 9 jednotek =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31813" y="3933825"/>
            <a:ext cx="4040187" cy="368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Arial Black" pitchFamily="34" charset="0"/>
              </a:rPr>
              <a:t>7 desítek + 4 jednotky =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31813" y="4437063"/>
            <a:ext cx="4040187" cy="369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Arial Black" pitchFamily="34" charset="0"/>
              </a:rPr>
              <a:t>8 desítek + 1 jednotka =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27050" y="4941888"/>
            <a:ext cx="4033838" cy="368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Arial Black" pitchFamily="34" charset="0"/>
              </a:rPr>
              <a:t>9 desítek + 3 jednotky =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54038" y="900113"/>
            <a:ext cx="4017962" cy="368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Arial Black" pitchFamily="34" charset="0"/>
              </a:rPr>
              <a:t>1 desítka + 7 jednotek =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31813" y="1412875"/>
            <a:ext cx="4040187" cy="3698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Arial Black" pitchFamily="34" charset="0"/>
              </a:rPr>
              <a:t>2 desítky + 8 jednotek =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61975" y="1908175"/>
            <a:ext cx="4010025" cy="3683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Arial Black" pitchFamily="34" charset="0"/>
              </a:rPr>
              <a:t>3 desítky + 5 jednotek =</a:t>
            </a:r>
          </a:p>
        </p:txBody>
      </p:sp>
      <p:sp>
        <p:nvSpPr>
          <p:cNvPr id="18442" name="TextovéPole 14"/>
          <p:cNvSpPr txBox="1">
            <a:spLocks noChangeArrowheads="1"/>
          </p:cNvSpPr>
          <p:nvPr/>
        </p:nvSpPr>
        <p:spPr bwMode="auto">
          <a:xfrm>
            <a:off x="1547813" y="260350"/>
            <a:ext cx="5111750" cy="4619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rgbClr val="C00000"/>
                </a:solidFill>
                <a:latin typeface="Arial Black" pitchFamily="34" charset="0"/>
              </a:rPr>
              <a:t>DOPLŇ ČÍSLO, KTERÉ MÁ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4572000" y="1412875"/>
            <a:ext cx="795338" cy="4000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Arial Black" pitchFamily="34" charset="0"/>
              </a:rPr>
              <a:t>28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4575175" y="4437063"/>
            <a:ext cx="781050" cy="4000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Arial Black" pitchFamily="34" charset="0"/>
              </a:rPr>
              <a:t>81</a:t>
            </a: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4560888" y="900113"/>
            <a:ext cx="792162" cy="4000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Arial Black" pitchFamily="34" charset="0"/>
              </a:rPr>
              <a:t>17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4560888" y="2916238"/>
            <a:ext cx="806450" cy="4000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Arial Black" pitchFamily="34" charset="0"/>
              </a:rPr>
              <a:t>56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4572000" y="2411413"/>
            <a:ext cx="795338" cy="4000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Arial Black" pitchFamily="34" charset="0"/>
              </a:rPr>
              <a:t>43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4560888" y="3933825"/>
            <a:ext cx="792162" cy="4000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Arial Black" pitchFamily="34" charset="0"/>
              </a:rPr>
              <a:t>74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4575175" y="3429000"/>
            <a:ext cx="777875" cy="4000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Arial Black" pitchFamily="34" charset="0"/>
              </a:rPr>
              <a:t>69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4560888" y="1908175"/>
            <a:ext cx="806450" cy="4000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Arial Black" pitchFamily="34" charset="0"/>
              </a:rPr>
              <a:t>35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4560888" y="4941888"/>
            <a:ext cx="806450" cy="4000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000">
                <a:latin typeface="Arial Black" pitchFamily="34" charset="0"/>
              </a:rPr>
              <a:t>93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ál 13"/>
          <p:cNvSpPr/>
          <p:nvPr/>
        </p:nvSpPr>
        <p:spPr>
          <a:xfrm>
            <a:off x="992188" y="863600"/>
            <a:ext cx="708025" cy="64770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700213" y="1047750"/>
            <a:ext cx="639762" cy="55880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11</a:t>
            </a:r>
          </a:p>
        </p:txBody>
      </p:sp>
      <p:sp>
        <p:nvSpPr>
          <p:cNvPr id="16" name="Ovál 15"/>
          <p:cNvSpPr/>
          <p:nvPr/>
        </p:nvSpPr>
        <p:spPr>
          <a:xfrm>
            <a:off x="2352675" y="946150"/>
            <a:ext cx="608013" cy="582613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17" name="Ovál 16"/>
          <p:cNvSpPr/>
          <p:nvPr/>
        </p:nvSpPr>
        <p:spPr>
          <a:xfrm>
            <a:off x="2987675" y="908050"/>
            <a:ext cx="895350" cy="617538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31</a:t>
            </a:r>
          </a:p>
        </p:txBody>
      </p:sp>
      <p:sp>
        <p:nvSpPr>
          <p:cNvPr id="18" name="Ovál 17"/>
          <p:cNvSpPr/>
          <p:nvPr/>
        </p:nvSpPr>
        <p:spPr>
          <a:xfrm>
            <a:off x="3883025" y="836613"/>
            <a:ext cx="760413" cy="701675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41</a:t>
            </a:r>
          </a:p>
        </p:txBody>
      </p:sp>
      <p:sp>
        <p:nvSpPr>
          <p:cNvPr id="19" name="Ovál 18"/>
          <p:cNvSpPr/>
          <p:nvPr/>
        </p:nvSpPr>
        <p:spPr>
          <a:xfrm>
            <a:off x="6813550" y="1174750"/>
            <a:ext cx="638175" cy="50800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81</a:t>
            </a:r>
          </a:p>
        </p:txBody>
      </p:sp>
      <p:sp>
        <p:nvSpPr>
          <p:cNvPr id="20" name="Ovál 19"/>
          <p:cNvSpPr/>
          <p:nvPr/>
        </p:nvSpPr>
        <p:spPr>
          <a:xfrm>
            <a:off x="6102350" y="879475"/>
            <a:ext cx="752475" cy="646113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5321300" y="981075"/>
            <a:ext cx="750888" cy="701675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61</a:t>
            </a:r>
          </a:p>
        </p:txBody>
      </p:sp>
      <p:sp>
        <p:nvSpPr>
          <p:cNvPr id="22" name="Ovál 21"/>
          <p:cNvSpPr/>
          <p:nvPr/>
        </p:nvSpPr>
        <p:spPr>
          <a:xfrm>
            <a:off x="4627563" y="792163"/>
            <a:ext cx="750887" cy="630237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51</a:t>
            </a:r>
          </a:p>
        </p:txBody>
      </p:sp>
      <p:sp>
        <p:nvSpPr>
          <p:cNvPr id="23" name="Veselý obličej 22"/>
          <p:cNvSpPr/>
          <p:nvPr/>
        </p:nvSpPr>
        <p:spPr>
          <a:xfrm>
            <a:off x="109538" y="809625"/>
            <a:ext cx="914400" cy="66357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1258888" y="1052513"/>
            <a:ext cx="288925" cy="36988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</a:rPr>
              <a:t>1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6156325" y="981075"/>
            <a:ext cx="576263" cy="36830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</a:rPr>
              <a:t>71</a:t>
            </a:r>
          </a:p>
        </p:txBody>
      </p:sp>
      <p:sp>
        <p:nvSpPr>
          <p:cNvPr id="31" name="Ovál 30"/>
          <p:cNvSpPr/>
          <p:nvPr/>
        </p:nvSpPr>
        <p:spPr>
          <a:xfrm>
            <a:off x="7451725" y="1327150"/>
            <a:ext cx="752475" cy="61595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7596188" y="1403350"/>
            <a:ext cx="504825" cy="36988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</a:rPr>
              <a:t>91</a:t>
            </a:r>
          </a:p>
        </p:txBody>
      </p:sp>
      <p:sp>
        <p:nvSpPr>
          <p:cNvPr id="19471" name="TextovéPole 32"/>
          <p:cNvSpPr txBox="1">
            <a:spLocks noChangeArrowheads="1"/>
          </p:cNvSpPr>
          <p:nvPr/>
        </p:nvSpPr>
        <p:spPr bwMode="auto">
          <a:xfrm>
            <a:off x="323850" y="333375"/>
            <a:ext cx="3589338" cy="4603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C00000"/>
                </a:solidFill>
                <a:latin typeface="Arial Black" pitchFamily="34" charset="0"/>
              </a:rPr>
              <a:t>PŘIČÍTEJ PO DESÍTI</a:t>
            </a:r>
          </a:p>
        </p:txBody>
      </p:sp>
      <p:sp>
        <p:nvSpPr>
          <p:cNvPr id="34" name="Ovál 33"/>
          <p:cNvSpPr/>
          <p:nvPr/>
        </p:nvSpPr>
        <p:spPr>
          <a:xfrm>
            <a:off x="1036638" y="2717800"/>
            <a:ext cx="663575" cy="855663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5" name="Ovál 34"/>
          <p:cNvSpPr/>
          <p:nvPr/>
        </p:nvSpPr>
        <p:spPr>
          <a:xfrm>
            <a:off x="1700213" y="2555875"/>
            <a:ext cx="639762" cy="785813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14</a:t>
            </a:r>
          </a:p>
        </p:txBody>
      </p:sp>
      <p:sp>
        <p:nvSpPr>
          <p:cNvPr id="36" name="Ovál 35"/>
          <p:cNvSpPr/>
          <p:nvPr/>
        </p:nvSpPr>
        <p:spPr>
          <a:xfrm rot="10800000" flipV="1">
            <a:off x="2320925" y="2705100"/>
            <a:ext cx="620713" cy="803275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24</a:t>
            </a:r>
          </a:p>
        </p:txBody>
      </p:sp>
      <p:sp>
        <p:nvSpPr>
          <p:cNvPr id="37" name="Ovál 36"/>
          <p:cNvSpPr/>
          <p:nvPr/>
        </p:nvSpPr>
        <p:spPr>
          <a:xfrm>
            <a:off x="2960688" y="2798763"/>
            <a:ext cx="603250" cy="617537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34</a:t>
            </a:r>
          </a:p>
        </p:txBody>
      </p:sp>
      <p:sp>
        <p:nvSpPr>
          <p:cNvPr id="38" name="Ovál 37"/>
          <p:cNvSpPr/>
          <p:nvPr/>
        </p:nvSpPr>
        <p:spPr>
          <a:xfrm>
            <a:off x="3563938" y="2755900"/>
            <a:ext cx="700087" cy="703263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44</a:t>
            </a:r>
          </a:p>
        </p:txBody>
      </p:sp>
      <p:sp>
        <p:nvSpPr>
          <p:cNvPr id="39" name="Ovál 38"/>
          <p:cNvSpPr/>
          <p:nvPr/>
        </p:nvSpPr>
        <p:spPr>
          <a:xfrm>
            <a:off x="6369050" y="2695575"/>
            <a:ext cx="638175" cy="69850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84</a:t>
            </a:r>
          </a:p>
        </p:txBody>
      </p:sp>
      <p:sp>
        <p:nvSpPr>
          <p:cNvPr id="40" name="Ovál 39"/>
          <p:cNvSpPr/>
          <p:nvPr/>
        </p:nvSpPr>
        <p:spPr>
          <a:xfrm>
            <a:off x="5632450" y="2662238"/>
            <a:ext cx="736600" cy="64611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74</a:t>
            </a:r>
          </a:p>
        </p:txBody>
      </p:sp>
      <p:sp>
        <p:nvSpPr>
          <p:cNvPr id="41" name="Ovál 40"/>
          <p:cNvSpPr/>
          <p:nvPr/>
        </p:nvSpPr>
        <p:spPr>
          <a:xfrm>
            <a:off x="4979988" y="2684463"/>
            <a:ext cx="657225" cy="701675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64</a:t>
            </a:r>
          </a:p>
        </p:txBody>
      </p:sp>
      <p:sp>
        <p:nvSpPr>
          <p:cNvPr id="42" name="Ovál 41"/>
          <p:cNvSpPr/>
          <p:nvPr/>
        </p:nvSpPr>
        <p:spPr>
          <a:xfrm>
            <a:off x="4264025" y="2755900"/>
            <a:ext cx="715963" cy="630238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54</a:t>
            </a:r>
          </a:p>
        </p:txBody>
      </p:sp>
      <p:sp>
        <p:nvSpPr>
          <p:cNvPr id="43" name="Veselý obličej 42"/>
          <p:cNvSpPr/>
          <p:nvPr/>
        </p:nvSpPr>
        <p:spPr>
          <a:xfrm>
            <a:off x="109538" y="2819400"/>
            <a:ext cx="914400" cy="665163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7007225" y="2652713"/>
            <a:ext cx="752475" cy="81915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94</a:t>
            </a:r>
          </a:p>
        </p:txBody>
      </p:sp>
      <p:sp>
        <p:nvSpPr>
          <p:cNvPr id="66" name="Ovál 65"/>
          <p:cNvSpPr/>
          <p:nvPr/>
        </p:nvSpPr>
        <p:spPr>
          <a:xfrm>
            <a:off x="1189038" y="4806950"/>
            <a:ext cx="663575" cy="854075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67" name="Ovál 66"/>
          <p:cNvSpPr/>
          <p:nvPr/>
        </p:nvSpPr>
        <p:spPr>
          <a:xfrm>
            <a:off x="1852613" y="4645025"/>
            <a:ext cx="639762" cy="784225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15</a:t>
            </a:r>
          </a:p>
        </p:txBody>
      </p:sp>
      <p:sp>
        <p:nvSpPr>
          <p:cNvPr id="68" name="Ovál 67"/>
          <p:cNvSpPr/>
          <p:nvPr/>
        </p:nvSpPr>
        <p:spPr>
          <a:xfrm rot="10800000" flipV="1">
            <a:off x="2473325" y="4792663"/>
            <a:ext cx="620713" cy="80486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25</a:t>
            </a:r>
          </a:p>
        </p:txBody>
      </p:sp>
      <p:sp>
        <p:nvSpPr>
          <p:cNvPr id="69" name="Ovál 68"/>
          <p:cNvSpPr/>
          <p:nvPr/>
        </p:nvSpPr>
        <p:spPr>
          <a:xfrm>
            <a:off x="3113088" y="4887913"/>
            <a:ext cx="603250" cy="61595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35</a:t>
            </a:r>
          </a:p>
        </p:txBody>
      </p:sp>
      <p:sp>
        <p:nvSpPr>
          <p:cNvPr id="70" name="Ovál 69"/>
          <p:cNvSpPr/>
          <p:nvPr/>
        </p:nvSpPr>
        <p:spPr>
          <a:xfrm>
            <a:off x="3716338" y="4845050"/>
            <a:ext cx="700087" cy="701675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45</a:t>
            </a:r>
          </a:p>
        </p:txBody>
      </p:sp>
      <p:sp>
        <p:nvSpPr>
          <p:cNvPr id="71" name="Ovál 70"/>
          <p:cNvSpPr/>
          <p:nvPr/>
        </p:nvSpPr>
        <p:spPr>
          <a:xfrm>
            <a:off x="6521450" y="4784725"/>
            <a:ext cx="638175" cy="696913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85</a:t>
            </a:r>
          </a:p>
        </p:txBody>
      </p:sp>
      <p:sp>
        <p:nvSpPr>
          <p:cNvPr id="72" name="Ovál 71"/>
          <p:cNvSpPr/>
          <p:nvPr/>
        </p:nvSpPr>
        <p:spPr>
          <a:xfrm>
            <a:off x="5784850" y="4751388"/>
            <a:ext cx="736600" cy="64611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75</a:t>
            </a:r>
          </a:p>
        </p:txBody>
      </p:sp>
      <p:sp>
        <p:nvSpPr>
          <p:cNvPr id="73" name="Ovál 72"/>
          <p:cNvSpPr/>
          <p:nvPr/>
        </p:nvSpPr>
        <p:spPr>
          <a:xfrm>
            <a:off x="5132388" y="4772025"/>
            <a:ext cx="657225" cy="703263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65</a:t>
            </a:r>
          </a:p>
        </p:txBody>
      </p:sp>
      <p:sp>
        <p:nvSpPr>
          <p:cNvPr id="74" name="Ovál 73"/>
          <p:cNvSpPr/>
          <p:nvPr/>
        </p:nvSpPr>
        <p:spPr>
          <a:xfrm>
            <a:off x="4416425" y="4845050"/>
            <a:ext cx="715963" cy="630238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55</a:t>
            </a:r>
          </a:p>
        </p:txBody>
      </p:sp>
      <p:sp>
        <p:nvSpPr>
          <p:cNvPr id="75" name="Veselý obličej 74"/>
          <p:cNvSpPr/>
          <p:nvPr/>
        </p:nvSpPr>
        <p:spPr>
          <a:xfrm>
            <a:off x="261938" y="4908550"/>
            <a:ext cx="914400" cy="663575"/>
          </a:xfrm>
          <a:prstGeom prst="smileyFac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6" name="Ovál 75"/>
          <p:cNvSpPr/>
          <p:nvPr/>
        </p:nvSpPr>
        <p:spPr>
          <a:xfrm>
            <a:off x="7159625" y="4740275"/>
            <a:ext cx="752475" cy="81915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95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9" grpId="0" animBg="1"/>
      <p:bldP spid="21" grpId="0" animBg="1"/>
      <p:bldP spid="22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67" grpId="0" animBg="1"/>
      <p:bldP spid="68" grpId="0" animBg="1"/>
      <p:bldP spid="70" grpId="0" animBg="1"/>
      <p:bldP spid="71" grpId="0" animBg="1"/>
      <p:bldP spid="7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ál 8"/>
          <p:cNvSpPr/>
          <p:nvPr/>
        </p:nvSpPr>
        <p:spPr>
          <a:xfrm>
            <a:off x="3255963" y="2555875"/>
            <a:ext cx="2159000" cy="20875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>
                <a:solidFill>
                  <a:schemeClr val="tx1"/>
                </a:solidFill>
                <a:latin typeface="Arial Black" pitchFamily="34" charset="0"/>
              </a:rPr>
              <a:t>100</a:t>
            </a:r>
          </a:p>
        </p:txBody>
      </p:sp>
      <p:sp>
        <p:nvSpPr>
          <p:cNvPr id="10" name="Ovál 9"/>
          <p:cNvSpPr/>
          <p:nvPr/>
        </p:nvSpPr>
        <p:spPr>
          <a:xfrm>
            <a:off x="3776663" y="531813"/>
            <a:ext cx="2159000" cy="2087562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1"/>
                </a:solidFill>
                <a:latin typeface="Arial Black" pitchFamily="34" charset="0"/>
              </a:rPr>
              <a:t>20+80</a:t>
            </a:r>
          </a:p>
        </p:txBody>
      </p:sp>
      <p:sp>
        <p:nvSpPr>
          <p:cNvPr id="11" name="Ovál 10"/>
          <p:cNvSpPr/>
          <p:nvPr/>
        </p:nvSpPr>
        <p:spPr>
          <a:xfrm>
            <a:off x="1644650" y="1112838"/>
            <a:ext cx="2160588" cy="208915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1"/>
                </a:solidFill>
                <a:latin typeface="Arial Black" pitchFamily="34" charset="0"/>
              </a:rPr>
              <a:t>30+30</a:t>
            </a:r>
          </a:p>
        </p:txBody>
      </p:sp>
      <p:sp>
        <p:nvSpPr>
          <p:cNvPr id="12" name="Ovál 11"/>
          <p:cNvSpPr/>
          <p:nvPr/>
        </p:nvSpPr>
        <p:spPr>
          <a:xfrm>
            <a:off x="1222375" y="3201988"/>
            <a:ext cx="2160588" cy="2087562"/>
          </a:xfrm>
          <a:prstGeom prst="ellipse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1"/>
                </a:solidFill>
                <a:latin typeface="Arial Black" pitchFamily="34" charset="0"/>
              </a:rPr>
              <a:t>90+10</a:t>
            </a:r>
          </a:p>
        </p:txBody>
      </p:sp>
      <p:sp>
        <p:nvSpPr>
          <p:cNvPr id="13" name="Ovál 12"/>
          <p:cNvSpPr/>
          <p:nvPr/>
        </p:nvSpPr>
        <p:spPr>
          <a:xfrm>
            <a:off x="2816225" y="4643438"/>
            <a:ext cx="2039938" cy="20891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1"/>
                </a:solidFill>
                <a:latin typeface="Arial Black" pitchFamily="34" charset="0"/>
              </a:rPr>
              <a:t>50+50</a:t>
            </a:r>
          </a:p>
        </p:txBody>
      </p:sp>
      <p:sp>
        <p:nvSpPr>
          <p:cNvPr id="14" name="Ovál 13"/>
          <p:cNvSpPr/>
          <p:nvPr/>
        </p:nvSpPr>
        <p:spPr>
          <a:xfrm>
            <a:off x="5362575" y="2012950"/>
            <a:ext cx="2159000" cy="2087563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1"/>
                </a:solidFill>
                <a:latin typeface="Arial Black" pitchFamily="34" charset="0"/>
              </a:rPr>
              <a:t>70+30</a:t>
            </a:r>
          </a:p>
        </p:txBody>
      </p:sp>
      <p:sp>
        <p:nvSpPr>
          <p:cNvPr id="15" name="Ovál 14"/>
          <p:cNvSpPr/>
          <p:nvPr/>
        </p:nvSpPr>
        <p:spPr>
          <a:xfrm>
            <a:off x="4830763" y="4067175"/>
            <a:ext cx="2160587" cy="2087563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tx1"/>
                </a:solidFill>
                <a:latin typeface="Arial Black" pitchFamily="34" charset="0"/>
              </a:rPr>
              <a:t>60+40</a:t>
            </a:r>
          </a:p>
        </p:txBody>
      </p:sp>
      <p:sp>
        <p:nvSpPr>
          <p:cNvPr id="20488" name="TextovéPole 16"/>
          <p:cNvSpPr txBox="1">
            <a:spLocks noChangeArrowheads="1"/>
          </p:cNvSpPr>
          <p:nvPr/>
        </p:nvSpPr>
        <p:spPr bwMode="auto">
          <a:xfrm>
            <a:off x="250825" y="44450"/>
            <a:ext cx="6337300" cy="4619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rgbClr val="C00000"/>
                </a:solidFill>
                <a:latin typeface="Arial Black" pitchFamily="34" charset="0"/>
              </a:rPr>
              <a:t>NAJDI NESPRÁVNÝ VÝSLEDEK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1" grpId="1" animBg="1"/>
      <p:bldP spid="12" grpId="0" animBg="1"/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464</TotalTime>
  <Words>318</Words>
  <Application>Microsoft Office PowerPoint</Application>
  <PresentationFormat>Předvádění na obrazovce (4:3)</PresentationFormat>
  <Paragraphs>115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Snímek 1</vt:lpstr>
      <vt:lpstr>Snímek 2</vt:lpstr>
      <vt:lpstr>UŽ POČÍTÁM DO STA  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UŽ POČÍTÁM DO STA</dc:title>
  <dc:creator>Roman</dc:creator>
  <cp:lastModifiedBy>Erika Pospíšilová</cp:lastModifiedBy>
  <cp:revision>41</cp:revision>
  <dcterms:created xsi:type="dcterms:W3CDTF">2012-03-08T16:20:03Z</dcterms:created>
  <dcterms:modified xsi:type="dcterms:W3CDTF">2012-10-12T15:21:02Z</dcterms:modified>
</cp:coreProperties>
</file>