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3" r:id="rId2"/>
    <p:sldId id="274" r:id="rId3"/>
    <p:sldId id="256" r:id="rId4"/>
    <p:sldId id="257" r:id="rId5"/>
    <p:sldId id="258" r:id="rId6"/>
    <p:sldId id="281" r:id="rId7"/>
    <p:sldId id="280" r:id="rId8"/>
    <p:sldId id="276" r:id="rId9"/>
    <p:sldId id="277" r:id="rId10"/>
    <p:sldId id="278" r:id="rId11"/>
    <p:sldId id="279" r:id="rId12"/>
    <p:sldId id="259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7135" autoAdjust="0"/>
    <p:restoredTop sz="74115" autoAdjust="0"/>
  </p:normalViewPr>
  <p:slideViewPr>
    <p:cSldViewPr>
      <p:cViewPr varScale="1">
        <p:scale>
          <a:sx n="54" d="100"/>
          <a:sy n="54" d="100"/>
        </p:scale>
        <p:origin x="-57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C3D0A59-3D21-4412-9103-561E3DADFAB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A578A99-36AC-4807-80B1-5BD945543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A578A99-36AC-4807-80B1-5BD945543841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DC497-1093-4F14-87F1-4C4B701CFF9C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7134B-EAFC-4189-B1F2-AFAFED4DF2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7B7E9-550A-4336-89C0-C194F6D697D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24394-EC5B-4C3B-B9D3-467F37D8EB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D527E-A9FB-491D-A490-C917B5BCCAFB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94445-456C-409A-AC73-E71F605C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DF636-88E4-4004-B5B3-8E8DB1EF29AF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E914A-1F5B-4139-BD28-8A3DEAD46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568BC-A2F2-4EEE-BE82-F128B49AEB94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3433E-2E45-4BA9-8949-7E189C45A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0358A-4CF8-475F-8DF3-A034CA1A8A8B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5B0B6-C273-48FB-9F42-15156B0FF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3C574-549A-4CBC-9E4C-88D4D7CED10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7CD0A-747B-41AF-8885-1D5CB65A3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DA572-7BB1-43A9-BF9A-F24E6627288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54E92-5115-46E1-9187-88C85541B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F7DAC-1DB9-4560-839A-AA625457C69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9D131-5CA9-4CBD-AE64-ED038CBEB5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7019B4-510F-4E5C-94B7-1F40FD2A0FB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E61D1-6F3C-4E13-B395-1145D40DD1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6CD34-5D74-42DC-8268-98848D8EB44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36E81-1250-485B-8CBB-A0FAF924D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AC6392-CF81-4153-8068-9A2C2C965C94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665009C-69C0-4035-8E26-49B107968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750" y="620713"/>
            <a:ext cx="8496300" cy="452431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Název školy: </a:t>
            </a:r>
            <a:r>
              <a:rPr lang="cs-CZ" sz="2400" dirty="0">
                <a:solidFill>
                  <a:srgbClr val="74A510"/>
                </a:solidFill>
                <a:latin typeface="Arial Black" pitchFamily="34" charset="0"/>
              </a:rPr>
              <a:t>Speciální základní škola, Louny, </a:t>
            </a:r>
            <a:r>
              <a:rPr lang="cs-CZ" sz="2400" dirty="0" err="1">
                <a:solidFill>
                  <a:srgbClr val="74A510"/>
                </a:solidFill>
                <a:latin typeface="Arial Black" pitchFamily="34" charset="0"/>
              </a:rPr>
              <a:t>Poděbradova</a:t>
            </a:r>
            <a:r>
              <a:rPr lang="cs-CZ" sz="2400" dirty="0">
                <a:solidFill>
                  <a:srgbClr val="74A510"/>
                </a:solidFill>
                <a:latin typeface="Arial Black" pitchFamily="34" charset="0"/>
              </a:rPr>
              <a:t> 640, příspěvková organizace</a:t>
            </a:r>
          </a:p>
          <a:p>
            <a:endParaRPr lang="cs-CZ" sz="2400" dirty="0">
              <a:solidFill>
                <a:srgbClr val="74A510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Autor : </a:t>
            </a:r>
            <a:r>
              <a:rPr lang="cs-CZ" sz="2400" dirty="0">
                <a:solidFill>
                  <a:srgbClr val="74A510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>
              <a:solidFill>
                <a:srgbClr val="74A510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Název materiálu: </a:t>
            </a:r>
          </a:p>
          <a:p>
            <a:r>
              <a:rPr lang="cs-CZ" sz="2400" dirty="0">
                <a:solidFill>
                  <a:srgbClr val="74A510"/>
                </a:solidFill>
                <a:latin typeface="Arial Black" pitchFamily="34" charset="0"/>
              </a:rPr>
              <a:t>VY_ </a:t>
            </a:r>
            <a:r>
              <a:rPr lang="cs-CZ" sz="2400" dirty="0" smtClean="0">
                <a:solidFill>
                  <a:srgbClr val="74A510"/>
                </a:solidFill>
                <a:latin typeface="Arial Black" pitchFamily="34" charset="0"/>
              </a:rPr>
              <a:t>32_INOVACE_09_V_M_HŠ_Kolik_je_hodin?_I</a:t>
            </a:r>
            <a:endParaRPr lang="cs-CZ" sz="2400" dirty="0">
              <a:solidFill>
                <a:srgbClr val="74A510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74A510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Téma: </a:t>
            </a:r>
            <a:r>
              <a:rPr lang="cs-CZ" sz="2400" dirty="0">
                <a:solidFill>
                  <a:srgbClr val="74A510"/>
                </a:solidFill>
                <a:latin typeface="Arial Black" pitchFamily="34" charset="0"/>
              </a:rPr>
              <a:t>Hodiny</a:t>
            </a:r>
          </a:p>
          <a:p>
            <a:r>
              <a:rPr lang="cs-CZ" sz="2400" dirty="0">
                <a:latin typeface="Arial Black" pitchFamily="34" charset="0"/>
              </a:rPr>
              <a:t>Název sady: </a:t>
            </a:r>
            <a:r>
              <a:rPr lang="cs-CZ" sz="2400" dirty="0">
                <a:solidFill>
                  <a:srgbClr val="74A510"/>
                </a:solidFill>
                <a:latin typeface="Arial Black" pitchFamily="34" charset="0"/>
              </a:rPr>
              <a:t>Matematika – HŠ</a:t>
            </a:r>
          </a:p>
          <a:p>
            <a:r>
              <a:rPr lang="cs-CZ" sz="2400" dirty="0">
                <a:solidFill>
                  <a:srgbClr val="74A510"/>
                </a:solidFill>
                <a:latin typeface="Trebuchet MS" pitchFamily="34" charset="0"/>
              </a:rPr>
              <a:t>Číslo projektu:  CZ.1.07/1.4.00/21.3407</a:t>
            </a:r>
          </a:p>
          <a:p>
            <a:endParaRPr lang="cs-CZ" sz="2400" dirty="0">
              <a:solidFill>
                <a:srgbClr val="74A510"/>
              </a:solidFill>
              <a:latin typeface="Arial Black" pitchFamily="34" charset="0"/>
            </a:endParaRPr>
          </a:p>
        </p:txBody>
      </p:sp>
      <p:pic>
        <p:nvPicPr>
          <p:cNvPr id="14338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145088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750" y="692150"/>
            <a:ext cx="7993063" cy="5264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Materiál je určený pro žáky 7. ročníku speciální třídy, pro výuku matematiky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První část prezentace je určena k výkladu nového učiva časové údaje (hodiny), jak se dělí čas (den ,týden, měsíc , rok)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 Inovace: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Metodické pokyny: Žáci na základě vhodně zvolených otázek společně s učitelem si procvičují a prohlubují znalosti z </a:t>
            </a:r>
            <a:r>
              <a:rPr lang="cs-CZ" sz="2400">
                <a:latin typeface="Arial Black" pitchFamily="34" charset="0"/>
              </a:rPr>
              <a:t>časových údajů- (hodiny), </a:t>
            </a:r>
            <a:r>
              <a:rPr lang="cs-CZ" sz="2400" dirty="0">
                <a:latin typeface="Arial Black" pitchFamily="34" charset="0"/>
              </a:rPr>
              <a:t>odpovídají na otázky vyplněním pracovního listu.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 rtlCol="0"/>
          <a:lstStyle/>
          <a:p>
            <a:pPr algn="ctr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HODINY</a:t>
            </a:r>
            <a:endParaRPr lang="cs-CZ" sz="4400" dirty="0">
              <a:solidFill>
                <a:schemeClr val="bg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KOLIK JE HODIN?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404813"/>
            <a:ext cx="3048000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807804" y="581843"/>
            <a:ext cx="3492388" cy="36724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908050"/>
            <a:ext cx="26289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MALÁ RUČIČKA</a:t>
            </a:r>
          </a:p>
          <a:p>
            <a:r>
              <a:rPr lang="cs-CZ" sz="2400">
                <a:latin typeface="Arial Black" pitchFamily="34" charset="0"/>
              </a:rPr>
              <a:t>UKAZUJE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HODINU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835150" y="2478088"/>
            <a:ext cx="1944688" cy="4460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659563" y="2478088"/>
            <a:ext cx="2665412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VELKÁ RUČIČKA UKAZUJE  MINUTY A ČÁST HODINY</a:t>
            </a:r>
          </a:p>
        </p:txBody>
      </p:sp>
      <p:cxnSp>
        <p:nvCxnSpPr>
          <p:cNvPr id="9" name="Přímá spojnice se šipkou 8"/>
          <p:cNvCxnSpPr>
            <a:stCxn id="7" idx="1"/>
          </p:cNvCxnSpPr>
          <p:nvPr/>
        </p:nvCxnSpPr>
        <p:spPr>
          <a:xfrm flipH="1" flipV="1">
            <a:off x="5292725" y="3128963"/>
            <a:ext cx="1366838" cy="3190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504" y="2780928"/>
            <a:ext cx="2952328" cy="288032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TextovéPole 2"/>
          <p:cNvSpPr txBox="1"/>
          <p:nvPr/>
        </p:nvSpPr>
        <p:spPr>
          <a:xfrm>
            <a:off x="1043609" y="101416"/>
            <a:ext cx="7370612" cy="584775"/>
          </a:xfrm>
          <a:prstGeom prst="rect">
            <a:avLst/>
          </a:prstGeom>
          <a:solidFill>
            <a:srgbClr val="FF0000"/>
          </a:solidFill>
          <a:ln>
            <a:solidFill>
              <a:schemeClr val="accent6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JAK JE DLOUHÝ DEN?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71800" y="836712"/>
            <a:ext cx="4608512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DEN MÁ 24 HODIN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9" y="1700808"/>
            <a:ext cx="7370612" cy="584775"/>
          </a:xfrm>
          <a:prstGeom prst="rect">
            <a:avLst/>
          </a:prstGeom>
          <a:solidFill>
            <a:srgbClr val="FF000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JAK SE DĚLÍ ČAS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78954" y="2555570"/>
            <a:ext cx="4608512" cy="1077218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1 HODINA MÁ 60 MINUT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78954" y="4077072"/>
            <a:ext cx="5585533" cy="1077218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1 MINUTA MÁ 60 SEKUND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313" y="192088"/>
            <a:ext cx="3313112" cy="461962"/>
          </a:xfrm>
          <a:prstGeom prst="rect">
            <a:avLst/>
          </a:prstGeom>
          <a:solidFill>
            <a:srgbClr val="FF000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DEN SE DĚLÍ NA: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0688" y="1271588"/>
            <a:ext cx="1755775" cy="369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 Black" pitchFamily="34" charset="0"/>
              </a:rPr>
              <a:t>RÁNO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2275" y="2997200"/>
            <a:ext cx="1770063" cy="3683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 Black" pitchFamily="34" charset="0"/>
              </a:rPr>
              <a:t>DOPOLEDNE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625" y="5516563"/>
            <a:ext cx="1743075" cy="369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 Black" pitchFamily="34" charset="0"/>
              </a:rPr>
              <a:t>POLEDNE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30788" y="901700"/>
            <a:ext cx="1819275" cy="3698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 Black" pitchFamily="34" charset="0"/>
              </a:rPr>
              <a:t>ODPOLEDNE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68875" y="2952750"/>
            <a:ext cx="1795463" cy="3683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 Black" pitchFamily="34" charset="0"/>
              </a:rPr>
              <a:t>VEČER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59338" y="5281613"/>
            <a:ext cx="1797050" cy="3698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 Black" pitchFamily="34" charset="0"/>
              </a:rPr>
              <a:t>NOC</a:t>
            </a:r>
          </a:p>
        </p:txBody>
      </p:sp>
      <p:pic>
        <p:nvPicPr>
          <p:cNvPr id="4098" name="Picture 2" descr="C:\Users\Roman\AppData\Local\Microsoft\Windows\Temporary Internet Files\Content.IE5\NHONLHOF\MC9004237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901700"/>
            <a:ext cx="1914525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Roman\AppData\Local\Microsoft\Windows\Temporary Internet Files\Content.IE5\YN8AQFOE\MP900403444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213" y="2565400"/>
            <a:ext cx="96043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Roman\AppData\Local\Microsoft\Windows\Temporary Internet Files\Content.IE5\NHONLHOF\MC9002156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78113" y="4437063"/>
            <a:ext cx="1525587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19925" y="423863"/>
            <a:ext cx="1571625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Roman\AppData\Local\Microsoft\Windows\Temporary Internet Files\Content.IE5\RES61QZE\MC90043004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8950" y="2465388"/>
            <a:ext cx="1895475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Roman\AppData\Local\Microsoft\Windows\Temporary Internet Files\Content.IE5\OBJ8FAWU\MP90044912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19925" y="4886325"/>
            <a:ext cx="1231900" cy="123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613" y="260350"/>
            <a:ext cx="5184775" cy="585788"/>
          </a:xfrm>
          <a:prstGeom prst="rect">
            <a:avLst/>
          </a:prstGeom>
          <a:solidFill>
            <a:srgbClr val="FF0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TÝDEN MÁ 7 DNÍ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95588" y="1020763"/>
            <a:ext cx="3417887" cy="5857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1. PONDĚLÍ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79713" y="1773238"/>
            <a:ext cx="3441700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2. ÚTERÝ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79713" y="2565400"/>
            <a:ext cx="3451225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3.  STŘEDA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9713" y="3317875"/>
            <a:ext cx="3441700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4. ČTVRTEK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63838" y="4076700"/>
            <a:ext cx="3467100" cy="5857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5. PÁTEK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63838" y="4868863"/>
            <a:ext cx="3449637" cy="5857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6. SOBOTA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782888" y="5656263"/>
            <a:ext cx="3416300" cy="5857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Arial Black" pitchFamily="34" charset="0"/>
              </a:rPr>
              <a:t>7. NEDĚLE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3096344" cy="461665"/>
          </a:xfrm>
          <a:prstGeom prst="rect">
            <a:avLst/>
          </a:prstGeom>
          <a:solidFill>
            <a:srgbClr val="00B0F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ROK MÁ 365 DNÍ</a:t>
            </a:r>
          </a:p>
        </p:txBody>
      </p:sp>
      <p:pic>
        <p:nvPicPr>
          <p:cNvPr id="1026" name="Picture 2" descr="C:\Users\Roman\AppData\Local\Microsoft\Windows\Temporary Internet Files\Content.IE5\NHONLHOF\MC9000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60554" y="3170583"/>
            <a:ext cx="3240360" cy="2807965"/>
          </a:xfrm>
          <a:prstGeom prst="rect">
            <a:avLst/>
          </a:prstGeom>
          <a:ln w="190500" cap="sq">
            <a:solidFill>
              <a:srgbClr val="00B0F0"/>
            </a:solidFill>
            <a:prstDash val="solid"/>
            <a:miter lim="800000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/>
          </a:extLst>
        </p:spPr>
      </p:pic>
      <p:sp>
        <p:nvSpPr>
          <p:cNvPr id="3" name="TextovéPole 2"/>
          <p:cNvSpPr txBox="1"/>
          <p:nvPr/>
        </p:nvSpPr>
        <p:spPr>
          <a:xfrm>
            <a:off x="5034290" y="2996952"/>
            <a:ext cx="2376264" cy="461665"/>
          </a:xfrm>
          <a:prstGeom prst="rect">
            <a:avLst/>
          </a:prstGeom>
          <a:solidFill>
            <a:srgbClr val="00B0F0"/>
          </a:solidFill>
          <a:effectLst>
            <a:glow rad="228600">
              <a:schemeClr val="accent4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PROSINEC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34290" y="4112901"/>
            <a:ext cx="2412268" cy="461665"/>
          </a:xfrm>
          <a:prstGeom prst="rect">
            <a:avLst/>
          </a:prstGeom>
          <a:solidFill>
            <a:srgbClr val="00B0F0"/>
          </a:solidFill>
          <a:effectLst>
            <a:glow rad="228600">
              <a:schemeClr val="accent2">
                <a:satMod val="175000"/>
                <a:alpha val="40000"/>
              </a:schemeClr>
            </a:glow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LEDEN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16288" y="5373216"/>
            <a:ext cx="2448272" cy="461665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ÚNOR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131840" y="2131180"/>
            <a:ext cx="1872208" cy="461665"/>
          </a:xfrm>
          <a:prstGeom prst="rect">
            <a:avLst/>
          </a:prstGeom>
          <a:solidFill>
            <a:srgbClr val="0070C0"/>
          </a:solidFill>
          <a:ln>
            <a:solidFill>
              <a:srgbClr val="00B0F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ZIMA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55976" y="476672"/>
            <a:ext cx="3600400" cy="461665"/>
          </a:xfrm>
          <a:prstGeom prst="rect">
            <a:avLst/>
          </a:prstGeom>
          <a:solidFill>
            <a:srgbClr val="00B0F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ROK MÁ 12 MĚSÍCŮ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8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Roman\AppData\Local\Microsoft\Windows\Temporary Internet Files\Content.IE5\RES61QZE\MP9004490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3024336" cy="3274671"/>
          </a:xfrm>
          <a:prstGeom prst="rect">
            <a:avLst/>
          </a:prstGeom>
          <a:ln w="228600" cap="sq" cmpd="thickThin">
            <a:solidFill>
              <a:schemeClr val="accent1"/>
            </a:solidFill>
            <a:prstDash val="solid"/>
            <a:miter lim="800000"/>
          </a:ln>
          <a:effectLst>
            <a:glow rad="228600">
              <a:schemeClr val="accent6">
                <a:satMod val="175000"/>
                <a:alpha val="40000"/>
              </a:schemeClr>
            </a:glow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sp>
        <p:nvSpPr>
          <p:cNvPr id="3" name="TextovéPole 2"/>
          <p:cNvSpPr txBox="1"/>
          <p:nvPr/>
        </p:nvSpPr>
        <p:spPr>
          <a:xfrm>
            <a:off x="2896840" y="304020"/>
            <a:ext cx="1817356" cy="461665"/>
          </a:xfrm>
          <a:prstGeom prst="rect">
            <a:avLst/>
          </a:prstGeom>
          <a:solidFill>
            <a:srgbClr val="FFFF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Arial Black" pitchFamily="34" charset="0"/>
              </a:rPr>
              <a:t>JARO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470561" y="1598575"/>
            <a:ext cx="2376264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  <a:innerShdw blurRad="63500" dist="50800">
              <a:prstClr val="black">
                <a:alpha val="50000"/>
              </a:prstClr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BŘEZEN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70561" y="2836019"/>
            <a:ext cx="2376264" cy="461665"/>
          </a:xfrm>
          <a:prstGeom prst="rect">
            <a:avLst/>
          </a:prstGeom>
          <a:solidFill>
            <a:srgbClr val="FFC000"/>
          </a:solidFill>
          <a:effectLst>
            <a:glow rad="228600">
              <a:schemeClr val="accent3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DUBEN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70561" y="4066957"/>
            <a:ext cx="2376264" cy="461665"/>
          </a:xfrm>
          <a:prstGeom prst="rect">
            <a:avLst/>
          </a:prstGeom>
          <a:solidFill>
            <a:srgbClr val="FFFF00"/>
          </a:solidFill>
          <a:effectLst>
            <a:glow rad="228600">
              <a:schemeClr val="accent1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KVĚTEN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7579" y="980728"/>
            <a:ext cx="2898557" cy="461665"/>
          </a:xfrm>
          <a:prstGeom prst="rect">
            <a:avLst/>
          </a:prstGeom>
          <a:solidFill>
            <a:srgbClr val="FF000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LÉTO</a:t>
            </a:r>
          </a:p>
        </p:txBody>
      </p:sp>
      <p:pic>
        <p:nvPicPr>
          <p:cNvPr id="2052" name="Picture 4" descr="C:\Users\Roman\AppData\Local\Microsoft\Windows\Temporary Internet Files\Content.IE5\NHONLHOF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069169" cy="3240360"/>
          </a:xfrm>
          <a:prstGeom prst="rect">
            <a:avLst/>
          </a:prstGeom>
          <a:ln w="190500" cap="sq">
            <a:solidFill>
              <a:schemeClr val="accent3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/>
          </a:extLst>
        </p:spPr>
      </p:pic>
      <p:sp>
        <p:nvSpPr>
          <p:cNvPr id="3" name="TextovéPole 2"/>
          <p:cNvSpPr txBox="1"/>
          <p:nvPr/>
        </p:nvSpPr>
        <p:spPr>
          <a:xfrm>
            <a:off x="5044341" y="2132856"/>
            <a:ext cx="302433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ČERVEN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44341" y="3501008"/>
            <a:ext cx="302433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effectLst>
            <a:glow rad="228600">
              <a:schemeClr val="accent3">
                <a:satMod val="175000"/>
                <a:alpha val="40000"/>
              </a:schemeClr>
            </a:glow>
            <a:innerShdw blurRad="63500" dist="50800" dir="10800000">
              <a:prstClr val="black">
                <a:alpha val="50000"/>
              </a:prstClr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ČERVENEC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44341" y="4783466"/>
            <a:ext cx="3024336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SRPEN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692696"/>
            <a:ext cx="3888432" cy="461665"/>
          </a:xfrm>
          <a:prstGeom prst="rect">
            <a:avLst/>
          </a:prstGeom>
          <a:solidFill>
            <a:schemeClr val="accent1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PODZIM</a:t>
            </a:r>
          </a:p>
        </p:txBody>
      </p:sp>
      <p:pic>
        <p:nvPicPr>
          <p:cNvPr id="3074" name="Picture 2" descr="C:\Users\Roman\AppData\Local\Microsoft\Windows\Temporary Internet Files\Content.IE5\RES61QZE\MP9004075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2118720"/>
            <a:ext cx="3901440" cy="33265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/>
          </a:extLst>
        </p:spPr>
      </p:pic>
      <p:sp>
        <p:nvSpPr>
          <p:cNvPr id="3" name="TextovéPole 2"/>
          <p:cNvSpPr txBox="1"/>
          <p:nvPr/>
        </p:nvSpPr>
        <p:spPr>
          <a:xfrm>
            <a:off x="4943067" y="2708920"/>
            <a:ext cx="1962453" cy="461665"/>
          </a:xfrm>
          <a:prstGeom prst="rect">
            <a:avLst/>
          </a:prstGeom>
          <a:solidFill>
            <a:schemeClr val="accent1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ZÁŘÍ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49428" y="3770640"/>
            <a:ext cx="1962453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ŘÍJEN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13802" y="4869160"/>
            <a:ext cx="1962453" cy="461665"/>
          </a:xfrm>
          <a:prstGeom prst="rect">
            <a:avLst/>
          </a:prstGeo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LISTOPAD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404813"/>
            <a:ext cx="8496300" cy="6461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Arial Black" pitchFamily="34" charset="0"/>
              </a:rPr>
              <a:t>KDE VŠUDE NAJDEŠ HODINY?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1557338"/>
            <a:ext cx="2592388" cy="295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27088" y="1587500"/>
            <a:ext cx="1657350" cy="3698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NA VĚŽI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1773238"/>
            <a:ext cx="719137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508625" y="1825625"/>
            <a:ext cx="1258888" cy="3683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NA RUCE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8225" y="2366963"/>
            <a:ext cx="1738313" cy="106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8088" y="2847975"/>
            <a:ext cx="1008062" cy="3698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DOMA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6100" y="4149725"/>
            <a:ext cx="1439863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651500" y="4149725"/>
            <a:ext cx="1116013" cy="3683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NA ULICI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547813" y="333375"/>
            <a:ext cx="518477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ZDROJE</a:t>
            </a:r>
          </a:p>
        </p:txBody>
      </p:sp>
      <p:sp>
        <p:nvSpPr>
          <p:cNvPr id="26626" name="TextovéPole 14"/>
          <p:cNvSpPr txBox="1">
            <a:spLocks noChangeArrowheads="1"/>
          </p:cNvSpPr>
          <p:nvPr/>
        </p:nvSpPr>
        <p:spPr bwMode="auto">
          <a:xfrm>
            <a:off x="1042988" y="1268413"/>
            <a:ext cx="68405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dirty="0" smtClean="0">
                <a:solidFill>
                  <a:srgbClr val="FEA022"/>
                </a:solidFill>
                <a:latin typeface="Trebuchet MS" pitchFamily="34" charset="0"/>
                <a:hlinkClick r:id="rId3"/>
              </a:rPr>
              <a:t>Dostupné na www: http</a:t>
            </a:r>
            <a:r>
              <a:rPr lang="cs-CZ" dirty="0">
                <a:solidFill>
                  <a:srgbClr val="FEA022"/>
                </a:solidFill>
                <a:latin typeface="Trebuchet MS" pitchFamily="34" charset="0"/>
                <a:hlinkClick r:id="rId3"/>
              </a:rPr>
              <a:t>://microsoft.com</a:t>
            </a:r>
            <a:endParaRPr lang="cs-CZ" dirty="0">
              <a:solidFill>
                <a:srgbClr val="FEA022"/>
              </a:solidFill>
              <a:latin typeface="Trebuchet MS" pitchFamily="34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s-CZ" dirty="0">
                <a:latin typeface="Trebuchet MS" pitchFamily="34" charset="0"/>
              </a:rPr>
              <a:t>Citace: </a:t>
            </a:r>
            <a:r>
              <a:rPr lang="en-US" b="1" dirty="0"/>
              <a:t>[</a:t>
            </a:r>
            <a:r>
              <a:rPr lang="cs-CZ" b="1" dirty="0"/>
              <a:t> </a:t>
            </a:r>
            <a:r>
              <a:rPr lang="cs-CZ" b="1">
                <a:latin typeface="Trebuchet MS" pitchFamily="34" charset="0"/>
              </a:rPr>
              <a:t>2012</a:t>
            </a:r>
            <a:r>
              <a:rPr lang="cs-CZ" b="1"/>
              <a:t> </a:t>
            </a:r>
            <a:r>
              <a:rPr lang="cs-CZ" b="1" smtClean="0"/>
              <a:t>–01 </a:t>
            </a:r>
            <a:r>
              <a:rPr lang="cs-CZ" b="1" smtClean="0"/>
              <a:t>-11</a:t>
            </a:r>
            <a:r>
              <a:rPr lang="en-US" b="1" dirty="0"/>
              <a:t>]</a:t>
            </a:r>
            <a:endParaRPr lang="cs-CZ" b="1" dirty="0"/>
          </a:p>
          <a:p>
            <a:pPr marL="285750" indent="-285750">
              <a:buFont typeface="Arial" charset="0"/>
              <a:buChar char="•"/>
            </a:pPr>
            <a:endParaRPr lang="cs-CZ" b="1" dirty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2577</TotalTime>
  <Words>266</Words>
  <Application>Microsoft Office PowerPoint</Application>
  <PresentationFormat>Předvádění na obrazovce (4:3)</PresentationFormat>
  <Paragraphs>80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Snímek 2</vt:lpstr>
      <vt:lpstr>KOLIK JE HODIN?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KOLIK JE HODIN</dc:title>
  <dc:creator>Roman</dc:creator>
  <cp:lastModifiedBy>Erika Pospíšilová</cp:lastModifiedBy>
  <cp:revision>69</cp:revision>
  <dcterms:created xsi:type="dcterms:W3CDTF">2012-03-28T12:57:00Z</dcterms:created>
  <dcterms:modified xsi:type="dcterms:W3CDTF">2012-10-12T15:24:22Z</dcterms:modified>
</cp:coreProperties>
</file>