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A7B321-ED27-4494-8E51-780C40BBA3A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2292CD-AFA3-430A-B08B-336032DD717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2292CD-AFA3-430A-B08B-336032DD717A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2292CD-AFA3-430A-B08B-336032DD717A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2292CD-AFA3-430A-B08B-336032DD717A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2292CD-AFA3-430A-B08B-336032DD717A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2292CD-AFA3-430A-B08B-336032DD717A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2292CD-AFA3-430A-B08B-336032DD717A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2292CD-AFA3-430A-B08B-336032DD717A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2292CD-AFA3-430A-B08B-336032DD717A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2292CD-AFA3-430A-B08B-336032DD717A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2292CD-AFA3-430A-B08B-336032DD717A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7"/>
          <p:cNvSpPr txBox="1"/>
          <p:nvPr/>
        </p:nvSpPr>
        <p:spPr>
          <a:xfrm>
            <a:off x="1828800" y="3159125"/>
            <a:ext cx="457200" cy="1035050"/>
          </a:xfrm>
          <a:prstGeom prst="rect">
            <a:avLst/>
          </a:prstGeom>
          <a:noFill/>
        </p:spPr>
        <p:txBody>
          <a:bodyPr lIns="0" tIns="9144" rIns="0" bIns="9144" anchor="ctr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F892E-DE4D-496B-87AE-8AD7F5036CB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2E0A0-6E5A-4FF5-BD9E-02F25F9056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86842-A6F4-46E7-B343-80029DA7E214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7DBF4-B39B-4F82-9494-BD40159007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7"/>
          <p:cNvSpPr txBox="1"/>
          <p:nvPr/>
        </p:nvSpPr>
        <p:spPr>
          <a:xfrm>
            <a:off x="4267200" y="4075113"/>
            <a:ext cx="457200" cy="1014412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C383C-EA7B-4B2F-B389-A9CEDEB6271E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7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4A9D7-BB36-492C-9965-C72D1558B2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7F41A-2417-4937-9C11-9C1F604B631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E1F7A-7B1F-4E7C-9EFC-9DBD0321C0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12"/>
          <p:cNvSpPr txBox="1"/>
          <p:nvPr/>
        </p:nvSpPr>
        <p:spPr>
          <a:xfrm>
            <a:off x="1057275" y="520700"/>
            <a:ext cx="457200" cy="92233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8" name="TextBox 17"/>
          <p:cNvSpPr txBox="1"/>
          <p:nvPr/>
        </p:nvSpPr>
        <p:spPr>
          <a:xfrm>
            <a:off x="4779963" y="520700"/>
            <a:ext cx="457200" cy="92233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2CB0B-8078-4349-A999-112CB2126660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10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0785A-E2DC-4A4F-9E52-A8908B48CC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E02D1-CEC9-4D3E-8FA5-F4A7A47BE086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676FD-B35A-43B6-B1ED-F1929D1C9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2F23E-556A-4EC9-9624-88A4C0E60F5E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73185-BFB0-4B13-ADE5-9394E0DED4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/>
          <p:nvPr/>
        </p:nvSpPr>
        <p:spPr>
          <a:xfrm>
            <a:off x="5329238" y="1774825"/>
            <a:ext cx="457200" cy="1230313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6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5C16D-6DE4-4E67-A00F-38F70B2E83C5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7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7DCBC-60F6-4C65-AE49-E824D41CFE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/>
          <p:nvPr/>
        </p:nvSpPr>
        <p:spPr>
          <a:xfrm>
            <a:off x="2435225" y="3332163"/>
            <a:ext cx="457200" cy="92233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6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B20E6-E162-4374-9252-139171E811A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7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84424-153D-4C69-B0C1-0252D0013A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4CCA1-C3A7-4C5B-8CD6-37CE3A48F74C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233AF-22B5-436E-8B13-2FE3734D2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5B49F-CF89-4FFC-8E5D-108A9F1534AD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ED5CD0-6074-4A57-86B3-247A62D4FA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875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0"/>
            <a:ext cx="6096000" cy="365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chemeClr val="tx1">
                    <a:alpha val="6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784819D1-1D43-4FD3-AC1D-248AC71231F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325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1">
                    <a:alpha val="6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325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600" smtClean="0">
                <a:solidFill>
                  <a:schemeClr val="tx1">
                    <a:alpha val="60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F4291745-9804-444B-A2C9-511379EEE8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Palatino Linotype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39763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4888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4650" indent="-255588" algn="l" rtl="0" fontAlgn="base">
        <a:spcBef>
          <a:spcPct val="20000"/>
        </a:spcBef>
        <a:spcAft>
          <a:spcPct val="0"/>
        </a:spcAft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750" y="620713"/>
            <a:ext cx="8496300" cy="557075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Název školy: </a:t>
            </a:r>
            <a:r>
              <a:rPr lang="cs-CZ" sz="2400" dirty="0">
                <a:solidFill>
                  <a:srgbClr val="4A8EF2"/>
                </a:solidFill>
                <a:latin typeface="Arial Black" pitchFamily="34" charset="0"/>
              </a:rPr>
              <a:t>Speciální základní škola, Louny, </a:t>
            </a:r>
            <a:r>
              <a:rPr lang="cs-CZ" sz="2400" dirty="0" err="1">
                <a:solidFill>
                  <a:srgbClr val="4A8EF2"/>
                </a:solidFill>
                <a:latin typeface="Arial Black" pitchFamily="34" charset="0"/>
              </a:rPr>
              <a:t>Poděbradova</a:t>
            </a:r>
            <a:r>
              <a:rPr lang="cs-CZ" sz="2400" dirty="0">
                <a:solidFill>
                  <a:srgbClr val="4A8EF2"/>
                </a:solidFill>
                <a:latin typeface="Arial Black" pitchFamily="34" charset="0"/>
              </a:rPr>
              <a:t> 640, příspěvková organizace</a:t>
            </a:r>
          </a:p>
          <a:p>
            <a:endParaRPr lang="cs-CZ" sz="2400" dirty="0">
              <a:solidFill>
                <a:srgbClr val="4A8EF2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Autor : </a:t>
            </a:r>
            <a:r>
              <a:rPr lang="cs-CZ" sz="2400" dirty="0">
                <a:solidFill>
                  <a:srgbClr val="4A8EF2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>
              <a:solidFill>
                <a:srgbClr val="4A8EF2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Název materiálu: </a:t>
            </a:r>
          </a:p>
          <a:p>
            <a:r>
              <a:rPr lang="cs-CZ" sz="2000" dirty="0">
                <a:latin typeface="Arial Black" pitchFamily="34" charset="0"/>
              </a:rPr>
              <a:t>VY_ </a:t>
            </a:r>
            <a:r>
              <a:rPr lang="cs-CZ" sz="2000" dirty="0" smtClean="0">
                <a:latin typeface="Arial Black" pitchFamily="34" charset="0"/>
              </a:rPr>
              <a:t>32_INOVACE_12_</a:t>
            </a:r>
            <a:r>
              <a:rPr lang="cs-CZ" sz="2000" dirty="0" smtClean="0">
                <a:latin typeface="Arial Black" pitchFamily="34" charset="0"/>
              </a:rPr>
              <a:t>V_</a:t>
            </a:r>
            <a:r>
              <a:rPr lang="cs-CZ" sz="2000" dirty="0" smtClean="0">
                <a:latin typeface="Arial Black" pitchFamily="34" charset="0"/>
              </a:rPr>
              <a:t>M_HŠ_</a:t>
            </a:r>
            <a:r>
              <a:rPr lang="cs-CZ" sz="2000" dirty="0" smtClean="0">
                <a:solidFill>
                  <a:srgbClr val="4A8EF2"/>
                </a:solidFill>
                <a:latin typeface="Arial Black" pitchFamily="34" charset="0"/>
              </a:rPr>
              <a:t>POČÍTÁME_DO_ </a:t>
            </a:r>
            <a:r>
              <a:rPr lang="cs-CZ" sz="2000" dirty="0">
                <a:solidFill>
                  <a:srgbClr val="4A8EF2"/>
                </a:solidFill>
                <a:latin typeface="Arial Black" pitchFamily="34" charset="0"/>
              </a:rPr>
              <a:t>STA</a:t>
            </a:r>
          </a:p>
          <a:p>
            <a:endParaRPr lang="cs-CZ" sz="2400" dirty="0">
              <a:solidFill>
                <a:srgbClr val="4A8EF2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Téma: </a:t>
            </a:r>
            <a:r>
              <a:rPr lang="cs-CZ" sz="2400" dirty="0">
                <a:solidFill>
                  <a:srgbClr val="4A8EF2"/>
                </a:solidFill>
                <a:latin typeface="Arial Black" pitchFamily="34" charset="0"/>
              </a:rPr>
              <a:t>POČÍTÁME S RADOSTÍ</a:t>
            </a:r>
          </a:p>
          <a:p>
            <a:r>
              <a:rPr lang="cs-CZ" sz="2400" dirty="0">
                <a:latin typeface="Arial Black" pitchFamily="34" charset="0"/>
              </a:rPr>
              <a:t>Název sady: </a:t>
            </a:r>
            <a:r>
              <a:rPr lang="cs-CZ" sz="2400" dirty="0">
                <a:solidFill>
                  <a:srgbClr val="4A8EF2"/>
                </a:solidFill>
                <a:latin typeface="Arial Black" pitchFamily="34" charset="0"/>
              </a:rPr>
              <a:t>Matematika – </a:t>
            </a:r>
            <a:r>
              <a:rPr lang="cs-CZ" sz="2400" dirty="0" smtClean="0">
                <a:solidFill>
                  <a:srgbClr val="4A8EF2"/>
                </a:solidFill>
                <a:latin typeface="Arial Black" pitchFamily="34" charset="0"/>
              </a:rPr>
              <a:t>HRAVÁ ŠKOLA</a:t>
            </a:r>
            <a:endParaRPr lang="cs-CZ" sz="2400" dirty="0">
              <a:solidFill>
                <a:srgbClr val="4A8EF2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Číslo projektu:  CZ.1.07/1.4.00/21.3407</a:t>
            </a:r>
          </a:p>
          <a:p>
            <a:r>
              <a:rPr lang="cs-CZ" sz="2400" dirty="0">
                <a:latin typeface="Palatino Linotype" pitchFamily="18" charset="0"/>
              </a:rPr>
              <a:t/>
            </a:r>
            <a:br>
              <a:rPr lang="cs-CZ" sz="2400" dirty="0">
                <a:latin typeface="Palatino Linotype" pitchFamily="18" charset="0"/>
              </a:rPr>
            </a:br>
            <a:endParaRPr lang="cs-CZ" sz="2400" dirty="0">
              <a:latin typeface="Arial Black" pitchFamily="34" charset="0"/>
            </a:endParaRPr>
          </a:p>
          <a:p>
            <a:endParaRPr lang="cs-CZ" sz="2400" dirty="0">
              <a:solidFill>
                <a:srgbClr val="4A8EF2"/>
              </a:solidFill>
              <a:latin typeface="Arial Black" pitchFamily="34" charset="0"/>
            </a:endParaRPr>
          </a:p>
          <a:p>
            <a:endParaRPr lang="cs-CZ" sz="2400" dirty="0">
              <a:solidFill>
                <a:srgbClr val="4A8EF2"/>
              </a:solidFill>
              <a:latin typeface="Arial Black" pitchFamily="34" charset="0"/>
            </a:endParaRPr>
          </a:p>
        </p:txBody>
      </p:sp>
      <p:pic>
        <p:nvPicPr>
          <p:cNvPr id="1331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6900" y="5181600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350"/>
            <a:ext cx="9144000" cy="6740525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  <p:txBody>
          <a:bodyPr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 Black" pitchFamily="34" charset="0"/>
              </a:rPr>
              <a:t>Anotace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Materiál je určený pro žáky </a:t>
            </a:r>
            <a:r>
              <a:rPr lang="cs-CZ" sz="2400" dirty="0" smtClean="0">
                <a:latin typeface="Arial Black" pitchFamily="34" charset="0"/>
              </a:rPr>
              <a:t>7. ročníku speciální třídy, </a:t>
            </a:r>
            <a:r>
              <a:rPr lang="cs-CZ" sz="2400" dirty="0">
                <a:latin typeface="Arial Black" pitchFamily="34" charset="0"/>
              </a:rPr>
              <a:t>pro výuku </a:t>
            </a:r>
            <a:r>
              <a:rPr lang="cs-CZ" sz="2400" dirty="0" smtClean="0">
                <a:latin typeface="Arial Black" pitchFamily="34" charset="0"/>
              </a:rPr>
              <a:t>matematiky</a:t>
            </a:r>
            <a:endParaRPr lang="cs-CZ" sz="2400" dirty="0">
              <a:latin typeface="Arial Black" pitchFamily="34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Prezentace na interaktivní tabuli.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První část prezentace je </a:t>
            </a:r>
            <a:r>
              <a:rPr lang="cs-CZ" sz="2400" dirty="0" smtClean="0">
                <a:latin typeface="Arial Black" pitchFamily="34" charset="0"/>
              </a:rPr>
              <a:t>určena pro společnou práci s učitelem </a:t>
            </a:r>
            <a:r>
              <a:rPr lang="cs-CZ" sz="2400" dirty="0">
                <a:latin typeface="Arial Black" pitchFamily="34" charset="0"/>
              </a:rPr>
              <a:t>-</a:t>
            </a:r>
            <a:r>
              <a:rPr lang="cs-CZ" sz="2400" dirty="0" smtClean="0">
                <a:latin typeface="Arial Black" pitchFamily="34" charset="0"/>
              </a:rPr>
              <a:t> opakování a procvičování učiva počítání v oboru přirozených čísel do 100, přiřazování správného výsledku- sčítání desítek do 100 , sčítání dvouciferných čísel bez přechodu přes desítku v oboru do sta, počítáme kostičky – čtvercová síť.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 Black" pitchFamily="34" charset="0"/>
              </a:rPr>
              <a:t>Inovace</a:t>
            </a:r>
            <a:r>
              <a:rPr lang="cs-CZ" sz="2400" dirty="0">
                <a:latin typeface="Arial Black" pitchFamily="34" charset="0"/>
              </a:rPr>
              <a:t>: Interaktivní způsob učení.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Metodické pokyny: Žáci na základě vhodně zvolených otázek společně s učitelem </a:t>
            </a:r>
            <a:r>
              <a:rPr lang="cs-CZ" sz="2400" dirty="0" smtClean="0">
                <a:latin typeface="Arial Black" pitchFamily="34" charset="0"/>
              </a:rPr>
              <a:t>opakuji a procvičují přirozená čísla do sta, </a:t>
            </a:r>
            <a:r>
              <a:rPr lang="cs-CZ" sz="2400" dirty="0">
                <a:latin typeface="Arial Black" pitchFamily="34" charset="0"/>
              </a:rPr>
              <a:t>doplňují </a:t>
            </a:r>
            <a:r>
              <a:rPr lang="cs-CZ" sz="2400" dirty="0" smtClean="0">
                <a:latin typeface="Arial Black" pitchFamily="34" charset="0"/>
              </a:rPr>
              <a:t>číslice , čtvercovou síť , výpočty , </a:t>
            </a:r>
            <a:r>
              <a:rPr lang="cs-CZ" sz="2400" dirty="0">
                <a:latin typeface="Arial Black" pitchFamily="34" charset="0"/>
              </a:rPr>
              <a:t>odpovídají na otázky vyplněním pracovního listu.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77875" y="1219200"/>
            <a:ext cx="7543800" cy="2152650"/>
          </a:xfrm>
          <a:solidFill>
            <a:schemeClr val="tx2">
              <a:lumMod val="90000"/>
            </a:schemeClr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 Black" pitchFamily="34" charset="0"/>
              </a:rPr>
              <a:t>Počítání do sta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050" y="3357563"/>
            <a:ext cx="6172200" cy="685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 Black" pitchFamily="34" charset="0"/>
              </a:rPr>
              <a:t>Počítáme s radostí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300" y="752475"/>
            <a:ext cx="302577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67400" y="5516563"/>
            <a:ext cx="3025775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867400" y="4724400"/>
            <a:ext cx="302577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7400" y="3933825"/>
            <a:ext cx="3025775" cy="574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840413" y="3170238"/>
            <a:ext cx="3024187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67400" y="2349500"/>
            <a:ext cx="3025775" cy="574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67400" y="1525588"/>
            <a:ext cx="3025775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67400" y="752475"/>
            <a:ext cx="302577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0825" y="1538288"/>
            <a:ext cx="3025775" cy="574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1300" y="2341563"/>
            <a:ext cx="3025775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7338" y="3141663"/>
            <a:ext cx="3024187" cy="574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0825" y="3933825"/>
            <a:ext cx="3025775" cy="5746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1300" y="4710113"/>
            <a:ext cx="3025775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0825" y="5516563"/>
            <a:ext cx="3025775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00225" y="101600"/>
            <a:ext cx="5867400" cy="461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PŘIŘAĎ SPRÁVNÝ VÝSLEDEK</a:t>
            </a:r>
          </a:p>
        </p:txBody>
      </p:sp>
      <p:sp>
        <p:nvSpPr>
          <p:cNvPr id="16400" name="TextovéPole 16"/>
          <p:cNvSpPr txBox="1">
            <a:spLocks noChangeArrowheads="1"/>
          </p:cNvSpPr>
          <p:nvPr/>
        </p:nvSpPr>
        <p:spPr bwMode="auto">
          <a:xfrm>
            <a:off x="250825" y="784225"/>
            <a:ext cx="2520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     60 + 20  =</a:t>
            </a:r>
          </a:p>
        </p:txBody>
      </p:sp>
      <p:sp>
        <p:nvSpPr>
          <p:cNvPr id="16401" name="TextovéPole 17"/>
          <p:cNvSpPr txBox="1">
            <a:spLocks noChangeArrowheads="1"/>
          </p:cNvSpPr>
          <p:nvPr/>
        </p:nvSpPr>
        <p:spPr bwMode="auto">
          <a:xfrm>
            <a:off x="539750" y="1700213"/>
            <a:ext cx="237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70 + 10  =</a:t>
            </a:r>
          </a:p>
        </p:txBody>
      </p:sp>
      <p:sp>
        <p:nvSpPr>
          <p:cNvPr id="16402" name="TextovéPole 18"/>
          <p:cNvSpPr txBox="1">
            <a:spLocks noChangeArrowheads="1"/>
          </p:cNvSpPr>
          <p:nvPr/>
        </p:nvSpPr>
        <p:spPr bwMode="auto">
          <a:xfrm>
            <a:off x="684213" y="2420938"/>
            <a:ext cx="2159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30 + 30  =</a:t>
            </a:r>
          </a:p>
        </p:txBody>
      </p:sp>
      <p:sp>
        <p:nvSpPr>
          <p:cNvPr id="16403" name="TextovéPole 19"/>
          <p:cNvSpPr txBox="1">
            <a:spLocks noChangeArrowheads="1"/>
          </p:cNvSpPr>
          <p:nvPr/>
        </p:nvSpPr>
        <p:spPr bwMode="auto">
          <a:xfrm>
            <a:off x="755650" y="3213100"/>
            <a:ext cx="20875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20 + 20  =</a:t>
            </a:r>
          </a:p>
        </p:txBody>
      </p:sp>
      <p:sp>
        <p:nvSpPr>
          <p:cNvPr id="16404" name="TextovéPole 20"/>
          <p:cNvSpPr txBox="1">
            <a:spLocks noChangeArrowheads="1"/>
          </p:cNvSpPr>
          <p:nvPr/>
        </p:nvSpPr>
        <p:spPr bwMode="auto">
          <a:xfrm>
            <a:off x="755650" y="4005263"/>
            <a:ext cx="2087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30 + 20  =</a:t>
            </a:r>
          </a:p>
        </p:txBody>
      </p:sp>
      <p:sp>
        <p:nvSpPr>
          <p:cNvPr id="16405" name="TextovéPole 21"/>
          <p:cNvSpPr txBox="1">
            <a:spLocks noChangeArrowheads="1"/>
          </p:cNvSpPr>
          <p:nvPr/>
        </p:nvSpPr>
        <p:spPr bwMode="auto">
          <a:xfrm>
            <a:off x="539750" y="4797425"/>
            <a:ext cx="25193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50 + 20  =</a:t>
            </a:r>
          </a:p>
        </p:txBody>
      </p:sp>
      <p:sp>
        <p:nvSpPr>
          <p:cNvPr id="16406" name="TextovéPole 22"/>
          <p:cNvSpPr txBox="1">
            <a:spLocks noChangeArrowheads="1"/>
          </p:cNvSpPr>
          <p:nvPr/>
        </p:nvSpPr>
        <p:spPr bwMode="auto">
          <a:xfrm>
            <a:off x="611188" y="5589588"/>
            <a:ext cx="237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80 + 10  =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867400" y="4813300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C000"/>
                </a:solidFill>
                <a:latin typeface="Arial Black" pitchFamily="34" charset="0"/>
              </a:rPr>
              <a:t>80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832475" y="3986213"/>
            <a:ext cx="7921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C000"/>
                </a:solidFill>
                <a:latin typeface="Arial Black" pitchFamily="34" charset="0"/>
              </a:rPr>
              <a:t>80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867400" y="5661025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C000"/>
                </a:solidFill>
                <a:latin typeface="Arial Black" pitchFamily="34" charset="0"/>
              </a:rPr>
              <a:t>60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5868988" y="836613"/>
            <a:ext cx="790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C000"/>
                </a:solidFill>
                <a:latin typeface="Arial Black" pitchFamily="34" charset="0"/>
              </a:rPr>
              <a:t>40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867400" y="1628775"/>
            <a:ext cx="7572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C000"/>
                </a:solidFill>
                <a:latin typeface="Arial Black" pitchFamily="34" charset="0"/>
              </a:rPr>
              <a:t>50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5867400" y="2420938"/>
            <a:ext cx="7572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C000"/>
                </a:solidFill>
                <a:latin typeface="Arial Black" pitchFamily="34" charset="0"/>
              </a:rPr>
              <a:t>70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5867400" y="3213100"/>
            <a:ext cx="936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C000"/>
                </a:solidFill>
                <a:latin typeface="Arial Black" pitchFamily="34" charset="0"/>
              </a:rPr>
              <a:t>90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6 L -0.35816 -0.586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17" y="-29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7.40741E-7 L -0.35816 -0.3425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99" y="-1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9259E-6 L -0.35816 -0.4687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17" y="-2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L -0.35833 0.3398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17" y="1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44444E-6 L -0.35625 0.3398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12" y="1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6 L -0.35625 0.329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12" y="16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96296E-6 L -0.35833 0.3398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17" y="1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388" y="4221163"/>
            <a:ext cx="3313112" cy="3698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388" y="1809750"/>
            <a:ext cx="3313112" cy="3698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388" y="4797425"/>
            <a:ext cx="3313112" cy="3683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76900" y="5949950"/>
            <a:ext cx="3311525" cy="46037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76900" y="5373688"/>
            <a:ext cx="3311525" cy="461962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76900" y="4797425"/>
            <a:ext cx="3311525" cy="46196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76900" y="4221163"/>
            <a:ext cx="3311525" cy="461962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76900" y="3644900"/>
            <a:ext cx="3311525" cy="46196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76900" y="2492375"/>
            <a:ext cx="3311525" cy="46196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76900" y="1836738"/>
            <a:ext cx="3311525" cy="461962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76900" y="1285875"/>
            <a:ext cx="3311525" cy="46196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76900" y="668338"/>
            <a:ext cx="3311525" cy="461962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388" y="3644900"/>
            <a:ext cx="3313112" cy="3698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388" y="3063875"/>
            <a:ext cx="3313112" cy="3698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388" y="2420938"/>
            <a:ext cx="3313112" cy="3698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9388" y="1239838"/>
            <a:ext cx="3313112" cy="36988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388" y="665163"/>
            <a:ext cx="3313112" cy="3683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9388" y="5373688"/>
            <a:ext cx="3313112" cy="3683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9388" y="5949950"/>
            <a:ext cx="3313112" cy="36830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17428" name="TextovéPole 23"/>
          <p:cNvSpPr txBox="1">
            <a:spLocks noChangeArrowheads="1"/>
          </p:cNvSpPr>
          <p:nvPr/>
        </p:nvSpPr>
        <p:spPr bwMode="auto">
          <a:xfrm>
            <a:off x="684213" y="620713"/>
            <a:ext cx="244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20 + 25  =</a:t>
            </a:r>
          </a:p>
        </p:txBody>
      </p:sp>
      <p:sp>
        <p:nvSpPr>
          <p:cNvPr id="17429" name="TextovéPole 2"/>
          <p:cNvSpPr txBox="1">
            <a:spLocks noChangeArrowheads="1"/>
          </p:cNvSpPr>
          <p:nvPr/>
        </p:nvSpPr>
        <p:spPr bwMode="auto">
          <a:xfrm>
            <a:off x="719138" y="1227138"/>
            <a:ext cx="26654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30 +15  =</a:t>
            </a:r>
          </a:p>
        </p:txBody>
      </p:sp>
      <p:sp>
        <p:nvSpPr>
          <p:cNvPr id="17430" name="TextovéPole 3"/>
          <p:cNvSpPr txBox="1">
            <a:spLocks noChangeArrowheads="1"/>
          </p:cNvSpPr>
          <p:nvPr/>
        </p:nvSpPr>
        <p:spPr bwMode="auto">
          <a:xfrm>
            <a:off x="611188" y="1836738"/>
            <a:ext cx="2881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40 + 20  =</a:t>
            </a:r>
          </a:p>
        </p:txBody>
      </p:sp>
      <p:sp>
        <p:nvSpPr>
          <p:cNvPr id="17431" name="TextovéPole 24"/>
          <p:cNvSpPr txBox="1">
            <a:spLocks noChangeArrowheads="1"/>
          </p:cNvSpPr>
          <p:nvPr/>
        </p:nvSpPr>
        <p:spPr bwMode="auto">
          <a:xfrm>
            <a:off x="611188" y="2420938"/>
            <a:ext cx="2447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50 + 45  =</a:t>
            </a:r>
          </a:p>
        </p:txBody>
      </p:sp>
      <p:sp>
        <p:nvSpPr>
          <p:cNvPr id="17432" name="TextovéPole 25"/>
          <p:cNvSpPr txBox="1">
            <a:spLocks noChangeArrowheads="1"/>
          </p:cNvSpPr>
          <p:nvPr/>
        </p:nvSpPr>
        <p:spPr bwMode="auto">
          <a:xfrm>
            <a:off x="611188" y="3063875"/>
            <a:ext cx="25923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15 + 40  =</a:t>
            </a:r>
          </a:p>
        </p:txBody>
      </p:sp>
      <p:sp>
        <p:nvSpPr>
          <p:cNvPr id="17433" name="TextovéPole 26"/>
          <p:cNvSpPr txBox="1">
            <a:spLocks noChangeArrowheads="1"/>
          </p:cNvSpPr>
          <p:nvPr/>
        </p:nvSpPr>
        <p:spPr bwMode="auto">
          <a:xfrm>
            <a:off x="611188" y="3644900"/>
            <a:ext cx="2881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30 + 40  =</a:t>
            </a:r>
          </a:p>
        </p:txBody>
      </p:sp>
      <p:sp>
        <p:nvSpPr>
          <p:cNvPr id="17434" name="TextovéPole 27"/>
          <p:cNvSpPr txBox="1">
            <a:spLocks noChangeArrowheads="1"/>
          </p:cNvSpPr>
          <p:nvPr/>
        </p:nvSpPr>
        <p:spPr bwMode="auto">
          <a:xfrm>
            <a:off x="611188" y="4221163"/>
            <a:ext cx="3313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45 + 10  =</a:t>
            </a:r>
          </a:p>
        </p:txBody>
      </p:sp>
      <p:sp>
        <p:nvSpPr>
          <p:cNvPr id="17435" name="TextovéPole 28"/>
          <p:cNvSpPr txBox="1">
            <a:spLocks noChangeArrowheads="1"/>
          </p:cNvSpPr>
          <p:nvPr/>
        </p:nvSpPr>
        <p:spPr bwMode="auto">
          <a:xfrm>
            <a:off x="611188" y="4797425"/>
            <a:ext cx="25923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55 + 20  =</a:t>
            </a:r>
          </a:p>
        </p:txBody>
      </p:sp>
      <p:sp>
        <p:nvSpPr>
          <p:cNvPr id="17436" name="TextovéPole 29"/>
          <p:cNvSpPr txBox="1">
            <a:spLocks noChangeArrowheads="1"/>
          </p:cNvSpPr>
          <p:nvPr/>
        </p:nvSpPr>
        <p:spPr bwMode="auto">
          <a:xfrm>
            <a:off x="611188" y="5373688"/>
            <a:ext cx="2736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30 + 30  =</a:t>
            </a:r>
          </a:p>
        </p:txBody>
      </p:sp>
      <p:sp>
        <p:nvSpPr>
          <p:cNvPr id="17437" name="TextovéPole 30"/>
          <p:cNvSpPr txBox="1">
            <a:spLocks noChangeArrowheads="1"/>
          </p:cNvSpPr>
          <p:nvPr/>
        </p:nvSpPr>
        <p:spPr bwMode="auto">
          <a:xfrm>
            <a:off x="611188" y="5949950"/>
            <a:ext cx="25923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60 + 10  =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5795963" y="4292600"/>
            <a:ext cx="674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Arial Black" pitchFamily="34" charset="0"/>
              </a:rPr>
              <a:t>45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5795963" y="364490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Arial Black" pitchFamily="34" charset="0"/>
              </a:rPr>
              <a:t>45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5827713" y="4854575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Arial Black" pitchFamily="34" charset="0"/>
              </a:rPr>
              <a:t>60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5795963" y="5373688"/>
            <a:ext cx="731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Arial Black" pitchFamily="34" charset="0"/>
              </a:rPr>
              <a:t>95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786438" y="6046788"/>
            <a:ext cx="622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Arial Black" pitchFamily="34" charset="0"/>
              </a:rPr>
              <a:t>55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5676900" y="3063875"/>
            <a:ext cx="3311525" cy="46196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5795963" y="3141663"/>
            <a:ext cx="6746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Arial Black" pitchFamily="34" charset="0"/>
              </a:rPr>
              <a:t>75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5795963" y="1341438"/>
            <a:ext cx="612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Arial Black" pitchFamily="34" charset="0"/>
              </a:rPr>
              <a:t>55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5795963" y="256540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Arial Black" pitchFamily="34" charset="0"/>
              </a:rPr>
              <a:t>60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5795963" y="1916113"/>
            <a:ext cx="674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Arial Black" pitchFamily="34" charset="0"/>
              </a:rPr>
              <a:t>70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5786438" y="765175"/>
            <a:ext cx="7413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C000"/>
                </a:solidFill>
                <a:latin typeface="Arial Black" pitchFamily="34" charset="0"/>
              </a:rPr>
              <a:t>70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913E-6 L -0.35296 -0.5350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56" y="-26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28776E-6 L -0.33872 -0.3566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4" y="-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99722E-6 L -0.34844 -0.1175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31" y="-58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57229E-6 L -0.33923 -0.4323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62" y="-216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6093E-6 L -0.3401 -0.4360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14" y="-218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83206E-6 L -0.34652 0.4175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208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36641E-6 L -0.34062 0.4175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31" y="208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53158E-6 L -0.34392 0.2287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05" y="114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6.56951E-7 L -0.33628 0.0735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23" y="36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22161E-6 L -0.34392 0.585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05" y="292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9" grpId="0"/>
      <p:bldP spid="40" grpId="0"/>
      <p:bldP spid="41" grpId="0"/>
      <p:bldP spid="42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438150" y="90805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869950" y="90805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1301750" y="90805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1700213" y="90805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2132013" y="90805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2562225" y="90805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2" name="TextovéPole 61"/>
          <p:cNvSpPr txBox="1">
            <a:spLocks noChangeArrowheads="1"/>
          </p:cNvSpPr>
          <p:nvPr/>
        </p:nvSpPr>
        <p:spPr bwMode="auto">
          <a:xfrm>
            <a:off x="2994025" y="90805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4289425" y="90805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4" name="TextovéPole 63"/>
          <p:cNvSpPr txBox="1">
            <a:spLocks noChangeArrowheads="1"/>
          </p:cNvSpPr>
          <p:nvPr/>
        </p:nvSpPr>
        <p:spPr bwMode="auto">
          <a:xfrm>
            <a:off x="3425825" y="90805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5" name="TextovéPole 64"/>
          <p:cNvSpPr txBox="1">
            <a:spLocks noChangeArrowheads="1"/>
          </p:cNvSpPr>
          <p:nvPr/>
        </p:nvSpPr>
        <p:spPr bwMode="auto">
          <a:xfrm>
            <a:off x="3857625" y="90805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6" name="TextovéPole 65"/>
          <p:cNvSpPr txBox="1">
            <a:spLocks noChangeArrowheads="1"/>
          </p:cNvSpPr>
          <p:nvPr/>
        </p:nvSpPr>
        <p:spPr bwMode="auto">
          <a:xfrm>
            <a:off x="438150" y="1277938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7" name="TextovéPole 66"/>
          <p:cNvSpPr txBox="1">
            <a:spLocks noChangeArrowheads="1"/>
          </p:cNvSpPr>
          <p:nvPr/>
        </p:nvSpPr>
        <p:spPr bwMode="auto">
          <a:xfrm>
            <a:off x="869950" y="1277938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8" name="TextovéPole 67"/>
          <p:cNvSpPr txBox="1">
            <a:spLocks noChangeArrowheads="1"/>
          </p:cNvSpPr>
          <p:nvPr/>
        </p:nvSpPr>
        <p:spPr bwMode="auto">
          <a:xfrm>
            <a:off x="1301750" y="1277938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9" name="TextovéPole 68"/>
          <p:cNvSpPr txBox="1">
            <a:spLocks noChangeArrowheads="1"/>
          </p:cNvSpPr>
          <p:nvPr/>
        </p:nvSpPr>
        <p:spPr bwMode="auto">
          <a:xfrm>
            <a:off x="1700213" y="1277938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0" name="TextovéPole 69"/>
          <p:cNvSpPr txBox="1">
            <a:spLocks noChangeArrowheads="1"/>
          </p:cNvSpPr>
          <p:nvPr/>
        </p:nvSpPr>
        <p:spPr bwMode="auto">
          <a:xfrm>
            <a:off x="2132013" y="1277938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1" name="TextovéPole 70"/>
          <p:cNvSpPr txBox="1">
            <a:spLocks noChangeArrowheads="1"/>
          </p:cNvSpPr>
          <p:nvPr/>
        </p:nvSpPr>
        <p:spPr bwMode="auto">
          <a:xfrm>
            <a:off x="2562225" y="1277938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2" name="TextovéPole 71"/>
          <p:cNvSpPr txBox="1">
            <a:spLocks noChangeArrowheads="1"/>
          </p:cNvSpPr>
          <p:nvPr/>
        </p:nvSpPr>
        <p:spPr bwMode="auto">
          <a:xfrm>
            <a:off x="2994025" y="1277938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3" name="TextovéPole 72"/>
          <p:cNvSpPr txBox="1">
            <a:spLocks noChangeArrowheads="1"/>
          </p:cNvSpPr>
          <p:nvPr/>
        </p:nvSpPr>
        <p:spPr bwMode="auto">
          <a:xfrm>
            <a:off x="4289425" y="1277938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4" name="TextovéPole 73"/>
          <p:cNvSpPr txBox="1">
            <a:spLocks noChangeArrowheads="1"/>
          </p:cNvSpPr>
          <p:nvPr/>
        </p:nvSpPr>
        <p:spPr bwMode="auto">
          <a:xfrm>
            <a:off x="3425825" y="1277938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5" name="TextovéPole 74"/>
          <p:cNvSpPr txBox="1">
            <a:spLocks noChangeArrowheads="1"/>
          </p:cNvSpPr>
          <p:nvPr/>
        </p:nvSpPr>
        <p:spPr bwMode="auto">
          <a:xfrm>
            <a:off x="3857625" y="1277938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6" name="TextovéPole 75"/>
          <p:cNvSpPr txBox="1">
            <a:spLocks noChangeArrowheads="1"/>
          </p:cNvSpPr>
          <p:nvPr/>
        </p:nvSpPr>
        <p:spPr bwMode="auto">
          <a:xfrm>
            <a:off x="439738" y="1624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7" name="TextovéPole 76"/>
          <p:cNvSpPr txBox="1">
            <a:spLocks noChangeArrowheads="1"/>
          </p:cNvSpPr>
          <p:nvPr/>
        </p:nvSpPr>
        <p:spPr bwMode="auto">
          <a:xfrm>
            <a:off x="871538" y="1624013"/>
            <a:ext cx="433387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8" name="TextovéPole 77"/>
          <p:cNvSpPr txBox="1">
            <a:spLocks noChangeArrowheads="1"/>
          </p:cNvSpPr>
          <p:nvPr/>
        </p:nvSpPr>
        <p:spPr bwMode="auto">
          <a:xfrm>
            <a:off x="1304925" y="1624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9" name="TextovéPole 78"/>
          <p:cNvSpPr txBox="1">
            <a:spLocks noChangeArrowheads="1"/>
          </p:cNvSpPr>
          <p:nvPr/>
        </p:nvSpPr>
        <p:spPr bwMode="auto">
          <a:xfrm>
            <a:off x="1701800" y="1624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0" name="TextovéPole 79"/>
          <p:cNvSpPr txBox="1">
            <a:spLocks noChangeArrowheads="1"/>
          </p:cNvSpPr>
          <p:nvPr/>
        </p:nvSpPr>
        <p:spPr bwMode="auto">
          <a:xfrm>
            <a:off x="2133600" y="1624013"/>
            <a:ext cx="433388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1" name="TextovéPole 80"/>
          <p:cNvSpPr txBox="1">
            <a:spLocks noChangeArrowheads="1"/>
          </p:cNvSpPr>
          <p:nvPr/>
        </p:nvSpPr>
        <p:spPr bwMode="auto">
          <a:xfrm>
            <a:off x="2563813" y="1624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2" name="TextovéPole 81"/>
          <p:cNvSpPr txBox="1">
            <a:spLocks noChangeArrowheads="1"/>
          </p:cNvSpPr>
          <p:nvPr/>
        </p:nvSpPr>
        <p:spPr bwMode="auto">
          <a:xfrm>
            <a:off x="2995613" y="1624013"/>
            <a:ext cx="433387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3" name="TextovéPole 82"/>
          <p:cNvSpPr txBox="1">
            <a:spLocks noChangeArrowheads="1"/>
          </p:cNvSpPr>
          <p:nvPr/>
        </p:nvSpPr>
        <p:spPr bwMode="auto">
          <a:xfrm>
            <a:off x="4292600" y="1624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4" name="TextovéPole 83"/>
          <p:cNvSpPr txBox="1">
            <a:spLocks noChangeArrowheads="1"/>
          </p:cNvSpPr>
          <p:nvPr/>
        </p:nvSpPr>
        <p:spPr bwMode="auto">
          <a:xfrm>
            <a:off x="3429000" y="1624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3859213" y="1624013"/>
            <a:ext cx="433387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439738" y="199390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7" name="TextovéPole 86"/>
          <p:cNvSpPr txBox="1">
            <a:spLocks noChangeArrowheads="1"/>
          </p:cNvSpPr>
          <p:nvPr/>
        </p:nvSpPr>
        <p:spPr bwMode="auto">
          <a:xfrm>
            <a:off x="871538" y="1993900"/>
            <a:ext cx="433387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8" name="TextovéPole 87"/>
          <p:cNvSpPr txBox="1">
            <a:spLocks noChangeArrowheads="1"/>
          </p:cNvSpPr>
          <p:nvPr/>
        </p:nvSpPr>
        <p:spPr bwMode="auto">
          <a:xfrm>
            <a:off x="1304925" y="199390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1701800" y="199390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0" name="TextovéPole 89"/>
          <p:cNvSpPr txBox="1">
            <a:spLocks noChangeArrowheads="1"/>
          </p:cNvSpPr>
          <p:nvPr/>
        </p:nvSpPr>
        <p:spPr bwMode="auto">
          <a:xfrm>
            <a:off x="2133600" y="1993900"/>
            <a:ext cx="433388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1" name="TextovéPole 90"/>
          <p:cNvSpPr txBox="1">
            <a:spLocks noChangeArrowheads="1"/>
          </p:cNvSpPr>
          <p:nvPr/>
        </p:nvSpPr>
        <p:spPr bwMode="auto">
          <a:xfrm>
            <a:off x="2563813" y="199390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2" name="TextovéPole 91"/>
          <p:cNvSpPr txBox="1">
            <a:spLocks noChangeArrowheads="1"/>
          </p:cNvSpPr>
          <p:nvPr/>
        </p:nvSpPr>
        <p:spPr bwMode="auto">
          <a:xfrm>
            <a:off x="2995613" y="1993900"/>
            <a:ext cx="433387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3" name="TextovéPole 92"/>
          <p:cNvSpPr txBox="1">
            <a:spLocks noChangeArrowheads="1"/>
          </p:cNvSpPr>
          <p:nvPr/>
        </p:nvSpPr>
        <p:spPr bwMode="auto">
          <a:xfrm>
            <a:off x="4292600" y="199390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4" name="TextovéPole 93"/>
          <p:cNvSpPr txBox="1">
            <a:spLocks noChangeArrowheads="1"/>
          </p:cNvSpPr>
          <p:nvPr/>
        </p:nvSpPr>
        <p:spPr bwMode="auto">
          <a:xfrm>
            <a:off x="3429000" y="1993900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5" name="TextovéPole 94"/>
          <p:cNvSpPr txBox="1">
            <a:spLocks noChangeArrowheads="1"/>
          </p:cNvSpPr>
          <p:nvPr/>
        </p:nvSpPr>
        <p:spPr bwMode="auto">
          <a:xfrm>
            <a:off x="3859213" y="1993900"/>
            <a:ext cx="433387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6" name="TextovéPole 95"/>
          <p:cNvSpPr txBox="1">
            <a:spLocks noChangeArrowheads="1"/>
          </p:cNvSpPr>
          <p:nvPr/>
        </p:nvSpPr>
        <p:spPr bwMode="auto">
          <a:xfrm>
            <a:off x="442913" y="4545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7" name="TextovéPole 96"/>
          <p:cNvSpPr txBox="1">
            <a:spLocks noChangeArrowheads="1"/>
          </p:cNvSpPr>
          <p:nvPr/>
        </p:nvSpPr>
        <p:spPr bwMode="auto">
          <a:xfrm>
            <a:off x="874713" y="4545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8" name="TextovéPole 97"/>
          <p:cNvSpPr txBox="1">
            <a:spLocks noChangeArrowheads="1"/>
          </p:cNvSpPr>
          <p:nvPr/>
        </p:nvSpPr>
        <p:spPr bwMode="auto">
          <a:xfrm>
            <a:off x="1306513" y="4545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9" name="TextovéPole 98"/>
          <p:cNvSpPr txBox="1">
            <a:spLocks noChangeArrowheads="1"/>
          </p:cNvSpPr>
          <p:nvPr/>
        </p:nvSpPr>
        <p:spPr bwMode="auto">
          <a:xfrm>
            <a:off x="1704975" y="4545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0" name="TextovéPole 99"/>
          <p:cNvSpPr txBox="1">
            <a:spLocks noChangeArrowheads="1"/>
          </p:cNvSpPr>
          <p:nvPr/>
        </p:nvSpPr>
        <p:spPr bwMode="auto">
          <a:xfrm>
            <a:off x="2136775" y="4545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1" name="TextovéPole 100"/>
          <p:cNvSpPr txBox="1">
            <a:spLocks noChangeArrowheads="1"/>
          </p:cNvSpPr>
          <p:nvPr/>
        </p:nvSpPr>
        <p:spPr bwMode="auto">
          <a:xfrm>
            <a:off x="2566988" y="4545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2" name="TextovéPole 101"/>
          <p:cNvSpPr txBox="1">
            <a:spLocks noChangeArrowheads="1"/>
          </p:cNvSpPr>
          <p:nvPr/>
        </p:nvSpPr>
        <p:spPr bwMode="auto">
          <a:xfrm>
            <a:off x="2998788" y="4545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3" name="TextovéPole 102"/>
          <p:cNvSpPr txBox="1">
            <a:spLocks noChangeArrowheads="1"/>
          </p:cNvSpPr>
          <p:nvPr/>
        </p:nvSpPr>
        <p:spPr bwMode="auto">
          <a:xfrm>
            <a:off x="869950" y="2363788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4" name="TextovéPole 103"/>
          <p:cNvSpPr txBox="1">
            <a:spLocks noChangeArrowheads="1"/>
          </p:cNvSpPr>
          <p:nvPr/>
        </p:nvSpPr>
        <p:spPr bwMode="auto">
          <a:xfrm>
            <a:off x="3430588" y="4545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5" name="TextovéPole 104"/>
          <p:cNvSpPr txBox="1">
            <a:spLocks noChangeArrowheads="1"/>
          </p:cNvSpPr>
          <p:nvPr/>
        </p:nvSpPr>
        <p:spPr bwMode="auto">
          <a:xfrm>
            <a:off x="3862388" y="4545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7" name="TextovéPole 106"/>
          <p:cNvSpPr txBox="1">
            <a:spLocks noChangeArrowheads="1"/>
          </p:cNvSpPr>
          <p:nvPr/>
        </p:nvSpPr>
        <p:spPr bwMode="auto">
          <a:xfrm>
            <a:off x="874713" y="4914900"/>
            <a:ext cx="431800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8" name="TextovéPole 107"/>
          <p:cNvSpPr txBox="1">
            <a:spLocks noChangeArrowheads="1"/>
          </p:cNvSpPr>
          <p:nvPr/>
        </p:nvSpPr>
        <p:spPr bwMode="auto">
          <a:xfrm>
            <a:off x="1306513" y="4926013"/>
            <a:ext cx="431800" cy="369887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9" name="TextovéPole 108"/>
          <p:cNvSpPr txBox="1">
            <a:spLocks noChangeArrowheads="1"/>
          </p:cNvSpPr>
          <p:nvPr/>
        </p:nvSpPr>
        <p:spPr bwMode="auto">
          <a:xfrm>
            <a:off x="1716088" y="4914900"/>
            <a:ext cx="431800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0" name="TextovéPole 109"/>
          <p:cNvSpPr txBox="1">
            <a:spLocks noChangeArrowheads="1"/>
          </p:cNvSpPr>
          <p:nvPr/>
        </p:nvSpPr>
        <p:spPr bwMode="auto">
          <a:xfrm>
            <a:off x="2136775" y="4914900"/>
            <a:ext cx="431800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1" name="TextovéPole 110"/>
          <p:cNvSpPr txBox="1">
            <a:spLocks noChangeArrowheads="1"/>
          </p:cNvSpPr>
          <p:nvPr/>
        </p:nvSpPr>
        <p:spPr bwMode="auto">
          <a:xfrm>
            <a:off x="2566988" y="4914900"/>
            <a:ext cx="431800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2" name="TextovéPole 111"/>
          <p:cNvSpPr txBox="1">
            <a:spLocks noChangeArrowheads="1"/>
          </p:cNvSpPr>
          <p:nvPr/>
        </p:nvSpPr>
        <p:spPr bwMode="auto">
          <a:xfrm>
            <a:off x="2998788" y="4914900"/>
            <a:ext cx="431800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3" name="TextovéPole 112"/>
          <p:cNvSpPr txBox="1">
            <a:spLocks noChangeArrowheads="1"/>
          </p:cNvSpPr>
          <p:nvPr/>
        </p:nvSpPr>
        <p:spPr bwMode="auto">
          <a:xfrm>
            <a:off x="439738" y="2363788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4" name="TextovéPole 113"/>
          <p:cNvSpPr txBox="1">
            <a:spLocks noChangeArrowheads="1"/>
          </p:cNvSpPr>
          <p:nvPr/>
        </p:nvSpPr>
        <p:spPr bwMode="auto">
          <a:xfrm>
            <a:off x="4294188" y="45450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5" name="TextovéPole 114"/>
          <p:cNvSpPr txBox="1">
            <a:spLocks noChangeArrowheads="1"/>
          </p:cNvSpPr>
          <p:nvPr/>
        </p:nvSpPr>
        <p:spPr bwMode="auto">
          <a:xfrm>
            <a:off x="1304925" y="2363788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6" name="TextovéPole 115"/>
          <p:cNvSpPr txBox="1">
            <a:spLocks noChangeArrowheads="1"/>
          </p:cNvSpPr>
          <p:nvPr/>
        </p:nvSpPr>
        <p:spPr bwMode="auto">
          <a:xfrm>
            <a:off x="439738" y="38068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7" name="TextovéPole 116"/>
          <p:cNvSpPr txBox="1">
            <a:spLocks noChangeArrowheads="1"/>
          </p:cNvSpPr>
          <p:nvPr/>
        </p:nvSpPr>
        <p:spPr bwMode="auto">
          <a:xfrm>
            <a:off x="871538" y="3806825"/>
            <a:ext cx="433387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8" name="TextovéPole 117"/>
          <p:cNvSpPr txBox="1">
            <a:spLocks noChangeArrowheads="1"/>
          </p:cNvSpPr>
          <p:nvPr/>
        </p:nvSpPr>
        <p:spPr bwMode="auto">
          <a:xfrm>
            <a:off x="1304925" y="38068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9" name="TextovéPole 118"/>
          <p:cNvSpPr txBox="1">
            <a:spLocks noChangeArrowheads="1"/>
          </p:cNvSpPr>
          <p:nvPr/>
        </p:nvSpPr>
        <p:spPr bwMode="auto">
          <a:xfrm>
            <a:off x="1701800" y="38068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0" name="TextovéPole 119"/>
          <p:cNvSpPr txBox="1">
            <a:spLocks noChangeArrowheads="1"/>
          </p:cNvSpPr>
          <p:nvPr/>
        </p:nvSpPr>
        <p:spPr bwMode="auto">
          <a:xfrm>
            <a:off x="2133600" y="3806825"/>
            <a:ext cx="433388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1" name="TextovéPole 120"/>
          <p:cNvSpPr txBox="1">
            <a:spLocks noChangeArrowheads="1"/>
          </p:cNvSpPr>
          <p:nvPr/>
        </p:nvSpPr>
        <p:spPr bwMode="auto">
          <a:xfrm>
            <a:off x="2563813" y="38068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2" name="TextovéPole 121"/>
          <p:cNvSpPr txBox="1">
            <a:spLocks noChangeArrowheads="1"/>
          </p:cNvSpPr>
          <p:nvPr/>
        </p:nvSpPr>
        <p:spPr bwMode="auto">
          <a:xfrm>
            <a:off x="2995613" y="3806825"/>
            <a:ext cx="433387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3" name="TextovéPole 122"/>
          <p:cNvSpPr txBox="1">
            <a:spLocks noChangeArrowheads="1"/>
          </p:cNvSpPr>
          <p:nvPr/>
        </p:nvSpPr>
        <p:spPr bwMode="auto">
          <a:xfrm>
            <a:off x="4292600" y="38068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4" name="TextovéPole 123"/>
          <p:cNvSpPr txBox="1">
            <a:spLocks noChangeArrowheads="1"/>
          </p:cNvSpPr>
          <p:nvPr/>
        </p:nvSpPr>
        <p:spPr bwMode="auto">
          <a:xfrm>
            <a:off x="3429000" y="38068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5" name="TextovéPole 124"/>
          <p:cNvSpPr txBox="1">
            <a:spLocks noChangeArrowheads="1"/>
          </p:cNvSpPr>
          <p:nvPr/>
        </p:nvSpPr>
        <p:spPr bwMode="auto">
          <a:xfrm>
            <a:off x="3859213" y="3806825"/>
            <a:ext cx="433387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6" name="TextovéPole 125"/>
          <p:cNvSpPr txBox="1">
            <a:spLocks noChangeArrowheads="1"/>
          </p:cNvSpPr>
          <p:nvPr/>
        </p:nvSpPr>
        <p:spPr bwMode="auto">
          <a:xfrm>
            <a:off x="439738" y="417671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7" name="TextovéPole 126"/>
          <p:cNvSpPr txBox="1">
            <a:spLocks noChangeArrowheads="1"/>
          </p:cNvSpPr>
          <p:nvPr/>
        </p:nvSpPr>
        <p:spPr bwMode="auto">
          <a:xfrm>
            <a:off x="871538" y="4176713"/>
            <a:ext cx="433387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8" name="TextovéPole 127"/>
          <p:cNvSpPr txBox="1">
            <a:spLocks noChangeArrowheads="1"/>
          </p:cNvSpPr>
          <p:nvPr/>
        </p:nvSpPr>
        <p:spPr bwMode="auto">
          <a:xfrm>
            <a:off x="1304925" y="417671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9" name="TextovéPole 128"/>
          <p:cNvSpPr txBox="1">
            <a:spLocks noChangeArrowheads="1"/>
          </p:cNvSpPr>
          <p:nvPr/>
        </p:nvSpPr>
        <p:spPr bwMode="auto">
          <a:xfrm>
            <a:off x="1701800" y="417671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30" name="TextovéPole 129"/>
          <p:cNvSpPr txBox="1">
            <a:spLocks noChangeArrowheads="1"/>
          </p:cNvSpPr>
          <p:nvPr/>
        </p:nvSpPr>
        <p:spPr bwMode="auto">
          <a:xfrm>
            <a:off x="2133600" y="4176713"/>
            <a:ext cx="433388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31" name="TextovéPole 130"/>
          <p:cNvSpPr txBox="1">
            <a:spLocks noChangeArrowheads="1"/>
          </p:cNvSpPr>
          <p:nvPr/>
        </p:nvSpPr>
        <p:spPr bwMode="auto">
          <a:xfrm>
            <a:off x="2563813" y="417671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32" name="TextovéPole 131"/>
          <p:cNvSpPr txBox="1">
            <a:spLocks noChangeArrowheads="1"/>
          </p:cNvSpPr>
          <p:nvPr/>
        </p:nvSpPr>
        <p:spPr bwMode="auto">
          <a:xfrm>
            <a:off x="2995613" y="4176713"/>
            <a:ext cx="433387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33" name="TextovéPole 132"/>
          <p:cNvSpPr txBox="1">
            <a:spLocks noChangeArrowheads="1"/>
          </p:cNvSpPr>
          <p:nvPr/>
        </p:nvSpPr>
        <p:spPr bwMode="auto">
          <a:xfrm>
            <a:off x="4292600" y="417671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34" name="TextovéPole 133"/>
          <p:cNvSpPr txBox="1">
            <a:spLocks noChangeArrowheads="1"/>
          </p:cNvSpPr>
          <p:nvPr/>
        </p:nvSpPr>
        <p:spPr bwMode="auto">
          <a:xfrm>
            <a:off x="3429000" y="417671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35" name="TextovéPole 134"/>
          <p:cNvSpPr txBox="1">
            <a:spLocks noChangeArrowheads="1"/>
          </p:cNvSpPr>
          <p:nvPr/>
        </p:nvSpPr>
        <p:spPr bwMode="auto">
          <a:xfrm>
            <a:off x="3859213" y="4176713"/>
            <a:ext cx="433387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37" name="Ovál 136"/>
          <p:cNvSpPr/>
          <p:nvPr/>
        </p:nvSpPr>
        <p:spPr>
          <a:xfrm flipV="1">
            <a:off x="3708400" y="2551113"/>
            <a:ext cx="863600" cy="8636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8" name="Ovál 137"/>
          <p:cNvSpPr/>
          <p:nvPr/>
        </p:nvSpPr>
        <p:spPr>
          <a:xfrm flipV="1">
            <a:off x="3832225" y="5668963"/>
            <a:ext cx="863600" cy="8636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514" name="TextovéPole 138"/>
          <p:cNvSpPr txBox="1">
            <a:spLocks noChangeArrowheads="1"/>
          </p:cNvSpPr>
          <p:nvPr/>
        </p:nvSpPr>
        <p:spPr bwMode="auto">
          <a:xfrm>
            <a:off x="5651500" y="620713"/>
            <a:ext cx="1008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56</a:t>
            </a:r>
          </a:p>
        </p:txBody>
      </p:sp>
      <p:sp>
        <p:nvSpPr>
          <p:cNvPr id="18515" name="TextovéPole 139"/>
          <p:cNvSpPr txBox="1">
            <a:spLocks noChangeArrowheads="1"/>
          </p:cNvSpPr>
          <p:nvPr/>
        </p:nvSpPr>
        <p:spPr bwMode="auto">
          <a:xfrm>
            <a:off x="6804025" y="620713"/>
            <a:ext cx="1728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17</a:t>
            </a:r>
          </a:p>
        </p:txBody>
      </p:sp>
      <p:sp>
        <p:nvSpPr>
          <p:cNvPr id="141" name="TextovéPole 140"/>
          <p:cNvSpPr txBox="1">
            <a:spLocks noChangeArrowheads="1"/>
          </p:cNvSpPr>
          <p:nvPr/>
        </p:nvSpPr>
        <p:spPr bwMode="auto">
          <a:xfrm>
            <a:off x="5651500" y="1809750"/>
            <a:ext cx="6492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43</a:t>
            </a:r>
          </a:p>
        </p:txBody>
      </p:sp>
      <p:sp>
        <p:nvSpPr>
          <p:cNvPr id="18517" name="TextovéPole 141"/>
          <p:cNvSpPr txBox="1">
            <a:spLocks noChangeArrowheads="1"/>
          </p:cNvSpPr>
          <p:nvPr/>
        </p:nvSpPr>
        <p:spPr bwMode="auto">
          <a:xfrm>
            <a:off x="2133600" y="188913"/>
            <a:ext cx="4525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POČÍTEJ KOSTIČKY</a:t>
            </a:r>
          </a:p>
        </p:txBody>
      </p:sp>
      <p:sp>
        <p:nvSpPr>
          <p:cNvPr id="18518" name="TextovéPole 142"/>
          <p:cNvSpPr txBox="1">
            <a:spLocks noChangeArrowheads="1"/>
          </p:cNvSpPr>
          <p:nvPr/>
        </p:nvSpPr>
        <p:spPr bwMode="auto">
          <a:xfrm>
            <a:off x="5867400" y="3806825"/>
            <a:ext cx="1512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31</a:t>
            </a:r>
          </a:p>
        </p:txBody>
      </p:sp>
      <p:sp>
        <p:nvSpPr>
          <p:cNvPr id="18519" name="TextovéPole 143"/>
          <p:cNvSpPr txBox="1">
            <a:spLocks noChangeArrowheads="1"/>
          </p:cNvSpPr>
          <p:nvPr/>
        </p:nvSpPr>
        <p:spPr bwMode="auto">
          <a:xfrm>
            <a:off x="6516688" y="5192713"/>
            <a:ext cx="863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28</a:t>
            </a:r>
          </a:p>
        </p:txBody>
      </p:sp>
      <p:sp>
        <p:nvSpPr>
          <p:cNvPr id="145" name="TextovéPole 144"/>
          <p:cNvSpPr txBox="1">
            <a:spLocks noChangeArrowheads="1"/>
          </p:cNvSpPr>
          <p:nvPr/>
        </p:nvSpPr>
        <p:spPr bwMode="auto">
          <a:xfrm>
            <a:off x="7092950" y="4017963"/>
            <a:ext cx="64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37</a:t>
            </a:r>
          </a:p>
        </p:txBody>
      </p:sp>
      <p:sp>
        <p:nvSpPr>
          <p:cNvPr id="146" name="TextovéPole 145"/>
          <p:cNvSpPr txBox="1">
            <a:spLocks noChangeArrowheads="1"/>
          </p:cNvSpPr>
          <p:nvPr/>
        </p:nvSpPr>
        <p:spPr bwMode="auto">
          <a:xfrm>
            <a:off x="438150" y="4914900"/>
            <a:ext cx="431800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37E-6 L -0.19288 0.12894 " pathEditMode="relative" rAng="0" ptsTypes="AA">
                                      <p:cBhvr>
                                        <p:cTn id="225" dur="2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53" y="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0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0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5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0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1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0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1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5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6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0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5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6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0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6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0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1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5"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6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0"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1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1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6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0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5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6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0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1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5" dur="1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6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8" fill="hold">
                      <p:stCondLst>
                        <p:cond delay="indefinite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2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3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7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8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2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3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8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2"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3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7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8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2" dur="1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3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5" fill="hold">
                      <p:stCondLst>
                        <p:cond delay="indefinite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44444E-6 L -0.34253 0.25857 " pathEditMode="relative" rAng="0" ptsTypes="AA">
                                      <p:cBhvr>
                                        <p:cTn id="418" dur="2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12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41" grpId="0"/>
      <p:bldP spid="145" grpId="0"/>
      <p:bldP spid="14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39738" y="96996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71538" y="969963"/>
            <a:ext cx="433387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304925" y="96996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01800" y="96996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33600" y="969963"/>
            <a:ext cx="433388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563813" y="96996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995613" y="969963"/>
            <a:ext cx="433387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429000" y="96996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859213" y="969963"/>
            <a:ext cx="433387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430588" y="2451100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302125" y="5118100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42913" y="5486400"/>
            <a:ext cx="431800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311275" y="5486400"/>
            <a:ext cx="433388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79475" y="5486400"/>
            <a:ext cx="431800" cy="3698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867150" y="5118100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435350" y="5118100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292600" y="96996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38150" y="23177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869950" y="23177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301750" y="23177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700213" y="23177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132013" y="23177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562225" y="23177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994025" y="23177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289425" y="23177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3425825" y="23177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857625" y="23177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38150" y="60166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869950" y="60166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1301750" y="60166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1700213" y="60166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132013" y="60166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2562225" y="60166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2994025" y="60166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4289425" y="60166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3425825" y="60166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857625" y="601663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442913" y="2081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874713" y="2081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1306513" y="2081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1704975" y="2081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2136775" y="2081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2566988" y="2081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2998788" y="2081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3430588" y="2081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3862388" y="2081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8" name="TextovéPole 47"/>
          <p:cNvSpPr txBox="1">
            <a:spLocks noChangeArrowheads="1"/>
          </p:cNvSpPr>
          <p:nvPr/>
        </p:nvSpPr>
        <p:spPr bwMode="auto">
          <a:xfrm>
            <a:off x="442913" y="2451100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874713" y="2451100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0" name="TextovéPole 49"/>
          <p:cNvSpPr txBox="1">
            <a:spLocks noChangeArrowheads="1"/>
          </p:cNvSpPr>
          <p:nvPr/>
        </p:nvSpPr>
        <p:spPr bwMode="auto">
          <a:xfrm>
            <a:off x="1306513" y="2443163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1704975" y="2451100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2136775" y="2451100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3" name="TextovéPole 52"/>
          <p:cNvSpPr txBox="1">
            <a:spLocks noChangeArrowheads="1"/>
          </p:cNvSpPr>
          <p:nvPr/>
        </p:nvSpPr>
        <p:spPr bwMode="auto">
          <a:xfrm>
            <a:off x="2566988" y="2451100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>
            <a:off x="2998788" y="2451100"/>
            <a:ext cx="431800" cy="3683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4294188" y="2081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439738" y="1343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871538" y="1343025"/>
            <a:ext cx="433387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1304925" y="1343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1701800" y="1343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2133600" y="1343025"/>
            <a:ext cx="433388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2563813" y="1343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2" name="TextovéPole 61"/>
          <p:cNvSpPr txBox="1">
            <a:spLocks noChangeArrowheads="1"/>
          </p:cNvSpPr>
          <p:nvPr/>
        </p:nvSpPr>
        <p:spPr bwMode="auto">
          <a:xfrm>
            <a:off x="2995613" y="1343025"/>
            <a:ext cx="433387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4292600" y="1343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4" name="TextovéPole 63"/>
          <p:cNvSpPr txBox="1">
            <a:spLocks noChangeArrowheads="1"/>
          </p:cNvSpPr>
          <p:nvPr/>
        </p:nvSpPr>
        <p:spPr bwMode="auto">
          <a:xfrm>
            <a:off x="3429000" y="1343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5" name="TextovéPole 64"/>
          <p:cNvSpPr txBox="1">
            <a:spLocks noChangeArrowheads="1"/>
          </p:cNvSpPr>
          <p:nvPr/>
        </p:nvSpPr>
        <p:spPr bwMode="auto">
          <a:xfrm>
            <a:off x="3859213" y="1343025"/>
            <a:ext cx="433387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6" name="TextovéPole 65"/>
          <p:cNvSpPr txBox="1">
            <a:spLocks noChangeArrowheads="1"/>
          </p:cNvSpPr>
          <p:nvPr/>
        </p:nvSpPr>
        <p:spPr bwMode="auto">
          <a:xfrm>
            <a:off x="439738" y="1711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7" name="TextovéPole 66"/>
          <p:cNvSpPr txBox="1">
            <a:spLocks noChangeArrowheads="1"/>
          </p:cNvSpPr>
          <p:nvPr/>
        </p:nvSpPr>
        <p:spPr bwMode="auto">
          <a:xfrm>
            <a:off x="871538" y="1711325"/>
            <a:ext cx="433387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8" name="TextovéPole 67"/>
          <p:cNvSpPr txBox="1">
            <a:spLocks noChangeArrowheads="1"/>
          </p:cNvSpPr>
          <p:nvPr/>
        </p:nvSpPr>
        <p:spPr bwMode="auto">
          <a:xfrm>
            <a:off x="1304925" y="1711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69" name="TextovéPole 68"/>
          <p:cNvSpPr txBox="1">
            <a:spLocks noChangeArrowheads="1"/>
          </p:cNvSpPr>
          <p:nvPr/>
        </p:nvSpPr>
        <p:spPr bwMode="auto">
          <a:xfrm>
            <a:off x="1701800" y="1711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0" name="TextovéPole 69"/>
          <p:cNvSpPr txBox="1">
            <a:spLocks noChangeArrowheads="1"/>
          </p:cNvSpPr>
          <p:nvPr/>
        </p:nvSpPr>
        <p:spPr bwMode="auto">
          <a:xfrm>
            <a:off x="2133600" y="1711325"/>
            <a:ext cx="433388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1" name="TextovéPole 70"/>
          <p:cNvSpPr txBox="1">
            <a:spLocks noChangeArrowheads="1"/>
          </p:cNvSpPr>
          <p:nvPr/>
        </p:nvSpPr>
        <p:spPr bwMode="auto">
          <a:xfrm>
            <a:off x="2563813" y="1711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2" name="TextovéPole 71"/>
          <p:cNvSpPr txBox="1">
            <a:spLocks noChangeArrowheads="1"/>
          </p:cNvSpPr>
          <p:nvPr/>
        </p:nvSpPr>
        <p:spPr bwMode="auto">
          <a:xfrm>
            <a:off x="2995613" y="1711325"/>
            <a:ext cx="433387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3" name="TextovéPole 72"/>
          <p:cNvSpPr txBox="1">
            <a:spLocks noChangeArrowheads="1"/>
          </p:cNvSpPr>
          <p:nvPr/>
        </p:nvSpPr>
        <p:spPr bwMode="auto">
          <a:xfrm>
            <a:off x="4292600" y="1711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4" name="TextovéPole 73"/>
          <p:cNvSpPr txBox="1">
            <a:spLocks noChangeArrowheads="1"/>
          </p:cNvSpPr>
          <p:nvPr/>
        </p:nvSpPr>
        <p:spPr bwMode="auto">
          <a:xfrm>
            <a:off x="3429000" y="1711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5" name="TextovéPole 74"/>
          <p:cNvSpPr txBox="1">
            <a:spLocks noChangeArrowheads="1"/>
          </p:cNvSpPr>
          <p:nvPr/>
        </p:nvSpPr>
        <p:spPr bwMode="auto">
          <a:xfrm>
            <a:off x="3859213" y="1711325"/>
            <a:ext cx="433387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6" name="TextovéPole 75"/>
          <p:cNvSpPr txBox="1">
            <a:spLocks noChangeArrowheads="1"/>
          </p:cNvSpPr>
          <p:nvPr/>
        </p:nvSpPr>
        <p:spPr bwMode="auto">
          <a:xfrm>
            <a:off x="447675" y="4748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7" name="TextovéPole 76"/>
          <p:cNvSpPr txBox="1">
            <a:spLocks noChangeArrowheads="1"/>
          </p:cNvSpPr>
          <p:nvPr/>
        </p:nvSpPr>
        <p:spPr bwMode="auto">
          <a:xfrm>
            <a:off x="879475" y="4748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8" name="TextovéPole 77"/>
          <p:cNvSpPr txBox="1">
            <a:spLocks noChangeArrowheads="1"/>
          </p:cNvSpPr>
          <p:nvPr/>
        </p:nvSpPr>
        <p:spPr bwMode="auto">
          <a:xfrm>
            <a:off x="1311275" y="4748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79" name="TextovéPole 78"/>
          <p:cNvSpPr txBox="1">
            <a:spLocks noChangeArrowheads="1"/>
          </p:cNvSpPr>
          <p:nvPr/>
        </p:nvSpPr>
        <p:spPr bwMode="auto">
          <a:xfrm>
            <a:off x="1709738" y="4748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0" name="TextovéPole 79"/>
          <p:cNvSpPr txBox="1">
            <a:spLocks noChangeArrowheads="1"/>
          </p:cNvSpPr>
          <p:nvPr/>
        </p:nvSpPr>
        <p:spPr bwMode="auto">
          <a:xfrm>
            <a:off x="2141538" y="4748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1" name="TextovéPole 80"/>
          <p:cNvSpPr txBox="1">
            <a:spLocks noChangeArrowheads="1"/>
          </p:cNvSpPr>
          <p:nvPr/>
        </p:nvSpPr>
        <p:spPr bwMode="auto">
          <a:xfrm>
            <a:off x="2571750" y="4748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2" name="TextovéPole 81"/>
          <p:cNvSpPr txBox="1">
            <a:spLocks noChangeArrowheads="1"/>
          </p:cNvSpPr>
          <p:nvPr/>
        </p:nvSpPr>
        <p:spPr bwMode="auto">
          <a:xfrm>
            <a:off x="3003550" y="4748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3" name="TextovéPole 82"/>
          <p:cNvSpPr txBox="1">
            <a:spLocks noChangeArrowheads="1"/>
          </p:cNvSpPr>
          <p:nvPr/>
        </p:nvSpPr>
        <p:spPr bwMode="auto">
          <a:xfrm>
            <a:off x="3435350" y="4748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4" name="TextovéPole 83"/>
          <p:cNvSpPr txBox="1">
            <a:spLocks noChangeArrowheads="1"/>
          </p:cNvSpPr>
          <p:nvPr/>
        </p:nvSpPr>
        <p:spPr bwMode="auto">
          <a:xfrm>
            <a:off x="3867150" y="4748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5" name="TextovéPole 84"/>
          <p:cNvSpPr txBox="1">
            <a:spLocks noChangeArrowheads="1"/>
          </p:cNvSpPr>
          <p:nvPr/>
        </p:nvSpPr>
        <p:spPr bwMode="auto">
          <a:xfrm>
            <a:off x="447675" y="5118100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879475" y="5118100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7" name="TextovéPole 86"/>
          <p:cNvSpPr txBox="1">
            <a:spLocks noChangeArrowheads="1"/>
          </p:cNvSpPr>
          <p:nvPr/>
        </p:nvSpPr>
        <p:spPr bwMode="auto">
          <a:xfrm>
            <a:off x="1311275" y="511016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8" name="TextovéPole 87"/>
          <p:cNvSpPr txBox="1">
            <a:spLocks noChangeArrowheads="1"/>
          </p:cNvSpPr>
          <p:nvPr/>
        </p:nvSpPr>
        <p:spPr bwMode="auto">
          <a:xfrm>
            <a:off x="1709738" y="5118100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2141538" y="5118100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0" name="TextovéPole 89"/>
          <p:cNvSpPr txBox="1">
            <a:spLocks noChangeArrowheads="1"/>
          </p:cNvSpPr>
          <p:nvPr/>
        </p:nvSpPr>
        <p:spPr bwMode="auto">
          <a:xfrm>
            <a:off x="2571750" y="5118100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1" name="TextovéPole 90"/>
          <p:cNvSpPr txBox="1">
            <a:spLocks noChangeArrowheads="1"/>
          </p:cNvSpPr>
          <p:nvPr/>
        </p:nvSpPr>
        <p:spPr bwMode="auto">
          <a:xfrm>
            <a:off x="3003550" y="5118100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2" name="TextovéPole 91"/>
          <p:cNvSpPr txBox="1">
            <a:spLocks noChangeArrowheads="1"/>
          </p:cNvSpPr>
          <p:nvPr/>
        </p:nvSpPr>
        <p:spPr bwMode="auto">
          <a:xfrm>
            <a:off x="4298950" y="4748213"/>
            <a:ext cx="431800" cy="369887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3" name="TextovéPole 92"/>
          <p:cNvSpPr txBox="1">
            <a:spLocks noChangeArrowheads="1"/>
          </p:cNvSpPr>
          <p:nvPr/>
        </p:nvSpPr>
        <p:spPr bwMode="auto">
          <a:xfrm>
            <a:off x="444500" y="4010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4" name="TextovéPole 93"/>
          <p:cNvSpPr txBox="1">
            <a:spLocks noChangeArrowheads="1"/>
          </p:cNvSpPr>
          <p:nvPr/>
        </p:nvSpPr>
        <p:spPr bwMode="auto">
          <a:xfrm>
            <a:off x="876300" y="4010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5" name="TextovéPole 94"/>
          <p:cNvSpPr txBox="1">
            <a:spLocks noChangeArrowheads="1"/>
          </p:cNvSpPr>
          <p:nvPr/>
        </p:nvSpPr>
        <p:spPr bwMode="auto">
          <a:xfrm>
            <a:off x="1308100" y="4010025"/>
            <a:ext cx="433388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6" name="TextovéPole 95"/>
          <p:cNvSpPr txBox="1">
            <a:spLocks noChangeArrowheads="1"/>
          </p:cNvSpPr>
          <p:nvPr/>
        </p:nvSpPr>
        <p:spPr bwMode="auto">
          <a:xfrm>
            <a:off x="1706563" y="4010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7" name="TextovéPole 96"/>
          <p:cNvSpPr txBox="1">
            <a:spLocks noChangeArrowheads="1"/>
          </p:cNvSpPr>
          <p:nvPr/>
        </p:nvSpPr>
        <p:spPr bwMode="auto">
          <a:xfrm>
            <a:off x="2138363" y="4010025"/>
            <a:ext cx="433387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8" name="TextovéPole 97"/>
          <p:cNvSpPr txBox="1">
            <a:spLocks noChangeArrowheads="1"/>
          </p:cNvSpPr>
          <p:nvPr/>
        </p:nvSpPr>
        <p:spPr bwMode="auto">
          <a:xfrm>
            <a:off x="2568575" y="4010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99" name="TextovéPole 98"/>
          <p:cNvSpPr txBox="1">
            <a:spLocks noChangeArrowheads="1"/>
          </p:cNvSpPr>
          <p:nvPr/>
        </p:nvSpPr>
        <p:spPr bwMode="auto">
          <a:xfrm>
            <a:off x="3000375" y="4010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0" name="TextovéPole 99"/>
          <p:cNvSpPr txBox="1">
            <a:spLocks noChangeArrowheads="1"/>
          </p:cNvSpPr>
          <p:nvPr/>
        </p:nvSpPr>
        <p:spPr bwMode="auto">
          <a:xfrm>
            <a:off x="4297363" y="4010025"/>
            <a:ext cx="431800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1" name="TextovéPole 100"/>
          <p:cNvSpPr txBox="1">
            <a:spLocks noChangeArrowheads="1"/>
          </p:cNvSpPr>
          <p:nvPr/>
        </p:nvSpPr>
        <p:spPr bwMode="auto">
          <a:xfrm>
            <a:off x="3432175" y="4010025"/>
            <a:ext cx="433388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2" name="TextovéPole 101"/>
          <p:cNvSpPr txBox="1">
            <a:spLocks noChangeArrowheads="1"/>
          </p:cNvSpPr>
          <p:nvPr/>
        </p:nvSpPr>
        <p:spPr bwMode="auto">
          <a:xfrm>
            <a:off x="3863975" y="4010025"/>
            <a:ext cx="433388" cy="368300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3" name="TextovéPole 102"/>
          <p:cNvSpPr txBox="1">
            <a:spLocks noChangeArrowheads="1"/>
          </p:cNvSpPr>
          <p:nvPr/>
        </p:nvSpPr>
        <p:spPr bwMode="auto">
          <a:xfrm>
            <a:off x="444500" y="4378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4" name="TextovéPole 103"/>
          <p:cNvSpPr txBox="1">
            <a:spLocks noChangeArrowheads="1"/>
          </p:cNvSpPr>
          <p:nvPr/>
        </p:nvSpPr>
        <p:spPr bwMode="auto">
          <a:xfrm>
            <a:off x="876300" y="4378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5" name="TextovéPole 104"/>
          <p:cNvSpPr txBox="1">
            <a:spLocks noChangeArrowheads="1"/>
          </p:cNvSpPr>
          <p:nvPr/>
        </p:nvSpPr>
        <p:spPr bwMode="auto">
          <a:xfrm>
            <a:off x="1308100" y="4378325"/>
            <a:ext cx="433388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6" name="TextovéPole 105"/>
          <p:cNvSpPr txBox="1">
            <a:spLocks noChangeArrowheads="1"/>
          </p:cNvSpPr>
          <p:nvPr/>
        </p:nvSpPr>
        <p:spPr bwMode="auto">
          <a:xfrm>
            <a:off x="1706563" y="4378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7" name="TextovéPole 106"/>
          <p:cNvSpPr txBox="1">
            <a:spLocks noChangeArrowheads="1"/>
          </p:cNvSpPr>
          <p:nvPr/>
        </p:nvSpPr>
        <p:spPr bwMode="auto">
          <a:xfrm>
            <a:off x="2138363" y="4378325"/>
            <a:ext cx="433387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8" name="TextovéPole 107"/>
          <p:cNvSpPr txBox="1">
            <a:spLocks noChangeArrowheads="1"/>
          </p:cNvSpPr>
          <p:nvPr/>
        </p:nvSpPr>
        <p:spPr bwMode="auto">
          <a:xfrm>
            <a:off x="2568575" y="4378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09" name="TextovéPole 108"/>
          <p:cNvSpPr txBox="1">
            <a:spLocks noChangeArrowheads="1"/>
          </p:cNvSpPr>
          <p:nvPr/>
        </p:nvSpPr>
        <p:spPr bwMode="auto">
          <a:xfrm>
            <a:off x="3000375" y="4378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0" name="TextovéPole 109"/>
          <p:cNvSpPr txBox="1">
            <a:spLocks noChangeArrowheads="1"/>
          </p:cNvSpPr>
          <p:nvPr/>
        </p:nvSpPr>
        <p:spPr bwMode="auto">
          <a:xfrm>
            <a:off x="4297363" y="4378325"/>
            <a:ext cx="431800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1" name="TextovéPole 110"/>
          <p:cNvSpPr txBox="1">
            <a:spLocks noChangeArrowheads="1"/>
          </p:cNvSpPr>
          <p:nvPr/>
        </p:nvSpPr>
        <p:spPr bwMode="auto">
          <a:xfrm>
            <a:off x="3432175" y="4378325"/>
            <a:ext cx="433388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2" name="TextovéPole 111"/>
          <p:cNvSpPr txBox="1">
            <a:spLocks noChangeArrowheads="1"/>
          </p:cNvSpPr>
          <p:nvPr/>
        </p:nvSpPr>
        <p:spPr bwMode="auto">
          <a:xfrm>
            <a:off x="3863975" y="4378325"/>
            <a:ext cx="433388" cy="369888"/>
          </a:xfrm>
          <a:prstGeom prst="rect">
            <a:avLst/>
          </a:prstGeom>
          <a:solidFill>
            <a:srgbClr val="FF00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Palatino Linotype" pitchFamily="18" charset="0"/>
            </a:endParaRPr>
          </a:p>
        </p:txBody>
      </p:sp>
      <p:sp>
        <p:nvSpPr>
          <p:cNvPr id="113" name="Ovál 112"/>
          <p:cNvSpPr/>
          <p:nvPr/>
        </p:nvSpPr>
        <p:spPr>
          <a:xfrm flipV="1">
            <a:off x="3886200" y="2924175"/>
            <a:ext cx="863600" cy="8651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4" name="Ovál 113"/>
          <p:cNvSpPr/>
          <p:nvPr/>
        </p:nvSpPr>
        <p:spPr>
          <a:xfrm flipV="1">
            <a:off x="3995738" y="5830888"/>
            <a:ext cx="863600" cy="8636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570" name="TextovéPole 116"/>
          <p:cNvSpPr txBox="1">
            <a:spLocks noChangeArrowheads="1"/>
          </p:cNvSpPr>
          <p:nvPr/>
        </p:nvSpPr>
        <p:spPr bwMode="auto">
          <a:xfrm>
            <a:off x="6119813" y="549275"/>
            <a:ext cx="1357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45</a:t>
            </a:r>
          </a:p>
        </p:txBody>
      </p:sp>
      <p:sp>
        <p:nvSpPr>
          <p:cNvPr id="118" name="TextovéPole 117"/>
          <p:cNvSpPr txBox="1">
            <a:spLocks noChangeArrowheads="1"/>
          </p:cNvSpPr>
          <p:nvPr/>
        </p:nvSpPr>
        <p:spPr bwMode="auto">
          <a:xfrm>
            <a:off x="5508625" y="1628775"/>
            <a:ext cx="719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68</a:t>
            </a:r>
          </a:p>
        </p:txBody>
      </p:sp>
      <p:sp>
        <p:nvSpPr>
          <p:cNvPr id="19572" name="TextovéPole 118"/>
          <p:cNvSpPr txBox="1">
            <a:spLocks noChangeArrowheads="1"/>
          </p:cNvSpPr>
          <p:nvPr/>
        </p:nvSpPr>
        <p:spPr bwMode="auto">
          <a:xfrm>
            <a:off x="7451725" y="1339850"/>
            <a:ext cx="7032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59</a:t>
            </a:r>
          </a:p>
        </p:txBody>
      </p:sp>
      <p:sp>
        <p:nvSpPr>
          <p:cNvPr id="19573" name="TextovéPole 119"/>
          <p:cNvSpPr txBox="1">
            <a:spLocks noChangeArrowheads="1"/>
          </p:cNvSpPr>
          <p:nvPr/>
        </p:nvSpPr>
        <p:spPr bwMode="auto">
          <a:xfrm>
            <a:off x="5867400" y="4010025"/>
            <a:ext cx="865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33</a:t>
            </a:r>
          </a:p>
        </p:txBody>
      </p:sp>
      <p:sp>
        <p:nvSpPr>
          <p:cNvPr id="121" name="TextovéPole 120"/>
          <p:cNvSpPr txBox="1">
            <a:spLocks noChangeArrowheads="1"/>
          </p:cNvSpPr>
          <p:nvPr/>
        </p:nvSpPr>
        <p:spPr bwMode="auto">
          <a:xfrm>
            <a:off x="5508625" y="4932363"/>
            <a:ext cx="611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43</a:t>
            </a:r>
          </a:p>
        </p:txBody>
      </p:sp>
      <p:sp>
        <p:nvSpPr>
          <p:cNvPr id="19575" name="TextovéPole 121"/>
          <p:cNvSpPr txBox="1">
            <a:spLocks noChangeArrowheads="1"/>
          </p:cNvSpPr>
          <p:nvPr/>
        </p:nvSpPr>
        <p:spPr bwMode="auto">
          <a:xfrm>
            <a:off x="7164388" y="4748213"/>
            <a:ext cx="639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27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7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2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5" fill="hold">
                      <p:stCondLst>
                        <p:cond delay="indefinite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81481E-6 L -0.17309 0.21852 " pathEditMode="relative" rAng="0" ptsTypes="AA">
                                      <p:cBhvr>
                                        <p:cTn id="350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63" y="1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0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1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5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6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0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1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5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0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1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5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0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1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5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0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5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6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0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1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5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6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0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1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5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6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0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1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5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6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0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1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5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6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0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1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5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6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0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1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6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0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1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2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5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6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0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1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5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6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0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1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5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6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0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1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2" dur="1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5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6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0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1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5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6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7" dur="1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0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1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2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5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6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7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0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1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5"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6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7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0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1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2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3" fill="hold">
                      <p:stCondLst>
                        <p:cond delay="indefinite"/>
                      </p:stCondLst>
                      <p:childTnLst>
                        <p:par>
                          <p:cTn id="554" fill="hold">
                            <p:stCondLst>
                              <p:cond delay="0"/>
                            </p:stCondLst>
                            <p:childTnLst>
                              <p:par>
                                <p:cTn id="5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0" fill="hold">
                      <p:stCondLst>
                        <p:cond delay="indefinite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22222E-6 L -0.15156 0.15671 " pathEditMode="relative" rAng="0" ptsTypes="AA">
                                      <p:cBhvr>
                                        <p:cTn id="573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87" y="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8" grpId="0"/>
      <p:bldP spid="1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27763" y="2205038"/>
            <a:ext cx="2089150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227763" y="3500438"/>
            <a:ext cx="2089150" cy="12969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227763" y="4797425"/>
            <a:ext cx="2089150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>
              <a:latin typeface="Arial Black" pitchFamily="34" charset="0"/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6227763" y="1628775"/>
            <a:ext cx="2089150" cy="57626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900113" y="3500438"/>
            <a:ext cx="1079500" cy="76993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solidFill>
                  <a:srgbClr val="FFFF00"/>
                </a:solidFill>
                <a:latin typeface="Arial Black" pitchFamily="34" charset="0"/>
              </a:rPr>
              <a:t>28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2555875" y="2420938"/>
            <a:ext cx="1944688" cy="1079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2555875" y="3644900"/>
            <a:ext cx="1944688" cy="1079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2555875" y="4868863"/>
            <a:ext cx="1944688" cy="11525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771775" y="2730500"/>
            <a:ext cx="1296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+20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771775" y="4005263"/>
            <a:ext cx="12969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+30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71775" y="5229225"/>
            <a:ext cx="1296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+50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804025" y="5157788"/>
            <a:ext cx="9001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Arial Black" pitchFamily="34" charset="0"/>
              </a:rPr>
              <a:t>78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804025" y="3886200"/>
            <a:ext cx="9001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Arial Black" pitchFamily="34" charset="0"/>
              </a:rPr>
              <a:t>58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804025" y="2492375"/>
            <a:ext cx="9001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Arial Black" pitchFamily="34" charset="0"/>
              </a:rPr>
              <a:t>48</a:t>
            </a:r>
          </a:p>
        </p:txBody>
      </p:sp>
      <p:sp>
        <p:nvSpPr>
          <p:cNvPr id="20495" name="TextovéPole 18"/>
          <p:cNvSpPr txBox="1">
            <a:spLocks noChangeArrowheads="1"/>
          </p:cNvSpPr>
          <p:nvPr/>
        </p:nvSpPr>
        <p:spPr bwMode="auto">
          <a:xfrm>
            <a:off x="468313" y="517525"/>
            <a:ext cx="7848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VYPOČÍTEJ A PŘIŘAĎ  SPRÁVNÝ VÝSLEDEK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27763" y="2205038"/>
            <a:ext cx="2089150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227763" y="3500438"/>
            <a:ext cx="2089150" cy="12969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227763" y="4797425"/>
            <a:ext cx="2089150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>
              <a:latin typeface="Arial Black" pitchFamily="34" charset="0"/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6227763" y="1628775"/>
            <a:ext cx="2089150" cy="57626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00113" y="3500438"/>
            <a:ext cx="1079500" cy="76993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solidFill>
                  <a:srgbClr val="FFFF00"/>
                </a:solidFill>
                <a:latin typeface="Arial Black" pitchFamily="34" charset="0"/>
              </a:rPr>
              <a:t>20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2555875" y="2420938"/>
            <a:ext cx="1944688" cy="1079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2555875" y="3644900"/>
            <a:ext cx="1944688" cy="1079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2555875" y="4868863"/>
            <a:ext cx="1944688" cy="11525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771775" y="2730500"/>
            <a:ext cx="1296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+35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751138" y="4005263"/>
            <a:ext cx="12969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+55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71775" y="5229225"/>
            <a:ext cx="1296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+45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804025" y="5157788"/>
            <a:ext cx="9001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Arial Black" pitchFamily="34" charset="0"/>
              </a:rPr>
              <a:t>65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804025" y="3886200"/>
            <a:ext cx="9001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Arial Black" pitchFamily="34" charset="0"/>
              </a:rPr>
              <a:t>75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804025" y="2492375"/>
            <a:ext cx="9001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Arial Black" pitchFamily="34" charset="0"/>
              </a:rPr>
              <a:t>55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27763" y="2205038"/>
            <a:ext cx="2089150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227763" y="3500438"/>
            <a:ext cx="2089150" cy="12969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227763" y="4797425"/>
            <a:ext cx="2089150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>
              <a:latin typeface="Arial Black" pitchFamily="34" charset="0"/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6227763" y="1628775"/>
            <a:ext cx="2089150" cy="57626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00113" y="3500438"/>
            <a:ext cx="1079500" cy="76993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solidFill>
                  <a:srgbClr val="FFFF00"/>
                </a:solidFill>
                <a:latin typeface="Arial Black" pitchFamily="34" charset="0"/>
              </a:rPr>
              <a:t>35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2555875" y="2420938"/>
            <a:ext cx="1944688" cy="1079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2555875" y="3644900"/>
            <a:ext cx="1944688" cy="1079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2555875" y="4868863"/>
            <a:ext cx="1944688" cy="11525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Arial Blac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771775" y="2730500"/>
            <a:ext cx="1296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+30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771775" y="4005263"/>
            <a:ext cx="12969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+40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71775" y="5157788"/>
            <a:ext cx="12969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+50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804025" y="5157788"/>
            <a:ext cx="9001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Arial Black" pitchFamily="34" charset="0"/>
              </a:rPr>
              <a:t>85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804025" y="3886200"/>
            <a:ext cx="9001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Arial Black" pitchFamily="34" charset="0"/>
              </a:rPr>
              <a:t>75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804025" y="2492375"/>
            <a:ext cx="9001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Arial Black" pitchFamily="34" charset="0"/>
              </a:rPr>
              <a:t>65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371</TotalTime>
  <Words>308</Words>
  <Application>Microsoft Office PowerPoint</Application>
  <PresentationFormat>Předvádění na obrazovce (4:3)</PresentationFormat>
  <Paragraphs>99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Živly</vt:lpstr>
      <vt:lpstr>Snímek 1</vt:lpstr>
      <vt:lpstr>Snímek 2</vt:lpstr>
      <vt:lpstr>Počítání do sta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do sta</dc:title>
  <dc:creator>Roman</dc:creator>
  <cp:lastModifiedBy>Erika Pospíšilová</cp:lastModifiedBy>
  <cp:revision>33</cp:revision>
  <dcterms:created xsi:type="dcterms:W3CDTF">2012-03-04T16:37:13Z</dcterms:created>
  <dcterms:modified xsi:type="dcterms:W3CDTF">2012-10-12T15:35:40Z</dcterms:modified>
</cp:coreProperties>
</file>