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D1D104-79DA-4872-8FF9-67FA632755A6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7DB631-CCB1-4FE5-94B0-E2EAB53ABA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DB631-CCB1-4FE5-94B0-E2EAB53ABA5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DB631-CCB1-4FE5-94B0-E2EAB53ABA55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DB631-CCB1-4FE5-94B0-E2EAB53ABA5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DB631-CCB1-4FE5-94B0-E2EAB53ABA5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DB631-CCB1-4FE5-94B0-E2EAB53ABA5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DB631-CCB1-4FE5-94B0-E2EAB53ABA5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DB631-CCB1-4FE5-94B0-E2EAB53ABA5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DB631-CCB1-4FE5-94B0-E2EAB53ABA5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DB631-CCB1-4FE5-94B0-E2EAB53ABA5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DB631-CCB1-4FE5-94B0-E2EAB53ABA55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DB631-CCB1-4FE5-94B0-E2EAB53ABA55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DB631-CCB1-4FE5-94B0-E2EAB53ABA55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DB631-CCB1-4FE5-94B0-E2EAB53ABA55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DB631-CCB1-4FE5-94B0-E2EAB53ABA55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DB631-CCB1-4FE5-94B0-E2EAB53ABA55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DB631-CCB1-4FE5-94B0-E2EAB53ABA55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58666-6F23-4007-91BE-F2DAB8535AF3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99367A-DF26-4548-93A6-E16A26D679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D423E7-0559-4F18-B8C5-BBCEF90B9167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CEABE-F83F-43B5-8BDD-F18A84C6E3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33726-EA9C-40A5-969C-65BB595917CA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510B26-09A3-43D7-9F1F-C91D24F704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B56E7-AC54-44F6-BD48-2B12CED4C82D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A2C00-3641-4144-95B7-D4DB8434CA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C9993-63CA-4DE4-ACDE-A2756512042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36B0FA-7823-48EC-BCE3-6D9BDB9689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BAC91B-4C41-4F44-9F8D-B1431AE60CF5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7A60E-C57C-48F4-BE2A-AAE411D001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2C24F7-A40C-4DAD-8AF7-C80D647DAD9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C9A082-D6C5-4F99-AF4E-63886FFDA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17F5C3-0C8C-4244-9F32-2AD86EE46A9A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418A65-B9EF-4BBB-AF43-73B91CEA21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D1CD01-0AF6-4A15-8943-75E88FDA12D1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C679AC-A386-4B79-A3DB-8D8D2FB16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89A37C-7524-4A6D-B390-8082533375AC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F5B165-53D3-4F07-9286-F1D8DA9E58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BF0D0-FCC3-4967-AB24-0B8108165823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FD8BF-63D1-4E5F-B46A-E228C4401B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84AF52-B813-4026-9484-2DECA628BA04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00710F5-6412-4047-99A2-1CCCDB6087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595D63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595D63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595D63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595D63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595D63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595D63"/>
        </a:buClr>
        <a:buSzPct val="130000"/>
        <a:buFont typeface="Georgia" pitchFamily="18" charset="0"/>
        <a:buChar char="*"/>
        <a:defRPr sz="2200" kern="1200">
          <a:solidFill>
            <a:srgbClr val="FFFFFF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595D63"/>
        </a:buClr>
        <a:buSzPct val="130000"/>
        <a:buFont typeface="Georgia" pitchFamily="18" charset="0"/>
        <a:buChar char="*"/>
        <a:defRPr sz="2000" kern="1200">
          <a:solidFill>
            <a:srgbClr val="FFFFFF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595D63"/>
        </a:buClr>
        <a:buSzPct val="130000"/>
        <a:buFont typeface="Georgia" pitchFamily="18" charset="0"/>
        <a:buChar char="*"/>
        <a:defRPr kern="1200">
          <a:solidFill>
            <a:srgbClr val="FFFFFF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595D63"/>
        </a:buClr>
        <a:buSzPct val="130000"/>
        <a:buFont typeface="Georgia" pitchFamily="18" charset="0"/>
        <a:buChar char="*"/>
        <a:defRPr sz="1600" kern="1200">
          <a:solidFill>
            <a:srgbClr val="FFFFFF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595D63"/>
        </a:buClr>
        <a:buSzPct val="130000"/>
        <a:buFont typeface="Georgia" pitchFamily="18" charset="0"/>
        <a:buChar char="*"/>
        <a:defRPr sz="1400" kern="1200">
          <a:solidFill>
            <a:srgbClr val="FFFFFF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7.png"/><Relationship Id="rId7" Type="http://schemas.openxmlformats.org/officeDocument/2006/relationships/image" Target="../media/image24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10" Type="http://schemas.openxmlformats.org/officeDocument/2006/relationships/image" Target="../media/image27.jpeg"/><Relationship Id="rId4" Type="http://schemas.openxmlformats.org/officeDocument/2006/relationships/image" Target="../media/image21.wmf"/><Relationship Id="rId9" Type="http://schemas.openxmlformats.org/officeDocument/2006/relationships/image" Target="../media/image26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veselarazitka.cz/veselarazitka/eshop/26-1-Kyticky/0/5/762-Razitko-Hodiny-bez-rucicek" TargetMode="External"/><Relationship Id="rId4" Type="http://schemas.openxmlformats.org/officeDocument/2006/relationships/hyperlink" Target="http://www.uvonaveho-kramku.cz/www-uvonaveho-kramku-cz/eshop/231-1-DIDAKTICKE-HRACKY/0/5/2497-Hodiny-puzzle-K-V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850" y="260350"/>
            <a:ext cx="8712200" cy="483209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2400" dirty="0">
                <a:latin typeface="Arial Black" pitchFamily="34" charset="0"/>
              </a:rPr>
              <a:t>Název školy: </a:t>
            </a:r>
            <a:r>
              <a:rPr lang="cs-CZ" sz="2400" dirty="0">
                <a:solidFill>
                  <a:srgbClr val="FFEE74"/>
                </a:solidFill>
                <a:latin typeface="Arial Black" pitchFamily="34" charset="0"/>
              </a:rPr>
              <a:t>Speciální základní škola, Louny, </a:t>
            </a:r>
            <a:r>
              <a:rPr lang="cs-CZ" sz="2400" dirty="0" err="1">
                <a:solidFill>
                  <a:srgbClr val="FFEE74"/>
                </a:solidFill>
                <a:latin typeface="Arial Black" pitchFamily="34" charset="0"/>
              </a:rPr>
              <a:t>Poděbradova</a:t>
            </a:r>
            <a:r>
              <a:rPr lang="cs-CZ" sz="2400" dirty="0">
                <a:solidFill>
                  <a:srgbClr val="FFEE74"/>
                </a:solidFill>
                <a:latin typeface="Arial Black" pitchFamily="34" charset="0"/>
              </a:rPr>
              <a:t> 640, příspěvková organizace</a:t>
            </a:r>
          </a:p>
          <a:p>
            <a:endParaRPr lang="cs-CZ" sz="2400" dirty="0">
              <a:solidFill>
                <a:srgbClr val="FFEE74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Autor :</a:t>
            </a:r>
            <a:r>
              <a:rPr lang="cs-CZ" sz="2400" dirty="0">
                <a:solidFill>
                  <a:srgbClr val="FFEE74"/>
                </a:solidFill>
                <a:latin typeface="Arial Black" pitchFamily="34" charset="0"/>
              </a:rPr>
              <a:t> Mgr. Venuše Nováková</a:t>
            </a:r>
          </a:p>
          <a:p>
            <a:endParaRPr lang="cs-CZ" sz="2400" dirty="0">
              <a:solidFill>
                <a:srgbClr val="FFEE74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Název materiálu: </a:t>
            </a:r>
          </a:p>
          <a:p>
            <a:r>
              <a:rPr lang="cs-CZ" sz="2000" dirty="0">
                <a:solidFill>
                  <a:srgbClr val="FFEE74"/>
                </a:solidFill>
                <a:latin typeface="Arial Black" pitchFamily="34" charset="0"/>
              </a:rPr>
              <a:t>VY_ </a:t>
            </a:r>
            <a:r>
              <a:rPr lang="cs-CZ" sz="2000" dirty="0" smtClean="0">
                <a:solidFill>
                  <a:srgbClr val="FFEE74"/>
                </a:solidFill>
                <a:latin typeface="Arial Black" pitchFamily="34" charset="0"/>
              </a:rPr>
              <a:t>32_INOVACE_15_V_M_HŠ</a:t>
            </a:r>
            <a:r>
              <a:rPr lang="cs-CZ" sz="2000" dirty="0">
                <a:solidFill>
                  <a:srgbClr val="FFEE74"/>
                </a:solidFill>
                <a:latin typeface="Arial Black" pitchFamily="34" charset="0"/>
              </a:rPr>
              <a:t>_ </a:t>
            </a:r>
            <a:r>
              <a:rPr lang="cs-CZ" sz="2000" dirty="0" smtClean="0">
                <a:solidFill>
                  <a:srgbClr val="FFEE74"/>
                </a:solidFill>
                <a:latin typeface="Arial Black" pitchFamily="34" charset="0"/>
              </a:rPr>
              <a:t>KOLIK_JE_HODIN?III</a:t>
            </a:r>
            <a:endParaRPr lang="cs-CZ" sz="2000" dirty="0">
              <a:solidFill>
                <a:srgbClr val="FFEE74"/>
              </a:solidFill>
              <a:latin typeface="Arial Black" pitchFamily="34" charset="0"/>
            </a:endParaRPr>
          </a:p>
          <a:p>
            <a:endParaRPr lang="cs-CZ" sz="2400" dirty="0">
              <a:solidFill>
                <a:srgbClr val="FFEE74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Téma: </a:t>
            </a:r>
            <a:endParaRPr lang="cs-CZ" sz="2400" dirty="0" smtClean="0">
              <a:latin typeface="Arial Black" pitchFamily="34" charset="0"/>
            </a:endParaRPr>
          </a:p>
          <a:p>
            <a:r>
              <a:rPr lang="cs-CZ" sz="2400" dirty="0" smtClean="0">
                <a:solidFill>
                  <a:srgbClr val="FFEE74"/>
                </a:solidFill>
                <a:latin typeface="Arial Black" pitchFamily="34" charset="0"/>
              </a:rPr>
              <a:t>HODINY- </a:t>
            </a:r>
            <a:r>
              <a:rPr lang="cs-CZ" sz="2400" dirty="0">
                <a:solidFill>
                  <a:srgbClr val="FFEE74"/>
                </a:solidFill>
                <a:latin typeface="Arial Black" pitchFamily="34" charset="0"/>
              </a:rPr>
              <a:t>URČOVÁNÍ ČASU V DENNÍM REŽIMU</a:t>
            </a:r>
          </a:p>
          <a:p>
            <a:r>
              <a:rPr lang="cs-CZ" sz="2400" dirty="0">
                <a:latin typeface="Arial Black" pitchFamily="34" charset="0"/>
              </a:rPr>
              <a:t>Název sady: </a:t>
            </a:r>
            <a:r>
              <a:rPr lang="cs-CZ" sz="2400" dirty="0">
                <a:solidFill>
                  <a:srgbClr val="FFEE74"/>
                </a:solidFill>
                <a:latin typeface="Arial Black" pitchFamily="34" charset="0"/>
              </a:rPr>
              <a:t>Matematika – HŠ</a:t>
            </a:r>
          </a:p>
          <a:p>
            <a:endParaRPr lang="cs-CZ" sz="2400" dirty="0">
              <a:solidFill>
                <a:srgbClr val="FFEE74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Číslo projektu</a:t>
            </a:r>
            <a:r>
              <a:rPr lang="cs-CZ" sz="2400" dirty="0">
                <a:solidFill>
                  <a:srgbClr val="FFEE74"/>
                </a:solidFill>
                <a:latin typeface="Arial Black" pitchFamily="34" charset="0"/>
              </a:rPr>
              <a:t>:  CZ.1.07/1.4.00/21.3407</a:t>
            </a:r>
          </a:p>
        </p:txBody>
      </p:sp>
      <p:pic>
        <p:nvPicPr>
          <p:cNvPr id="13314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5445125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6263" y="692150"/>
            <a:ext cx="7991475" cy="63722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solidFill>
                  <a:srgbClr val="FFFF00"/>
                </a:solidFill>
                <a:latin typeface="Arial Black" pitchFamily="34" charset="0"/>
              </a:rPr>
              <a:t>Anotace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Materiál je určený pro žáky </a:t>
            </a:r>
            <a:r>
              <a:rPr lang="cs-CZ" sz="2400" dirty="0" smtClean="0">
                <a:latin typeface="Arial Black" pitchFamily="34" charset="0"/>
              </a:rPr>
              <a:t>7. ročníku speciální třídy, </a:t>
            </a:r>
            <a:r>
              <a:rPr lang="cs-CZ" sz="2400" dirty="0">
                <a:latin typeface="Arial Black" pitchFamily="34" charset="0"/>
              </a:rPr>
              <a:t>pro výuku </a:t>
            </a:r>
            <a:r>
              <a:rPr lang="cs-CZ" sz="2400" dirty="0" smtClean="0">
                <a:latin typeface="Arial Black" pitchFamily="34" charset="0"/>
              </a:rPr>
              <a:t>matematiky</a:t>
            </a:r>
            <a:endParaRPr lang="cs-CZ" sz="2400" dirty="0">
              <a:latin typeface="Arial Black" pitchFamily="34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Prezentace na interaktivní tabuli.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První část prezentace je </a:t>
            </a:r>
            <a:r>
              <a:rPr lang="cs-CZ" sz="2400" dirty="0" smtClean="0">
                <a:latin typeface="Arial Black" pitchFamily="34" charset="0"/>
              </a:rPr>
              <a:t>určena pro společnou práci s učitelem - výklad  </a:t>
            </a:r>
            <a:r>
              <a:rPr lang="cs-CZ" sz="2400" dirty="0">
                <a:latin typeface="Arial Black" pitchFamily="34" charset="0"/>
              </a:rPr>
              <a:t>učiva </a:t>
            </a:r>
            <a:r>
              <a:rPr lang="cs-CZ" sz="2400" dirty="0" smtClean="0">
                <a:latin typeface="Arial Black" pitchFamily="34" charset="0"/>
              </a:rPr>
              <a:t>určování času v denním režimu , samostatná práce jako pracovní listy - doplňování dnů v týdnu  a hodin </a:t>
            </a:r>
            <a:r>
              <a:rPr lang="cs-CZ" sz="2400" dirty="0">
                <a:latin typeface="Arial Black" pitchFamily="34" charset="0"/>
              </a:rPr>
              <a:t>,</a:t>
            </a:r>
            <a:r>
              <a:rPr lang="cs-CZ" sz="2400" dirty="0" smtClean="0">
                <a:latin typeface="Arial Black" pitchFamily="34" charset="0"/>
              </a:rPr>
              <a:t> přiřazování měsíce podle barev 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 Black" pitchFamily="34" charset="0"/>
              </a:rPr>
              <a:t>Inovace</a:t>
            </a:r>
            <a:r>
              <a:rPr lang="cs-CZ" sz="2400" dirty="0">
                <a:latin typeface="Arial Black" pitchFamily="34" charset="0"/>
              </a:rPr>
              <a:t>: Interaktivní způsob učení.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Metodické pokyny: Žáci na základě vhodně zvolených otázek společně s učitelem vyvozují nové poznatky, doplňují </a:t>
            </a:r>
            <a:r>
              <a:rPr lang="cs-CZ" sz="2400" dirty="0" smtClean="0">
                <a:latin typeface="Arial Black" pitchFamily="34" charset="0"/>
              </a:rPr>
              <a:t>slova </a:t>
            </a:r>
            <a:r>
              <a:rPr lang="cs-CZ" sz="2400" dirty="0">
                <a:latin typeface="Arial Black" pitchFamily="34" charset="0"/>
              </a:rPr>
              <a:t>, </a:t>
            </a:r>
            <a:r>
              <a:rPr lang="cs-CZ" sz="2400" dirty="0" smtClean="0">
                <a:latin typeface="Arial Black" pitchFamily="34" charset="0"/>
              </a:rPr>
              <a:t>čas a obrázky, odpovídají </a:t>
            </a:r>
            <a:r>
              <a:rPr lang="cs-CZ" sz="2400" dirty="0">
                <a:latin typeface="Arial Black" pitchFamily="34" charset="0"/>
              </a:rPr>
              <a:t>na otázky vyplněním pracovního </a:t>
            </a:r>
            <a:r>
              <a:rPr lang="cs-CZ" sz="2400" dirty="0" smtClean="0">
                <a:latin typeface="Arial Black" pitchFamily="34" charset="0"/>
              </a:rPr>
              <a:t>listu a pexesa-hodin.</a:t>
            </a:r>
            <a:endParaRPr lang="cs-CZ" sz="2400" dirty="0">
              <a:latin typeface="Arial Black" pitchFamily="34" charset="0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 Black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Podnadpis 2"/>
          <p:cNvSpPr>
            <a:spLocks noGrp="1"/>
          </p:cNvSpPr>
          <p:nvPr>
            <p:ph type="subTitle" idx="1"/>
          </p:nvPr>
        </p:nvSpPr>
        <p:spPr>
          <a:xfrm>
            <a:off x="1473200" y="5053013"/>
            <a:ext cx="5637213" cy="881062"/>
          </a:xfrm>
        </p:spPr>
        <p:txBody>
          <a:bodyPr/>
          <a:lstStyle/>
          <a:p>
            <a:pPr algn="ctr" eaLnBrk="1" hangingPunct="1"/>
            <a:r>
              <a:rPr lang="cs-CZ" smtClean="0"/>
              <a:t>    URČOVÁNÍ HODIN V DENNÍM REŽIMU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rgbClr val="FFFF00"/>
                </a:solidFill>
              </a:rPr>
              <a:t>KOLIK JE HODIN 3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5363" name="Picture 2" descr="C:\Users\Roman\AppData\Local\Microsoft\Windows\Temporary Internet Files\Content.IE5\RES61QZE\MP9004309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775" y="476250"/>
            <a:ext cx="2736850" cy="254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3" descr="C:\Users\Roman\AppData\Local\Microsoft\Windows\Temporary Internet Files\Content.IE5\RES61QZE\MC90044143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950" y="4410075"/>
            <a:ext cx="1871663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3" descr="C:\Users\Roman\AppData\Local\Microsoft\Windows\Temporary Internet Files\Content.IE5\RES61QZE\MC90044143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488" y="4410075"/>
            <a:ext cx="1871662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950" y="908050"/>
            <a:ext cx="4032250" cy="367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258888" y="476250"/>
            <a:ext cx="1584325" cy="46196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RÁNO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9338" y="188913"/>
            <a:ext cx="2952750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932363" y="2746375"/>
            <a:ext cx="3168650" cy="46196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JE SEDM HODIN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2563" y="4584700"/>
            <a:ext cx="1879600" cy="158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6011863" y="4084638"/>
            <a:ext cx="2305050" cy="13843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FF00"/>
                </a:solidFill>
                <a:latin typeface="Arial Black" pitchFamily="34" charset="0"/>
              </a:rPr>
              <a:t>RÁNO SVÍTÍ SLUNÍČKO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908050"/>
            <a:ext cx="6048375" cy="547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635375" y="260350"/>
            <a:ext cx="2016125" cy="46196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 7.00 HOD</a:t>
            </a:r>
          </a:p>
        </p:txBody>
      </p:sp>
      <p:sp>
        <p:nvSpPr>
          <p:cNvPr id="4" name="Šipka nahoru 3"/>
          <p:cNvSpPr/>
          <p:nvPr/>
        </p:nvSpPr>
        <p:spPr>
          <a:xfrm>
            <a:off x="4349750" y="1773238"/>
            <a:ext cx="587375" cy="187166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lů 4"/>
          <p:cNvSpPr/>
          <p:nvPr/>
        </p:nvSpPr>
        <p:spPr>
          <a:xfrm rot="2120199">
            <a:off x="3905250" y="3448050"/>
            <a:ext cx="584200" cy="16986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24171" y="122298"/>
            <a:ext cx="2143125" cy="21336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9512" y="2420888"/>
            <a:ext cx="2143125" cy="2133600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9511" y="4703936"/>
            <a:ext cx="2143125" cy="2133600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5" name="TextovéPole 4"/>
          <p:cNvSpPr txBox="1"/>
          <p:nvPr/>
        </p:nvSpPr>
        <p:spPr>
          <a:xfrm>
            <a:off x="2266950" y="1085850"/>
            <a:ext cx="4011613" cy="461963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RANNÍ HYGIENA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322513" y="3141663"/>
            <a:ext cx="3978275" cy="460375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SNÍDANĚ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22513" y="5286375"/>
            <a:ext cx="3978275" cy="460375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SVAČINA</a:t>
            </a:r>
          </a:p>
        </p:txBody>
      </p:sp>
      <p:sp>
        <p:nvSpPr>
          <p:cNvPr id="8" name="Šipka doprava 7"/>
          <p:cNvSpPr/>
          <p:nvPr/>
        </p:nvSpPr>
        <p:spPr>
          <a:xfrm>
            <a:off x="1136650" y="1033463"/>
            <a:ext cx="819150" cy="27463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ipka nahoru 8"/>
          <p:cNvSpPr/>
          <p:nvPr/>
        </p:nvSpPr>
        <p:spPr>
          <a:xfrm rot="13347503" flipH="1">
            <a:off x="844550" y="1101725"/>
            <a:ext cx="211138" cy="63023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1136650" y="3371850"/>
            <a:ext cx="207963" cy="77787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Šipka dolů 10"/>
          <p:cNvSpPr/>
          <p:nvPr/>
        </p:nvSpPr>
        <p:spPr>
          <a:xfrm rot="2766103" flipH="1">
            <a:off x="873919" y="3290094"/>
            <a:ext cx="254000" cy="6334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Šipka dolů 11"/>
          <p:cNvSpPr/>
          <p:nvPr/>
        </p:nvSpPr>
        <p:spPr>
          <a:xfrm rot="6954914">
            <a:off x="817563" y="5356225"/>
            <a:ext cx="247650" cy="5461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Šipka nahoru 12"/>
          <p:cNvSpPr/>
          <p:nvPr/>
        </p:nvSpPr>
        <p:spPr>
          <a:xfrm>
            <a:off x="1136650" y="4878388"/>
            <a:ext cx="207963" cy="97948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4" name="Picture 2" descr="C:\Users\Roman\AppData\Local\Microsoft\Windows\Temporary Internet Files\Content.IE5\YN8AQFOE\MP90043944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78563" y="4784725"/>
            <a:ext cx="1985962" cy="2052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 descr="C:\Users\Roman\AppData\Local\Microsoft\Windows\Temporary Internet Files\Content.IE5\NHONLHOF\MC9004405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7763" y="2420938"/>
            <a:ext cx="2036762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3" descr="C:\Users\Roman\AppData\Local\Microsoft\Windows\Temporary Internet Files\Content.IE5\RES61QZE\MC90034329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788" y="476250"/>
            <a:ext cx="1963737" cy="1760538"/>
          </a:xfrm>
          <a:prstGeom prst="rect">
            <a:avLst/>
          </a:prstGeom>
          <a:solidFill>
            <a:schemeClr val="bg2">
              <a:lumMod val="90000"/>
            </a:schemeClr>
          </a:solidFill>
          <a:ex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Roman\AppData\Local\Microsoft\Windows\Temporary Internet Files\Content.IE5\NHONLHOF\MP90043957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404813"/>
            <a:ext cx="4103687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942975" y="36513"/>
            <a:ext cx="3311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  <a:latin typeface="Arial Black" pitchFamily="34" charset="0"/>
              </a:rPr>
              <a:t>OBĚD</a:t>
            </a:r>
          </a:p>
        </p:txBody>
      </p:sp>
      <p:pic>
        <p:nvPicPr>
          <p:cNvPr id="4" name="Picture 6" descr="C:\Users\Roman\AppData\Local\Microsoft\Windows\Temporary Internet Files\Content.IE5\RES61QZE\MP90043957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363" y="512763"/>
            <a:ext cx="3700462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203575" y="3938588"/>
            <a:ext cx="4608513" cy="461962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JE DVANÁCT HODIN</a:t>
            </a:r>
          </a:p>
        </p:txBody>
      </p:sp>
      <p:pic>
        <p:nvPicPr>
          <p:cNvPr id="6" name="Picture 7" descr="C:\Users\Roman\AppData\Local\Microsoft\Windows\Temporary Internet Files\Content.IE5\OBJ8FAWU\MP90043858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088" y="4394200"/>
            <a:ext cx="2841625" cy="220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356100" y="4868863"/>
            <a:ext cx="2170113" cy="461962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ČAS OBĚDA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908050"/>
            <a:ext cx="6048375" cy="54737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Šipka nahoru 2"/>
          <p:cNvSpPr/>
          <p:nvPr/>
        </p:nvSpPr>
        <p:spPr>
          <a:xfrm>
            <a:off x="4233863" y="1701800"/>
            <a:ext cx="722312" cy="194468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Šipka nahoru 3"/>
          <p:cNvSpPr/>
          <p:nvPr/>
        </p:nvSpPr>
        <p:spPr>
          <a:xfrm>
            <a:off x="4352925" y="2338388"/>
            <a:ext cx="484188" cy="129063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19475" y="404813"/>
            <a:ext cx="2447925" cy="46196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  <a:cs typeface="Arial" pitchFamily="34" charset="0"/>
              </a:rPr>
              <a:t>12.00 HOD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9901" y="154736"/>
            <a:ext cx="2095500" cy="21336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9900" y="2343719"/>
            <a:ext cx="2095500" cy="21336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4" name="Šipka nahoru 3"/>
          <p:cNvSpPr/>
          <p:nvPr/>
        </p:nvSpPr>
        <p:spPr>
          <a:xfrm>
            <a:off x="925513" y="474663"/>
            <a:ext cx="352425" cy="86677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nahoru 4"/>
          <p:cNvSpPr/>
          <p:nvPr/>
        </p:nvSpPr>
        <p:spPr>
          <a:xfrm>
            <a:off x="968375" y="701675"/>
            <a:ext cx="236538" cy="61912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155825" y="1011238"/>
            <a:ext cx="3063875" cy="46196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OBĚD</a:t>
            </a:r>
          </a:p>
        </p:txBody>
      </p:sp>
      <p:pic>
        <p:nvPicPr>
          <p:cNvPr id="7" name="Picture 2" descr="C:\Users\Roman\AppData\Local\Microsoft\Windows\Temporary Internet Files\Content.IE5\YN8AQFOE\MC9002335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9700" y="139700"/>
            <a:ext cx="2271713" cy="216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Šipka nahoru 7"/>
          <p:cNvSpPr/>
          <p:nvPr/>
        </p:nvSpPr>
        <p:spPr>
          <a:xfrm rot="3563590">
            <a:off x="1217613" y="2881312"/>
            <a:ext cx="260350" cy="70167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ipka nahoru 8"/>
          <p:cNvSpPr/>
          <p:nvPr/>
        </p:nvSpPr>
        <p:spPr>
          <a:xfrm>
            <a:off x="981075" y="2543175"/>
            <a:ext cx="236538" cy="90328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155825" y="3001963"/>
            <a:ext cx="3108325" cy="46196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VOLNÝ ČAS</a:t>
            </a:r>
          </a:p>
        </p:txBody>
      </p:sp>
      <p:pic>
        <p:nvPicPr>
          <p:cNvPr id="11" name="Picture 3" descr="C:\Users\Roman\AppData\Local\Microsoft\Windows\Temporary Internet Files\Content.IE5\NHONLHOF\MP90017861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65738" y="2643188"/>
            <a:ext cx="2181225" cy="1665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89807" y="4623108"/>
            <a:ext cx="2095500" cy="21336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13" name="TextovéPole 12"/>
          <p:cNvSpPr txBox="1"/>
          <p:nvPr/>
        </p:nvSpPr>
        <p:spPr>
          <a:xfrm>
            <a:off x="2185988" y="5084763"/>
            <a:ext cx="3079750" cy="46196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SVAČINA</a:t>
            </a:r>
          </a:p>
        </p:txBody>
      </p:sp>
      <p:pic>
        <p:nvPicPr>
          <p:cNvPr id="14" name="Picture 5" descr="C:\Users\Roman\AppData\Local\Microsoft\Windows\Temporary Internet Files\Content.IE5\YN8AQFOE\MP90040344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65738" y="4476750"/>
            <a:ext cx="2181225" cy="230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Šipka nahoru 14"/>
          <p:cNvSpPr/>
          <p:nvPr/>
        </p:nvSpPr>
        <p:spPr>
          <a:xfrm>
            <a:off x="981075" y="5013325"/>
            <a:ext cx="296863" cy="754063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Šipka dolů 15"/>
          <p:cNvSpPr/>
          <p:nvPr/>
        </p:nvSpPr>
        <p:spPr>
          <a:xfrm rot="17760192">
            <a:off x="1300163" y="5545138"/>
            <a:ext cx="254000" cy="635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3" grpId="0" animBg="1"/>
      <p:bldP spid="15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Roman\AppData\Local\Microsoft\Windows\Temporary Internet Files\Content.IE5\NHONLHOF\MP90040957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692150"/>
            <a:ext cx="3900487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601663" y="92075"/>
            <a:ext cx="3756025" cy="461963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VEČEŘE</a:t>
            </a:r>
          </a:p>
        </p:txBody>
      </p:sp>
      <p:pic>
        <p:nvPicPr>
          <p:cNvPr id="4" name="Picture 3" descr="C:\Users\Roman\AppData\Local\Microsoft\Windows\Temporary Internet Files\Content.IE5\YN8AQFOE\MC90039757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9700" y="1093788"/>
            <a:ext cx="240347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443413" y="3141663"/>
            <a:ext cx="4176712" cy="4603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JE ŠEST HODIN</a:t>
            </a:r>
          </a:p>
        </p:txBody>
      </p:sp>
      <p:pic>
        <p:nvPicPr>
          <p:cNvPr id="6" name="Picture 4" descr="C:\Users\Roman\AppData\Local\Microsoft\Windows\Temporary Internet Files\Content.IE5\NHONLHOF\MC9004296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20638" y="3952875"/>
            <a:ext cx="2952751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5" descr="C:\Users\Roman\AppData\Local\Microsoft\Windows\Temporary Internet Files\Content.IE5\YN8AQFOE\MC90023438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7400" y="3813175"/>
            <a:ext cx="301307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3276600" y="4437063"/>
            <a:ext cx="2447925" cy="46196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ČAS VEČEŘE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39888" y="890588"/>
            <a:ext cx="6048375" cy="5472112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noFill/>
          </a:ln>
          <a:effectLst/>
          <a:extLst/>
        </p:spPr>
      </p:pic>
      <p:sp>
        <p:nvSpPr>
          <p:cNvPr id="3" name="Šipka dolů 2"/>
          <p:cNvSpPr/>
          <p:nvPr/>
        </p:nvSpPr>
        <p:spPr>
          <a:xfrm>
            <a:off x="4230688" y="3651250"/>
            <a:ext cx="827087" cy="1592263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Šipka nahoru 3"/>
          <p:cNvSpPr/>
          <p:nvPr/>
        </p:nvSpPr>
        <p:spPr>
          <a:xfrm>
            <a:off x="4211638" y="1635125"/>
            <a:ext cx="865187" cy="2016125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700338" y="404813"/>
            <a:ext cx="3816350" cy="461962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18.00 hodin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9900" y="154736"/>
            <a:ext cx="2004859" cy="21336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1325" y="2288336"/>
            <a:ext cx="2004859" cy="21336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9900" y="4657463"/>
            <a:ext cx="2004859" cy="21336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5" name="Šipka nahoru 4"/>
          <p:cNvSpPr/>
          <p:nvPr/>
        </p:nvSpPr>
        <p:spPr>
          <a:xfrm>
            <a:off x="950913" y="319088"/>
            <a:ext cx="225425" cy="90170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FF00"/>
              </a:solidFill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946150" y="1220788"/>
            <a:ext cx="223838" cy="6953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65338" y="623888"/>
            <a:ext cx="3846512" cy="46196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VEČEŘE</a:t>
            </a:r>
          </a:p>
        </p:txBody>
      </p:sp>
      <p:pic>
        <p:nvPicPr>
          <p:cNvPr id="8" name="Picture 2" descr="C:\Users\Roman\AppData\Local\Microsoft\Windows\Temporary Internet Files\Content.IE5\NHONLHOF\MC9001550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888" y="381000"/>
            <a:ext cx="1550987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Šipka nahoru 8"/>
          <p:cNvSpPr/>
          <p:nvPr/>
        </p:nvSpPr>
        <p:spPr>
          <a:xfrm>
            <a:off x="942975" y="2466975"/>
            <a:ext cx="227013" cy="90328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FF00"/>
              </a:solidFill>
            </a:endParaRPr>
          </a:p>
        </p:txBody>
      </p:sp>
      <p:sp>
        <p:nvSpPr>
          <p:cNvPr id="10" name="Šipka dolů 9"/>
          <p:cNvSpPr/>
          <p:nvPr/>
        </p:nvSpPr>
        <p:spPr>
          <a:xfrm rot="1699763">
            <a:off x="773113" y="3309938"/>
            <a:ext cx="217487" cy="71278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06613" y="2917825"/>
            <a:ext cx="3344862" cy="83185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VEČERNÍ HYGIENA</a:t>
            </a:r>
          </a:p>
        </p:txBody>
      </p:sp>
      <p:pic>
        <p:nvPicPr>
          <p:cNvPr id="12" name="Picture 3" descr="C:\Users\Roman\AppData\Local\Microsoft\Windows\Temporary Internet Files\Content.IE5\NHONLHOF\MP90042437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51475" y="2090738"/>
            <a:ext cx="1368425" cy="127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4" descr="C:\Users\Roman\AppData\Local\Microsoft\Windows\Temporary Internet Files\Content.IE5\RES61QZE\MP90033737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388" y="1720850"/>
            <a:ext cx="14017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5" descr="C:\Users\Roman\AppData\Local\Microsoft\Windows\Temporary Internet Files\Content.IE5\OBJ8FAWU\MC90029016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10438" y="2767013"/>
            <a:ext cx="1201737" cy="1262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6" descr="C:\Users\Roman\AppData\Local\Microsoft\Windows\Temporary Internet Files\Content.IE5\NHONLHOF\MC90005520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54663" y="3354388"/>
            <a:ext cx="1411287" cy="104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Šipka nahoru 15"/>
          <p:cNvSpPr/>
          <p:nvPr/>
        </p:nvSpPr>
        <p:spPr>
          <a:xfrm>
            <a:off x="947738" y="4894263"/>
            <a:ext cx="225425" cy="90170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FF00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 rot="3598588">
            <a:off x="687388" y="5518150"/>
            <a:ext cx="268288" cy="73818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66925" y="4943475"/>
            <a:ext cx="3041650" cy="83185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SPÁNEK,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ODPOČINEK</a:t>
            </a:r>
          </a:p>
        </p:txBody>
      </p:sp>
      <p:pic>
        <p:nvPicPr>
          <p:cNvPr id="19" name="Picture 7" descr="C:\Users\Roman\AppData\Local\Microsoft\Windows\Temporary Internet Files\Content.IE5\NHONLHOF\MC90014995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67525" y="3876675"/>
            <a:ext cx="2030413" cy="224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8" descr="C:\Users\Roman\AppData\Local\Microsoft\Windows\Temporary Internet Files\Content.IE5\YN8AQFOE\MP900399954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108575" y="5359400"/>
            <a:ext cx="1833563" cy="148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6" grpId="0" animBg="1"/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14313" y="773113"/>
            <a:ext cx="792162" cy="703262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3" name="Ovál 2"/>
          <p:cNvSpPr/>
          <p:nvPr/>
        </p:nvSpPr>
        <p:spPr>
          <a:xfrm>
            <a:off x="203200" y="1565275"/>
            <a:ext cx="792163" cy="70326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4" name="Ovál 3"/>
          <p:cNvSpPr/>
          <p:nvPr/>
        </p:nvSpPr>
        <p:spPr>
          <a:xfrm>
            <a:off x="222250" y="2492375"/>
            <a:ext cx="792163" cy="70326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3</a:t>
            </a:r>
          </a:p>
        </p:txBody>
      </p:sp>
      <p:sp>
        <p:nvSpPr>
          <p:cNvPr id="5" name="Ovál 4"/>
          <p:cNvSpPr/>
          <p:nvPr/>
        </p:nvSpPr>
        <p:spPr>
          <a:xfrm>
            <a:off x="222250" y="3357563"/>
            <a:ext cx="792163" cy="701675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4</a:t>
            </a:r>
          </a:p>
        </p:txBody>
      </p:sp>
      <p:sp>
        <p:nvSpPr>
          <p:cNvPr id="6" name="Ovál 5"/>
          <p:cNvSpPr/>
          <p:nvPr/>
        </p:nvSpPr>
        <p:spPr>
          <a:xfrm>
            <a:off x="203200" y="4232275"/>
            <a:ext cx="792163" cy="703263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7" name="Ovál 6"/>
          <p:cNvSpPr/>
          <p:nvPr/>
        </p:nvSpPr>
        <p:spPr>
          <a:xfrm>
            <a:off x="214313" y="5165725"/>
            <a:ext cx="792162" cy="703263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6</a:t>
            </a:r>
          </a:p>
        </p:txBody>
      </p:sp>
      <p:sp>
        <p:nvSpPr>
          <p:cNvPr id="8" name="Ovál 7"/>
          <p:cNvSpPr/>
          <p:nvPr/>
        </p:nvSpPr>
        <p:spPr>
          <a:xfrm>
            <a:off x="214313" y="6024563"/>
            <a:ext cx="792162" cy="7016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7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619250" y="119063"/>
            <a:ext cx="5329238" cy="46196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DOPLŇ DNY V TÝDNU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732588" y="1125538"/>
            <a:ext cx="2232025" cy="368300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SOBOTA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732588" y="1916113"/>
            <a:ext cx="2232025" cy="369887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PÁTEK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732588" y="2636838"/>
            <a:ext cx="2232025" cy="369887"/>
          </a:xfrm>
          <a:prstGeom prst="rect">
            <a:avLst/>
          </a:prstGeom>
          <a:solidFill>
            <a:schemeClr val="accent6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PONDĚLÍ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737350" y="3338513"/>
            <a:ext cx="2227263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NEDĚLE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737350" y="4048125"/>
            <a:ext cx="2227263" cy="369888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ÚTERÝ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737350" y="4935538"/>
            <a:ext cx="2227263" cy="36988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rebuchet MS" pitchFamily="34" charset="0"/>
              </a:rPr>
              <a:t>STŘEDA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737350" y="5732463"/>
            <a:ext cx="2227263" cy="36988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ČTVRTEK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86375E-6 L -0.56302 -0.257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160" y="-128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25809E-6 L -0.5632 -0.3478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160" y="-173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81221E-6 L -0.5632 -0.351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160" y="-175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48148E-6 L -0.55538 -0.3416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778" y="-17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 L -0.5552 0.3303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760" y="1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.01505 L -0.5552 0.5969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760" y="2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59259E-6 L -0.55538 0.4062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778" y="20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8538" y="173038"/>
            <a:ext cx="4103687" cy="461962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DOPLŇ  HODINY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516216" y="1268760"/>
            <a:ext cx="2143125" cy="2133600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6256" y="1268760"/>
            <a:ext cx="2143125" cy="2133600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131840" y="1285176"/>
            <a:ext cx="2143125" cy="2133600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6255" y="4597140"/>
            <a:ext cx="2143125" cy="2133600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131839" y="4695096"/>
            <a:ext cx="2143125" cy="2133600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516216" y="4581128"/>
            <a:ext cx="2143125" cy="2133600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9" name="TextovéPole 8"/>
          <p:cNvSpPr txBox="1"/>
          <p:nvPr/>
        </p:nvSpPr>
        <p:spPr>
          <a:xfrm>
            <a:off x="36513" y="866775"/>
            <a:ext cx="2143125" cy="461963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RÁNO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132138" y="866775"/>
            <a:ext cx="2303462" cy="461963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DOPOLEDNE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516688" y="931863"/>
            <a:ext cx="2146300" cy="460375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POLEDNE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2700" y="4237038"/>
            <a:ext cx="2327275" cy="461962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ODPOLEDNE</a:t>
            </a:r>
            <a:r>
              <a:rPr lang="cs-CZ" sz="2400" dirty="0">
                <a:latin typeface="Arial Black" pitchFamily="34" charset="0"/>
              </a:rPr>
              <a:t>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132138" y="4221163"/>
            <a:ext cx="2143125" cy="461962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VEČER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516688" y="4221163"/>
            <a:ext cx="2143125" cy="461962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NOC</a:t>
            </a:r>
          </a:p>
        </p:txBody>
      </p:sp>
      <p:sp>
        <p:nvSpPr>
          <p:cNvPr id="15" name="Šipka nahoru 14"/>
          <p:cNvSpPr/>
          <p:nvPr/>
        </p:nvSpPr>
        <p:spPr>
          <a:xfrm>
            <a:off x="987425" y="1628775"/>
            <a:ext cx="241300" cy="723900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Šipka dolů 15"/>
          <p:cNvSpPr/>
          <p:nvPr/>
        </p:nvSpPr>
        <p:spPr>
          <a:xfrm rot="1699763">
            <a:off x="846138" y="2243138"/>
            <a:ext cx="233362" cy="571500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Šipka nahoru 16"/>
          <p:cNvSpPr/>
          <p:nvPr/>
        </p:nvSpPr>
        <p:spPr>
          <a:xfrm>
            <a:off x="4065588" y="1628775"/>
            <a:ext cx="282575" cy="771525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Šipka dolů 17"/>
          <p:cNvSpPr/>
          <p:nvPr/>
        </p:nvSpPr>
        <p:spPr>
          <a:xfrm rot="6954914">
            <a:off x="3880644" y="1945481"/>
            <a:ext cx="231775" cy="576263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Šipka nahoru 18"/>
          <p:cNvSpPr/>
          <p:nvPr/>
        </p:nvSpPr>
        <p:spPr>
          <a:xfrm>
            <a:off x="7413625" y="1592263"/>
            <a:ext cx="365125" cy="808037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Šipka nahoru 19"/>
          <p:cNvSpPr/>
          <p:nvPr/>
        </p:nvSpPr>
        <p:spPr>
          <a:xfrm>
            <a:off x="963613" y="4941888"/>
            <a:ext cx="265112" cy="798512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Šipka dolů 20"/>
          <p:cNvSpPr/>
          <p:nvPr/>
        </p:nvSpPr>
        <p:spPr>
          <a:xfrm rot="17760192">
            <a:off x="1243806" y="5536407"/>
            <a:ext cx="238125" cy="614362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Šipka nahoru 21"/>
          <p:cNvSpPr/>
          <p:nvPr/>
        </p:nvSpPr>
        <p:spPr>
          <a:xfrm>
            <a:off x="4065588" y="5021263"/>
            <a:ext cx="282575" cy="719137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Šipka dolů 22"/>
          <p:cNvSpPr/>
          <p:nvPr/>
        </p:nvSpPr>
        <p:spPr>
          <a:xfrm rot="3598588">
            <a:off x="3833813" y="5575300"/>
            <a:ext cx="214312" cy="661988"/>
          </a:xfrm>
          <a:prstGeom prst="down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Šipka nahoru 23"/>
          <p:cNvSpPr/>
          <p:nvPr/>
        </p:nvSpPr>
        <p:spPr>
          <a:xfrm>
            <a:off x="7435850" y="4902200"/>
            <a:ext cx="303213" cy="838200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Šipka nahoru 24"/>
          <p:cNvSpPr/>
          <p:nvPr/>
        </p:nvSpPr>
        <p:spPr>
          <a:xfrm>
            <a:off x="7466013" y="1882775"/>
            <a:ext cx="242887" cy="525463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Šipka nahoru 25"/>
          <p:cNvSpPr/>
          <p:nvPr/>
        </p:nvSpPr>
        <p:spPr>
          <a:xfrm>
            <a:off x="7466013" y="5099050"/>
            <a:ext cx="242887" cy="641350"/>
          </a:xfrm>
          <a:prstGeom prst="up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Obdélník 36"/>
          <p:cNvSpPr/>
          <p:nvPr/>
        </p:nvSpPr>
        <p:spPr>
          <a:xfrm>
            <a:off x="-26988" y="1962150"/>
            <a:ext cx="1439863" cy="35877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-20638" y="2465388"/>
            <a:ext cx="1439863" cy="36036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-26988" y="2970213"/>
            <a:ext cx="1439863" cy="358775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-20638" y="3473450"/>
            <a:ext cx="1439863" cy="360363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6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-20638" y="3978275"/>
            <a:ext cx="1439863" cy="35877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7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-26988" y="4481513"/>
            <a:ext cx="1439863" cy="36036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8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-22225" y="1457325"/>
            <a:ext cx="1439863" cy="36036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-26988" y="954088"/>
            <a:ext cx="1439863" cy="35877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-20638" y="4986338"/>
            <a:ext cx="1439863" cy="36036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-22225" y="5489575"/>
            <a:ext cx="1439863" cy="36036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10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-22225" y="5994400"/>
            <a:ext cx="1439863" cy="360363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11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-4763" y="6497638"/>
            <a:ext cx="1441451" cy="36036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12</a:t>
            </a:r>
          </a:p>
        </p:txBody>
      </p:sp>
      <p:sp>
        <p:nvSpPr>
          <p:cNvPr id="49" name="Obdélník 48"/>
          <p:cNvSpPr/>
          <p:nvPr/>
        </p:nvSpPr>
        <p:spPr>
          <a:xfrm>
            <a:off x="7370763" y="5413375"/>
            <a:ext cx="1817687" cy="35877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LEDEN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7370763" y="5929313"/>
            <a:ext cx="1801812" cy="358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ÚNOR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7370763" y="6496050"/>
            <a:ext cx="1801812" cy="35877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BŘEZEN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7353300" y="1211263"/>
            <a:ext cx="1806575" cy="36036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DUBEN</a:t>
            </a:r>
          </a:p>
        </p:txBody>
      </p:sp>
      <p:sp>
        <p:nvSpPr>
          <p:cNvPr id="53" name="Obdélník 52"/>
          <p:cNvSpPr/>
          <p:nvPr/>
        </p:nvSpPr>
        <p:spPr>
          <a:xfrm>
            <a:off x="7370763" y="4416425"/>
            <a:ext cx="1817687" cy="360363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KVĚTEN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7351713" y="4848225"/>
            <a:ext cx="1836737" cy="360363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ČERVEN</a:t>
            </a:r>
          </a:p>
        </p:txBody>
      </p:sp>
      <p:sp>
        <p:nvSpPr>
          <p:cNvPr id="55" name="Obdélník 54"/>
          <p:cNvSpPr/>
          <p:nvPr/>
        </p:nvSpPr>
        <p:spPr>
          <a:xfrm>
            <a:off x="7019925" y="1684338"/>
            <a:ext cx="2139950" cy="36036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ČERVENEC</a:t>
            </a:r>
          </a:p>
        </p:txBody>
      </p:sp>
      <p:sp>
        <p:nvSpPr>
          <p:cNvPr id="56" name="Obdélník 55"/>
          <p:cNvSpPr/>
          <p:nvPr/>
        </p:nvSpPr>
        <p:spPr>
          <a:xfrm>
            <a:off x="7370763" y="3949700"/>
            <a:ext cx="1800225" cy="35877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SRPEN</a:t>
            </a:r>
          </a:p>
        </p:txBody>
      </p:sp>
      <p:sp>
        <p:nvSpPr>
          <p:cNvPr id="57" name="Obdélník 56"/>
          <p:cNvSpPr/>
          <p:nvPr/>
        </p:nvSpPr>
        <p:spPr>
          <a:xfrm>
            <a:off x="7370763" y="2090738"/>
            <a:ext cx="1801812" cy="36036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ZÁŘÍ</a:t>
            </a:r>
          </a:p>
        </p:txBody>
      </p:sp>
      <p:sp>
        <p:nvSpPr>
          <p:cNvPr id="58" name="Obdélník 57"/>
          <p:cNvSpPr/>
          <p:nvPr/>
        </p:nvSpPr>
        <p:spPr>
          <a:xfrm>
            <a:off x="7372350" y="2509838"/>
            <a:ext cx="1787525" cy="3603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ŘÍJEN</a:t>
            </a:r>
          </a:p>
        </p:txBody>
      </p:sp>
      <p:sp>
        <p:nvSpPr>
          <p:cNvPr id="59" name="Obdélník 58"/>
          <p:cNvSpPr/>
          <p:nvPr/>
        </p:nvSpPr>
        <p:spPr>
          <a:xfrm>
            <a:off x="7148513" y="3538538"/>
            <a:ext cx="2011362" cy="360362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LISTOPAD</a:t>
            </a:r>
          </a:p>
        </p:txBody>
      </p:sp>
      <p:sp>
        <p:nvSpPr>
          <p:cNvPr id="60" name="Obdélník 59"/>
          <p:cNvSpPr/>
          <p:nvPr/>
        </p:nvSpPr>
        <p:spPr>
          <a:xfrm>
            <a:off x="7148513" y="3048000"/>
            <a:ext cx="2011362" cy="3603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PROSINEC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116013" y="260350"/>
            <a:ext cx="7080250" cy="461963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FF00"/>
                </a:solidFill>
                <a:latin typeface="Arial Black" pitchFamily="34" charset="0"/>
              </a:rPr>
              <a:t>PŘIŘAZUJEME MĚSÍCE PODLE BARVY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32639E-6 L -0.57864 -0.650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41" y="-325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60005E-6 L -0.57777 -0.6527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889" y="-32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14064E-6 L -0.57777 -0.661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889" y="-3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9424E-6 L -0.57621 0.1815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819" y="90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83761E-6 L -0.57864 -0.2118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41" y="-105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10664E-6 L -0.5776 -0.2118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889" y="-105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6.68517E-7 L -0.55798 0.333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99" y="166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4.48994E-6 L -0.57777 0.07633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889" y="38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19593E-6 L -0.57777 0.42077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889" y="210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49364E-6 L -0.57725 0.43303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872" y="216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41198E-6 L -0.56493 0.356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247" y="178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7282E-6 L -0.56493 0.49109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247" y="245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Obdélník 1"/>
          <p:cNvSpPr>
            <a:spLocks noChangeArrowheads="1"/>
          </p:cNvSpPr>
          <p:nvPr/>
        </p:nvSpPr>
        <p:spPr bwMode="auto">
          <a:xfrm rot="10800000" flipV="1">
            <a:off x="250825" y="1410563"/>
            <a:ext cx="426402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dirty="0" smtClean="0">
                <a:latin typeface="Trebuchet MS" pitchFamily="34" charset="0"/>
                <a:hlinkClick r:id="rId3"/>
              </a:rPr>
              <a:t>Dostupné z www: </a:t>
            </a:r>
            <a:r>
              <a:rPr lang="cs-CZ" sz="1100" dirty="0" smtClean="0">
                <a:latin typeface="Trebuchet MS" pitchFamily="34" charset="0"/>
                <a:hlinkClick r:id="rId3"/>
              </a:rPr>
              <a:t>http</a:t>
            </a:r>
            <a:r>
              <a:rPr lang="cs-CZ" sz="1100" dirty="0">
                <a:latin typeface="Trebuchet MS" pitchFamily="34" charset="0"/>
                <a:hlinkClick r:id="rId3"/>
              </a:rPr>
              <a:t>://office.</a:t>
            </a:r>
            <a:r>
              <a:rPr lang="cs-CZ" sz="1100" dirty="0" err="1">
                <a:latin typeface="Trebuchet MS" pitchFamily="34" charset="0"/>
                <a:hlinkClick r:id="rId3"/>
              </a:rPr>
              <a:t>microsoft.com</a:t>
            </a:r>
            <a:r>
              <a:rPr lang="cs-CZ" sz="1100" dirty="0">
                <a:latin typeface="Trebuchet MS" pitchFamily="34" charset="0"/>
                <a:hlinkClick r:id="rId3"/>
              </a:rPr>
              <a:t>/</a:t>
            </a:r>
            <a:endParaRPr lang="cs-CZ" sz="1100" dirty="0">
              <a:latin typeface="Trebuchet MS" pitchFamily="34" charset="0"/>
            </a:endParaRPr>
          </a:p>
          <a:p>
            <a:endParaRPr lang="cs-CZ" dirty="0"/>
          </a:p>
          <a:p>
            <a:endParaRPr lang="cs-CZ" sz="1100" dirty="0">
              <a:latin typeface="Trebuchet MS" pitchFamily="34" charset="0"/>
            </a:endParaRPr>
          </a:p>
        </p:txBody>
      </p:sp>
      <p:sp>
        <p:nvSpPr>
          <p:cNvPr id="28674" name="Obdélník 8"/>
          <p:cNvSpPr>
            <a:spLocks noChangeArrowheads="1"/>
          </p:cNvSpPr>
          <p:nvPr/>
        </p:nvSpPr>
        <p:spPr bwMode="auto">
          <a:xfrm>
            <a:off x="179388" y="1844675"/>
            <a:ext cx="4784725" cy="600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dirty="0">
                <a:latin typeface="Trebuchet MS" pitchFamily="34" charset="0"/>
                <a:hlinkClick r:id="rId4"/>
              </a:rPr>
              <a:t>http://www.</a:t>
            </a:r>
            <a:r>
              <a:rPr lang="cs-CZ" sz="1100" dirty="0" err="1">
                <a:latin typeface="Trebuchet MS" pitchFamily="34" charset="0"/>
                <a:hlinkClick r:id="rId4"/>
              </a:rPr>
              <a:t>uvonaveho</a:t>
            </a:r>
            <a:r>
              <a:rPr lang="cs-CZ" sz="1100" dirty="0">
                <a:latin typeface="Trebuchet MS" pitchFamily="34" charset="0"/>
                <a:hlinkClick r:id="rId4"/>
              </a:rPr>
              <a:t>-</a:t>
            </a:r>
            <a:r>
              <a:rPr lang="cs-CZ" sz="1100" dirty="0" err="1">
                <a:latin typeface="Trebuchet MS" pitchFamily="34" charset="0"/>
                <a:hlinkClick r:id="rId4"/>
              </a:rPr>
              <a:t>kramku.cz</a:t>
            </a:r>
            <a:r>
              <a:rPr lang="cs-CZ" sz="1100" dirty="0">
                <a:latin typeface="Trebuchet MS" pitchFamily="34" charset="0"/>
                <a:hlinkClick r:id="rId4"/>
              </a:rPr>
              <a:t>/www-</a:t>
            </a:r>
            <a:r>
              <a:rPr lang="cs-CZ" sz="1100" dirty="0" err="1">
                <a:latin typeface="Trebuchet MS" pitchFamily="34" charset="0"/>
                <a:hlinkClick r:id="rId4"/>
              </a:rPr>
              <a:t>uvonaveho</a:t>
            </a:r>
            <a:r>
              <a:rPr lang="cs-CZ" sz="1100" dirty="0">
                <a:latin typeface="Trebuchet MS" pitchFamily="34" charset="0"/>
                <a:hlinkClick r:id="rId4"/>
              </a:rPr>
              <a:t>-</a:t>
            </a:r>
            <a:r>
              <a:rPr lang="cs-CZ" sz="1100" dirty="0" err="1">
                <a:latin typeface="Trebuchet MS" pitchFamily="34" charset="0"/>
                <a:hlinkClick r:id="rId4"/>
              </a:rPr>
              <a:t>kramku</a:t>
            </a:r>
            <a:r>
              <a:rPr lang="cs-CZ" sz="1100" dirty="0">
                <a:latin typeface="Trebuchet MS" pitchFamily="34" charset="0"/>
                <a:hlinkClick r:id="rId4"/>
              </a:rPr>
              <a:t>-</a:t>
            </a:r>
            <a:r>
              <a:rPr lang="cs-CZ" sz="1100" dirty="0" err="1">
                <a:latin typeface="Trebuchet MS" pitchFamily="34" charset="0"/>
                <a:hlinkClick r:id="rId4"/>
              </a:rPr>
              <a:t>cz</a:t>
            </a:r>
            <a:r>
              <a:rPr lang="cs-CZ" sz="1100" dirty="0">
                <a:latin typeface="Trebuchet MS" pitchFamily="34" charset="0"/>
                <a:hlinkClick r:id="rId4"/>
              </a:rPr>
              <a:t>/</a:t>
            </a:r>
            <a:r>
              <a:rPr lang="cs-CZ" sz="1100" dirty="0" err="1">
                <a:latin typeface="Trebuchet MS" pitchFamily="34" charset="0"/>
                <a:hlinkClick r:id="rId4"/>
              </a:rPr>
              <a:t>eshop</a:t>
            </a:r>
            <a:r>
              <a:rPr lang="cs-CZ" sz="1100" dirty="0">
                <a:latin typeface="Trebuchet MS" pitchFamily="34" charset="0"/>
                <a:hlinkClick r:id="rId4"/>
              </a:rPr>
              <a:t>/231-1-DIDAKTICKE-HRACKY/0/5/2497-Hodiny-puzzle-K-V</a:t>
            </a:r>
            <a:endParaRPr lang="cs-CZ" sz="1100" dirty="0">
              <a:latin typeface="Trebuchet MS" pitchFamily="34" charset="0"/>
            </a:endParaRPr>
          </a:p>
          <a:p>
            <a:endParaRPr lang="cs-CZ" sz="1100" dirty="0">
              <a:latin typeface="Trebuchet MS" pitchFamily="34" charset="0"/>
            </a:endParaRPr>
          </a:p>
        </p:txBody>
      </p:sp>
      <p:sp>
        <p:nvSpPr>
          <p:cNvPr id="28675" name="Obdélník 9"/>
          <p:cNvSpPr>
            <a:spLocks noChangeArrowheads="1"/>
          </p:cNvSpPr>
          <p:nvPr/>
        </p:nvSpPr>
        <p:spPr bwMode="auto">
          <a:xfrm>
            <a:off x="179388" y="2565400"/>
            <a:ext cx="4665662" cy="1431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dirty="0">
                <a:latin typeface="Trebuchet MS" pitchFamily="34" charset="0"/>
                <a:hlinkClick r:id="rId5"/>
              </a:rPr>
              <a:t>http://www.</a:t>
            </a:r>
            <a:r>
              <a:rPr lang="cs-CZ" sz="1100" dirty="0" err="1">
                <a:latin typeface="Trebuchet MS" pitchFamily="34" charset="0"/>
                <a:hlinkClick r:id="rId5"/>
              </a:rPr>
              <a:t>veselarazitka.cz</a:t>
            </a:r>
            <a:r>
              <a:rPr lang="cs-CZ" sz="1100" dirty="0">
                <a:latin typeface="Trebuchet MS" pitchFamily="34" charset="0"/>
                <a:hlinkClick r:id="rId5"/>
              </a:rPr>
              <a:t>/</a:t>
            </a:r>
            <a:r>
              <a:rPr lang="cs-CZ" sz="1100" dirty="0" err="1">
                <a:latin typeface="Trebuchet MS" pitchFamily="34" charset="0"/>
                <a:hlinkClick r:id="rId5"/>
              </a:rPr>
              <a:t>veselarazitka</a:t>
            </a:r>
            <a:r>
              <a:rPr lang="cs-CZ" sz="1100" dirty="0">
                <a:latin typeface="Trebuchet MS" pitchFamily="34" charset="0"/>
                <a:hlinkClick r:id="rId5"/>
              </a:rPr>
              <a:t>/</a:t>
            </a:r>
            <a:r>
              <a:rPr lang="cs-CZ" sz="1100" dirty="0" err="1">
                <a:latin typeface="Trebuchet MS" pitchFamily="34" charset="0"/>
                <a:hlinkClick r:id="rId5"/>
              </a:rPr>
              <a:t>eshop</a:t>
            </a:r>
            <a:r>
              <a:rPr lang="cs-CZ" sz="1100" dirty="0">
                <a:latin typeface="Trebuchet MS" pitchFamily="34" charset="0"/>
                <a:hlinkClick r:id="rId5"/>
              </a:rPr>
              <a:t>/26-1-</a:t>
            </a:r>
            <a:r>
              <a:rPr lang="cs-CZ" sz="1100" dirty="0" err="1">
                <a:latin typeface="Trebuchet MS" pitchFamily="34" charset="0"/>
                <a:hlinkClick r:id="rId5"/>
              </a:rPr>
              <a:t>Kyticky</a:t>
            </a:r>
            <a:r>
              <a:rPr lang="cs-CZ" sz="1100" dirty="0">
                <a:latin typeface="Trebuchet MS" pitchFamily="34" charset="0"/>
                <a:hlinkClick r:id="rId5"/>
              </a:rPr>
              <a:t>/0/5/762-</a:t>
            </a:r>
            <a:r>
              <a:rPr lang="cs-CZ" sz="1100" dirty="0" err="1">
                <a:latin typeface="Trebuchet MS" pitchFamily="34" charset="0"/>
                <a:hlinkClick r:id="rId5"/>
              </a:rPr>
              <a:t>Razitko</a:t>
            </a:r>
            <a:r>
              <a:rPr lang="cs-CZ" sz="1100" dirty="0">
                <a:latin typeface="Trebuchet MS" pitchFamily="34" charset="0"/>
                <a:hlinkClick r:id="rId5"/>
              </a:rPr>
              <a:t>-Hodiny-bez-</a:t>
            </a:r>
            <a:r>
              <a:rPr lang="cs-CZ" sz="1100" dirty="0" err="1">
                <a:latin typeface="Trebuchet MS" pitchFamily="34" charset="0"/>
                <a:hlinkClick r:id="rId5"/>
              </a:rPr>
              <a:t>rucicek</a:t>
            </a:r>
            <a:endParaRPr lang="cs-CZ" sz="1100" dirty="0">
              <a:latin typeface="Trebuchet MS" pitchFamily="34" charset="0"/>
            </a:endParaRPr>
          </a:p>
          <a:p>
            <a:r>
              <a:rPr lang="cs-CZ" dirty="0" smtClean="0">
                <a:latin typeface="Trebuchet MS" pitchFamily="34" charset="0"/>
              </a:rPr>
              <a:t> </a:t>
            </a:r>
          </a:p>
          <a:p>
            <a:r>
              <a:rPr lang="cs-CZ" dirty="0" smtClean="0">
                <a:latin typeface="Trebuchet MS" pitchFamily="34" charset="0"/>
              </a:rPr>
              <a:t>Citace</a:t>
            </a:r>
            <a:r>
              <a:rPr lang="cs-CZ" dirty="0" smtClean="0">
                <a:latin typeface="Trebuchet MS" pitchFamily="34" charset="0"/>
              </a:rPr>
              <a:t>:</a:t>
            </a:r>
            <a:r>
              <a:rPr lang="cs-CZ" dirty="0" smtClean="0"/>
              <a:t>  </a:t>
            </a:r>
            <a:r>
              <a:rPr lang="en-US" dirty="0" smtClean="0"/>
              <a:t>[</a:t>
            </a:r>
            <a:r>
              <a:rPr lang="cs-CZ" dirty="0" smtClean="0"/>
              <a:t> </a:t>
            </a:r>
            <a:r>
              <a:rPr lang="cs-CZ" dirty="0" smtClean="0">
                <a:latin typeface="Trebuchet MS" pitchFamily="34" charset="0"/>
              </a:rPr>
              <a:t> 2012</a:t>
            </a:r>
            <a:r>
              <a:rPr lang="cs-CZ" dirty="0" smtClean="0"/>
              <a:t>-03-01</a:t>
            </a:r>
            <a:r>
              <a:rPr lang="en-US" dirty="0" smtClean="0"/>
              <a:t>]</a:t>
            </a:r>
            <a:endParaRPr lang="cs-CZ" dirty="0" smtClean="0"/>
          </a:p>
          <a:p>
            <a:endParaRPr lang="cs-CZ" dirty="0"/>
          </a:p>
          <a:p>
            <a:endParaRPr lang="cs-CZ" sz="1100" dirty="0">
              <a:latin typeface="Trebuchet MS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54313" y="4763"/>
            <a:ext cx="2681287" cy="368300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269</TotalTime>
  <Words>281</Words>
  <Application>Microsoft Office PowerPoint</Application>
  <PresentationFormat>Předvádění na obrazovce (4:3)</PresentationFormat>
  <Paragraphs>111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Snímek 1</vt:lpstr>
      <vt:lpstr>Snímek 2</vt:lpstr>
      <vt:lpstr>KOLIK JE HODIN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</dc:creator>
  <cp:lastModifiedBy>Erika Pospíšilová</cp:lastModifiedBy>
  <cp:revision>30</cp:revision>
  <dcterms:created xsi:type="dcterms:W3CDTF">2012-04-08T17:33:21Z</dcterms:created>
  <dcterms:modified xsi:type="dcterms:W3CDTF">2012-10-12T15:44:45Z</dcterms:modified>
</cp:coreProperties>
</file>