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63" r:id="rId6"/>
    <p:sldId id="264" r:id="rId7"/>
    <p:sldId id="265" r:id="rId8"/>
    <p:sldId id="260" r:id="rId9"/>
    <p:sldId id="259" r:id="rId10"/>
    <p:sldId id="267" r:id="rId11"/>
    <p:sldId id="268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68914FB-BD6C-4FF6-AE7F-66212A200B0B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A7D242F-A7D6-4491-8FD5-69A569E75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11.jpeg"/><Relationship Id="rId7" Type="http://schemas.openxmlformats.org/officeDocument/2006/relationships/image" Target="../media/image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6.gif"/><Relationship Id="rId10" Type="http://schemas.openxmlformats.org/officeDocument/2006/relationships/image" Target="../media/image9.wmf"/><Relationship Id="rId4" Type="http://schemas.openxmlformats.org/officeDocument/2006/relationships/image" Target="../media/image12.jpeg"/><Relationship Id="rId9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11.jpeg"/><Relationship Id="rId7" Type="http://schemas.openxmlformats.org/officeDocument/2006/relationships/image" Target="../media/image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6.gif"/><Relationship Id="rId10" Type="http://schemas.openxmlformats.org/officeDocument/2006/relationships/image" Target="../media/image9.wmf"/><Relationship Id="rId4" Type="http://schemas.openxmlformats.org/officeDocument/2006/relationships/image" Target="../media/image12.jpeg"/><Relationship Id="rId9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8.wmf"/><Relationship Id="rId7" Type="http://schemas.openxmlformats.org/officeDocument/2006/relationships/image" Target="../media/image6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5.wmf"/><Relationship Id="rId10" Type="http://schemas.openxmlformats.org/officeDocument/2006/relationships/image" Target="../media/image7.wmf"/><Relationship Id="rId4" Type="http://schemas.openxmlformats.org/officeDocument/2006/relationships/image" Target="../media/image14.jpeg"/><Relationship Id="rId9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8.wmf"/><Relationship Id="rId7" Type="http://schemas.openxmlformats.org/officeDocument/2006/relationships/image" Target="../media/image6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5.wmf"/><Relationship Id="rId10" Type="http://schemas.openxmlformats.org/officeDocument/2006/relationships/image" Target="../media/image7.wmf"/><Relationship Id="rId4" Type="http://schemas.openxmlformats.org/officeDocument/2006/relationships/image" Target="../media/image14.jpeg"/><Relationship Id="rId9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lobalni-cteni.cz/project/images/verejne/cinnosti/pije_text.jpg" TargetMode="External"/><Relationship Id="rId7" Type="http://schemas.openxmlformats.org/officeDocument/2006/relationships/hyperlink" Target="http://www.globalni-cteni.cz/project/images/verejne/potraviny/kolac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cinnosti/ji_text.jpg" TargetMode="Externa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globalni-cteni.cz/project/images/verejne/moje_rodina/mama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ctrTitle"/>
          </p:nvPr>
        </p:nvSpPr>
        <p:spPr>
          <a:xfrm>
            <a:off x="571472" y="1428736"/>
            <a:ext cx="8001056" cy="3500462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lvl="0">
              <a:defRPr/>
            </a:pP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školy: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Speciální základní škola,Louny,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Poděbradova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640,příspěvková organizace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Autor: 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Mgr.TAŤÁNA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RADIMSKÁ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materiálu: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VY_32_INOVACE_03_II.JKGM_ALTERNATIVNÍ 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VÝUKA ČTENÍ S VYUŽITÍM GLOBÁLNÍ</a:t>
            </a:r>
            <a: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METODY – </a:t>
            </a:r>
            <a: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K</a:t>
            </a:r>
            <a:b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ČÍSLO PROJEKTU: CZ.1.07/1.4.00/21.3407 </a:t>
            </a:r>
            <a:endParaRPr kumimoji="0" lang="cs-CZ" sz="28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21429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sz="quarter" idx="1"/>
          </p:nvPr>
        </p:nvSpPr>
        <p:spPr>
          <a:xfrm>
            <a:off x="457200" y="1600200"/>
            <a:ext cx="7467600" cy="3524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800" dirty="0" smtClean="0"/>
              <a:t> Materiál je určený pro žáky 1. stupně speciální základní školy pro výuku čtení s využitím globální metody jejíž základem je postup od celku k jednotlivým částem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 Cílem je stimulace rozvoje zrakového vnímání, verbálního myšlení, záměrné pozornosti a komunikačních dovedností 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 Prezentace na interaktivní tabuli 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 Pomůcky: interaktivní pero, fixy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Inovace: interaktivní způsob učení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1643042" y="4286256"/>
            <a:ext cx="5180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348" y="214290"/>
            <a:ext cx="8563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5" name="Picture 3" descr="C:\Documents and Settings\Láďa\Local Settings\Temporary Internet Files\Content.IE5\MSEXKY1E\MC90043625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357298"/>
            <a:ext cx="1285884" cy="12858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14480" y="128586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OČ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A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090" name="Picture 18" descr="C:\Documents and Settings\Láďa\Local Settings\Temporary Internet Files\Content.IE5\Z0VUZX93\MC90003408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071810"/>
            <a:ext cx="1676385" cy="1500198"/>
          </a:xfrm>
          <a:prstGeom prst="rect">
            <a:avLst/>
          </a:prstGeom>
          <a:noFill/>
        </p:spPr>
      </p:pic>
      <p:pic>
        <p:nvPicPr>
          <p:cNvPr id="3091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143512"/>
            <a:ext cx="1982976" cy="1714488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1714480" y="2857496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ŮŇ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43042" y="485776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ÁČA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094" name="Picture 22" descr="C:\Documents and Settings\Láďa\Local Settings\Temporary Internet Files\Content.IE5\DUH2EPM1\MM900283636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3" y="1214422"/>
            <a:ext cx="928694" cy="1575463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6000760" y="128586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ÁJA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095" name="Picture 23" descr="C:\Documents and Settings\Láďa\Local Settings\Temporary Internet Files\Content.IE5\WS8W2U4E\MC90032445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3071810"/>
            <a:ext cx="1214446" cy="1224831"/>
          </a:xfrm>
          <a:prstGeom prst="rect">
            <a:avLst/>
          </a:prstGeom>
          <a:noFill/>
        </p:spPr>
      </p:pic>
      <p:sp>
        <p:nvSpPr>
          <p:cNvPr id="32" name="TextovéPole 31"/>
          <p:cNvSpPr txBox="1"/>
          <p:nvPr/>
        </p:nvSpPr>
        <p:spPr>
          <a:xfrm>
            <a:off x="6000760" y="342900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OZA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096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4" y="4643446"/>
            <a:ext cx="1572768" cy="1781251"/>
          </a:xfrm>
          <a:prstGeom prst="rect">
            <a:avLst/>
          </a:prstGeom>
          <a:noFill/>
        </p:spPr>
      </p:pic>
      <p:sp>
        <p:nvSpPr>
          <p:cNvPr id="34" name="TextovéPole 33"/>
          <p:cNvSpPr txBox="1"/>
          <p:nvPr/>
        </p:nvSpPr>
        <p:spPr>
          <a:xfrm>
            <a:off x="6500826" y="4929198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ÁVA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5" grpId="0"/>
      <p:bldP spid="26" grpId="0"/>
      <p:bldP spid="30" grpId="0"/>
      <p:bldP spid="32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Láďa\Local Settings\Temporary Internet Files\Content.IE5\MSEXKY1E\MC90043625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357298"/>
            <a:ext cx="1285884" cy="1285884"/>
          </a:xfrm>
          <a:prstGeom prst="rect">
            <a:avLst/>
          </a:prstGeom>
          <a:noFill/>
        </p:spPr>
      </p:pic>
      <p:pic>
        <p:nvPicPr>
          <p:cNvPr id="5" name="Picture 18" descr="C:\Documents and Settings\Láďa\Local Settings\Temporary Internet Files\Content.IE5\Z0VUZX93\MC90003408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071810"/>
            <a:ext cx="1676385" cy="1500198"/>
          </a:xfrm>
          <a:prstGeom prst="rect">
            <a:avLst/>
          </a:prstGeom>
          <a:noFill/>
        </p:spPr>
      </p:pic>
      <p:pic>
        <p:nvPicPr>
          <p:cNvPr id="6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143512"/>
            <a:ext cx="1982976" cy="171448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500694" y="142852"/>
            <a:ext cx="68800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1472" y="285728"/>
            <a:ext cx="4873450" cy="7232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100" dirty="0" smtClean="0">
                <a:solidFill>
                  <a:schemeClr val="tx1"/>
                </a:solidFill>
              </a:rPr>
              <a:t>DOPLŇ PÍSMENO : </a:t>
            </a:r>
            <a:endParaRPr lang="cs-CZ" sz="4100" dirty="0"/>
          </a:p>
        </p:txBody>
      </p:sp>
      <p:pic>
        <p:nvPicPr>
          <p:cNvPr id="9" name="Picture 22" descr="C:\Documents and Settings\Láďa\Local Settings\Temporary Internet Files\Content.IE5\DUH2EPM1\MM900283636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3" y="1214422"/>
            <a:ext cx="928694" cy="1575463"/>
          </a:xfrm>
          <a:prstGeom prst="rect">
            <a:avLst/>
          </a:prstGeom>
          <a:noFill/>
        </p:spPr>
      </p:pic>
      <p:pic>
        <p:nvPicPr>
          <p:cNvPr id="10" name="Picture 23" descr="C:\Documents and Settings\Láďa\Local Settings\Temporary Internet Files\Content.IE5\WS8W2U4E\MC90032445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3071810"/>
            <a:ext cx="1214446" cy="1224831"/>
          </a:xfrm>
          <a:prstGeom prst="rect">
            <a:avLst/>
          </a:prstGeom>
          <a:noFill/>
        </p:spPr>
      </p:pic>
      <p:pic>
        <p:nvPicPr>
          <p:cNvPr id="11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4" y="4643446"/>
            <a:ext cx="1572768" cy="178125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643042" y="1500174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_OČKA.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00760" y="4786322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_ÁVA.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00760" y="1285860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_ÁJA.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00760" y="2928934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_OZA.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14480" y="2928934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_ŮŇ.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4857760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 JE _ÁČA.</a:t>
            </a:r>
            <a:endParaRPr lang="cs-CZ" sz="2400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7467600" cy="714372"/>
          </a:xfrm>
        </p:spPr>
        <p:txBody>
          <a:bodyPr/>
          <a:lstStyle/>
          <a:p>
            <a:r>
              <a:rPr lang="cs-CZ" dirty="0" smtClean="0"/>
              <a:t>SPOJ SLOVA S OBRÁZKY :</a:t>
            </a:r>
            <a:endParaRPr lang="cs-CZ" dirty="0"/>
          </a:p>
        </p:txBody>
      </p:sp>
      <p:pic>
        <p:nvPicPr>
          <p:cNvPr id="4" name="Picture 3" descr="C:\Documents and Settings\Láďa\Local Settings\Temporary Internet Files\Content.IE5\MSEXKY1E\MC90043625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5214950"/>
            <a:ext cx="1285884" cy="1285884"/>
          </a:xfrm>
          <a:prstGeom prst="rect">
            <a:avLst/>
          </a:prstGeom>
          <a:noFill/>
        </p:spPr>
      </p:pic>
      <p:pic>
        <p:nvPicPr>
          <p:cNvPr id="5" name="Picture 18" descr="C:\Documents and Settings\Láďa\Local Settings\Temporary Internet Files\Content.IE5\Z0VUZX93\MC90003408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1500174"/>
            <a:ext cx="1676385" cy="1500198"/>
          </a:xfrm>
          <a:prstGeom prst="rect">
            <a:avLst/>
          </a:prstGeom>
          <a:noFill/>
        </p:spPr>
      </p:pic>
      <p:pic>
        <p:nvPicPr>
          <p:cNvPr id="6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143512"/>
            <a:ext cx="1982976" cy="1714488"/>
          </a:xfrm>
          <a:prstGeom prst="rect">
            <a:avLst/>
          </a:prstGeom>
          <a:noFill/>
        </p:spPr>
      </p:pic>
      <p:pic>
        <p:nvPicPr>
          <p:cNvPr id="7" name="Picture 22" descr="C:\Documents and Settings\Láďa\Local Settings\Temporary Internet Files\Content.IE5\DUH2EPM1\MM900283636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86644" y="3143248"/>
            <a:ext cx="928694" cy="1575463"/>
          </a:xfrm>
          <a:prstGeom prst="rect">
            <a:avLst/>
          </a:prstGeom>
          <a:noFill/>
        </p:spPr>
      </p:pic>
      <p:pic>
        <p:nvPicPr>
          <p:cNvPr id="8" name="Picture 23" descr="C:\Documents and Settings\Láďa\Local Settings\Temporary Internet Files\Content.IE5\WS8W2U4E\MC90032445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58016" y="1643050"/>
            <a:ext cx="1214446" cy="1224831"/>
          </a:xfrm>
          <a:prstGeom prst="rect">
            <a:avLst/>
          </a:prstGeom>
          <a:noFill/>
        </p:spPr>
      </p:pic>
      <p:pic>
        <p:nvPicPr>
          <p:cNvPr id="9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596" y="3286124"/>
            <a:ext cx="1572768" cy="178125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643306" y="1357298"/>
            <a:ext cx="307183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KÁJA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KOČKA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KÁVA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KŮŇ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KÁČA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KOZA </a:t>
            </a:r>
            <a:endParaRPr lang="cs-CZ" sz="2800" b="1" dirty="0"/>
          </a:p>
        </p:txBody>
      </p:sp>
      <p:pic>
        <p:nvPicPr>
          <p:cNvPr id="11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86446" y="3214686"/>
            <a:ext cx="1628073" cy="15468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C -0.00833 0.00347 -0.00937 0.01551 -0.01302 0.025 C -0.01371 0.02894 -0.01545 0.03241 -0.01545 0.03634 C -0.01545 0.05671 -0.00954 0.07408 0.00243 0.08727 C 0.004 0.08912 0.00816 0.09144 0.00955 0.09352 C 0.01667 0.10417 0.02257 0.1162 0.02987 0.12662 C 0.04132 0.14375 0.05643 0.15833 0.07032 0.17107 C 0.07848 0.1787 0.08698 0.18935 0.09653 0.19329 C 0.10678 0.20301 0.11233 0.20486 0.12032 0.21875 C 0.12223 0.22616 0.12553 0.23171 0.12865 0.23796 C 0.12639 0.26158 0.1257 0.26968 0.11563 0.28727 C 0.10955 0.31019 0.09323 0.33009 0.07743 0.3412 C 0.07136 0.35278 0.05695 0.36204 0.04775 0.36806 C 0.0323 0.37801 0.05018 0.37199 0.03577 0.37616 C 0.02726 0.38357 0.03143 0.38125 0.02396 0.38403 C 0.01285 0.39375 -0.00503 0.39375 -0.0177 0.39514 C -0.03194 0.39329 -0.04357 0.39097 -0.05711 0.38889 C -0.10399 0.3912 -0.15086 0.39375 -0.19757 0.4 C -0.22013 0.39676 -0.24201 0.39144 -0.26423 0.38889 C -0.27777 0.38449 -0.29288 0.38056 -0.3059 0.37454 C -0.32257 0.36713 -0.33732 0.3588 -0.35468 0.35394 C -0.3559 0.35255 -0.35694 0.35139 -0.35833 0.3507 C -0.36059 0.34931 -0.36545 0.34745 -0.36545 0.34745 C -0.37239 0.3382 -0.37413 0.32454 -0.37725 0.3125 C -0.37864 0.2794 -0.37257 0.24097 -0.3809 0.20926 C -0.38246 0.19236 -0.38993 0.1662 -0.39878 0.15208 C -0.40642 0.14028 -0.42395 0.1382 -0.43437 0.13611 C -0.45781 0.13773 -0.46684 0.13773 -0.49045 0.1412 C -0.49548 0.1419 -0.49982 0.1456 -0.50468 0.14745 C -0.50816 0.15347 -0.51145 0.15648 -0.51545 0.16158 C -0.51753 0.17037 -0.52187 0.17894 -0.525 0.18704 C -0.52604 0.19583 -0.5276 0.2044 -0.52968 0.2125 C -0.53159 0.23796 -0.53281 0.26597 -0.53923 0.29028 C -0.54079 0.30509 -0.54496 0.32014 -0.54878 0.33472 C -0.55104 0.34283 -0.55295 0.35463 -0.55711 0.36181 C -0.5585 0.36412 -0.56041 0.36551 -0.5618 0.36806 C -0.56475 0.37315 -0.56319 0.37546 -0.5677 0.37917 C -0.56909 0.38033 -0.571 0.38009 -0.57257 0.38079 C -0.58663 0.3875 -0.59895 0.39676 -0.61423 0.4 C -0.62013 0.40093 -0.63211 0.40301 -0.63211 0.40301 C -0.64236 0.40208 -0.65277 0.40232 -0.66302 0.4 C -0.66857 0.39884 -0.67152 0.38611 -0.67257 0.38079 C -0.67656 0.36019 -0.67951 0.3412 -0.6868 0.32222 C -0.68906 0.3037 -0.69166 0.28472 -0.69513 0.26644 C -0.69722 0.23056 -0.70017 0.19468 -0.70347 0.15833 C -0.70503 0.14097 -0.70902 0.12361 -0.71059 0.10625 C -0.70972 0.07384 -0.70902 0.04699 -0.71302 0.01551 C -0.7125 0.00139 -0.71545 -0.01435 -0.71059 -0.02708 C -0.70364 -0.04537 -0.69184 -0.05949 -0.6809 -0.07315 C -0.66788 -0.08912 -0.67534 -0.08565 -0.66666 -0.08912 C -0.66145 -0.09583 -0.65607 -0.10069 -0.65104 -0.1081 C -0.64843 -0.11204 -0.6427 -0.11921 -0.6427 -0.11921 C -0.64201 -0.1213 -0.64149 -0.12384 -0.64045 -0.12569 C -0.63906 -0.12824 -0.6368 -0.13032 -0.63559 -0.13356 C -0.63454 -0.13588 -0.63437 -0.13889 -0.63333 -0.14143 C -0.63125 -0.1463 -0.62604 -0.15579 -0.62604 -0.15579 C -0.62343 -0.16736 -0.61944 -0.1787 -0.61666 -0.19074 C -0.61562 -0.21991 -0.61423 -0.22662 -0.6177 -0.25555 C -0.61944 -0.26944 -0.63368 -0.28217 -0.64166 -0.28912 C -0.64861 -0.30185 -0.65833 -0.30741 -0.66892 -0.31458 C -0.67465 -0.31852 -0.67343 -0.3213 -0.6809 -0.32407 C -0.68472 -0.33171 -0.69201 -0.33449 -0.69757 -0.34005 C -0.71111 -0.37454 -0.69548 -0.39792 -0.68333 -0.42384 C -0.67847 -0.43449 -0.68368 -0.42292 -0.67725 -0.43333 C -0.67552 -0.43611 -0.67569 -0.44051 -0.67378 -0.44305 C -0.67291 -0.44421 -0.67135 -0.44398 -0.67013 -0.44444 C -0.65086 -0.46204 -0.62725 -0.46597 -0.60468 -0.47153 C -0.58767 -0.47569 -0.57066 -0.4794 -0.55347 -0.48264 C -0.54322 -0.48148 -0.53281 -0.48148 -0.52257 -0.4794 C -0.49218 -0.47338 -0.46441 -0.45255 -0.43437 -0.44444 C -0.42395 -0.43542 -0.41128 -0.43009 -0.40104 -0.42083 C -0.39201 -0.4125 -0.3967 -0.41505 -0.3868 -0.41273 C -0.37847 -0.40741 -0.36961 -0.40393 -0.36059 -0.40185 C -0.35277 -0.3912 -0.34913 -0.37477 -0.34635 -0.36065 C -0.346 -0.3162 -0.34583 -0.27153 -0.34513 -0.22731 C -0.34444 -0.18518 -0.33333 -0.12801 -0.3 -0.11296 C -0.29704 -0.11134 -0.29479 -0.10741 -0.29166 -0.10648 C -0.28697 -0.10509 -0.28211 -0.10532 -0.27725 -0.10486 C -0.26354 -0.10023 -0.24965 -0.10486 -0.2368 -0.11134 C -0.23194 -0.11342 -0.22725 -0.11458 -0.22257 -0.11759 C -0.2118 -0.125 -0.19392 -0.14676 -0.18802 -0.16065 C -0.18281 -0.17268 -0.17951 -0.18611 -0.175 -0.19884 C -0.17222 -0.20625 -0.16822 -0.21319 -0.16545 -0.22106 C -0.15364 -0.25301 -0.14895 -0.27639 -0.12135 -0.29074 C -0.11302 -0.30185 -0.10017 -0.30509 -0.08923 -0.30972 C -0.08715 -0.31065 -0.08524 -0.31157 -0.08333 -0.31296 C -0.0809 -0.31412 -0.07864 -0.31643 -0.07604 -0.31759 C -0.0625 -0.32361 -0.04635 -0.32685 -0.03211 -0.32893 C -0.02257 -0.32731 -0.01284 -0.32616 -0.00347 -0.32407 C 0.00504 -0.32176 0.01424 -0.31551 0.02275 -0.31296 C 0.03507 -0.30347 0.04931 -0.2963 0.0632 -0.29236 C 0.07084 -0.28356 0.07587 -0.28032 0.08455 -0.27477 C 0.08855 -0.26667 0.09254 -0.2618 0.09532 -0.25255 C 0.09445 -0.22384 0.0941 -0.1956 0.09289 -0.1669 C 0.09254 -0.15903 0.08455 -0.1463 0.08455 -0.1463 C 0.08264 -0.1368 0.07917 -0.13241 0.07396 -0.12569 C 0.07118 -0.11505 0.06719 -0.10833 0.05955 -0.10486 C 0.05556 -0.0993 0.05591 -0.09884 0.05 -0.09537 C 0.04775 -0.09398 0.04289 -0.09213 0.04289 -0.09213 C 0.03612 -0.0831 0.02639 -0.07755 0.01789 -0.07153 C 0.0125 -0.06389 0.00521 -0.06134 -1.94444E-6 -0.05255 C 0.00157 -0.04653 0.00452 -0.04514 0.0073 -0.03981 C 0.00573 -0.03657 0.004 -0.03356 0.00243 -0.03032 C 0.00157 -0.0287 -1.94444E-6 -0.02546 -1.94444E-6 -0.02546 C 0.00122 -0.01574 0.00209 -0.00926 -0.00468 -0.00324 C -0.00173 0.00232 -0.00347 0.00208 -1.94444E-6 -1.11111E-6 Z " pathEditMode="relative" ptsTypes="ffffffffffffffffffffffffffffffffffffffffffffffffffffffffffffffffffffffffffffffffffffffffffffffffffffffffff">
                                      <p:cBhvr>
                                        <p:cTn id="1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7467600" cy="703282"/>
          </a:xfrm>
        </p:spPr>
        <p:txBody>
          <a:bodyPr/>
          <a:lstStyle/>
          <a:p>
            <a:r>
              <a:rPr lang="cs-CZ" dirty="0" smtClean="0"/>
              <a:t>OPIŠ A PŘEPIŠ SLOVO:</a:t>
            </a:r>
            <a:endParaRPr lang="cs-CZ" dirty="0"/>
          </a:p>
        </p:txBody>
      </p:sp>
      <p:pic>
        <p:nvPicPr>
          <p:cNvPr id="5" name="Picture 3" descr="C:\Documents and Settings\Láďa\Local Settings\Temporary Internet Files\Content.IE5\MSEXKY1E\MC90043625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357298"/>
            <a:ext cx="1285884" cy="12858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14480" y="1285860"/>
            <a:ext cx="17859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OČ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A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 _ _ _ 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7" name="Picture 18" descr="C:\Documents and Settings\Láďa\Local Settings\Temporary Internet Files\Content.IE5\Z0VUZX93\MC90003408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071810"/>
            <a:ext cx="1676385" cy="1500198"/>
          </a:xfrm>
          <a:prstGeom prst="rect">
            <a:avLst/>
          </a:prstGeom>
          <a:noFill/>
        </p:spPr>
      </p:pic>
      <p:pic>
        <p:nvPicPr>
          <p:cNvPr id="8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143512"/>
            <a:ext cx="1982976" cy="171448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14480" y="2857496"/>
            <a:ext cx="17859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ŮŇ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 _ 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71670" y="4857760"/>
            <a:ext cx="17859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ÁČA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 _ _ 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1" name="Picture 22" descr="C:\Documents and Settings\Láďa\Local Settings\Temporary Internet Files\Content.IE5\DUH2EPM1\MM900283636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3" y="1214422"/>
            <a:ext cx="928694" cy="157546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000760" y="1285860"/>
            <a:ext cx="17859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ÁJA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 _ _ 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3" name="Picture 23" descr="C:\Documents and Settings\Láďa\Local Settings\Temporary Internet Files\Content.IE5\WS8W2U4E\MC90032445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3071810"/>
            <a:ext cx="1214446" cy="122483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000760" y="3429000"/>
            <a:ext cx="17859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OZA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 _ _ 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5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4" y="4643446"/>
            <a:ext cx="1572768" cy="1781251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500826" y="4929198"/>
            <a:ext cx="17859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</a:t>
            </a:r>
            <a:r>
              <a:rPr lang="cs-CZ" sz="3200" dirty="0" smtClean="0"/>
              <a:t>ÁVA</a:t>
            </a:r>
          </a:p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 _ _ 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467600" cy="1143000"/>
          </a:xfrm>
        </p:spPr>
        <p:txBody>
          <a:bodyPr/>
          <a:lstStyle/>
          <a:p>
            <a:r>
              <a:rPr lang="cs-CZ" dirty="0" smtClean="0"/>
              <a:t>CO JE TO ?</a:t>
            </a:r>
            <a:br>
              <a:rPr lang="cs-CZ" dirty="0" smtClean="0"/>
            </a:br>
            <a:r>
              <a:rPr lang="cs-CZ" dirty="0" smtClean="0"/>
              <a:t>ODPOVĚZ A NAPIŠ:</a:t>
            </a:r>
            <a:endParaRPr lang="cs-CZ" dirty="0"/>
          </a:p>
        </p:txBody>
      </p:sp>
      <p:pic>
        <p:nvPicPr>
          <p:cNvPr id="5" name="Picture 3" descr="C:\Documents and Settings\Láďa\Local Settings\Temporary Internet Files\Content.IE5\MSEXKY1E\MC90043625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357298"/>
            <a:ext cx="1285884" cy="12858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14480" y="128586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_______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7" name="Picture 18" descr="C:\Documents and Settings\Láďa\Local Settings\Temporary Internet Files\Content.IE5\Z0VUZX93\MC90003408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071810"/>
            <a:ext cx="1676385" cy="1500198"/>
          </a:xfrm>
          <a:prstGeom prst="rect">
            <a:avLst/>
          </a:prstGeom>
          <a:noFill/>
        </p:spPr>
      </p:pic>
      <p:pic>
        <p:nvPicPr>
          <p:cNvPr id="8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143512"/>
            <a:ext cx="1982976" cy="171448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14480" y="2857496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_____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14546" y="557214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_______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1" name="Picture 22" descr="C:\Documents and Settings\Láďa\Local Settings\Temporary Internet Files\Content.IE5\DUH2EPM1\MM900283636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3" y="1214422"/>
            <a:ext cx="928694" cy="157546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000760" y="128586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______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3" name="Picture 23" descr="C:\Documents and Settings\Láďa\Local Settings\Temporary Internet Files\Content.IE5\WS8W2U4E\MC90032445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3071810"/>
            <a:ext cx="1214446" cy="122483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000760" y="342900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______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5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4" y="4643446"/>
            <a:ext cx="1572768" cy="1781251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500826" y="4929198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______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Obrázek 20" descr="mam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4000504"/>
            <a:ext cx="1324664" cy="1717156"/>
          </a:xfrm>
          <a:prstGeom prst="rect">
            <a:avLst/>
          </a:prstGeom>
        </p:spPr>
      </p:pic>
      <p:pic>
        <p:nvPicPr>
          <p:cNvPr id="18" name="Obrázek 17" descr="pij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802" y="3929066"/>
            <a:ext cx="1698320" cy="1666874"/>
          </a:xfrm>
          <a:prstGeom prst="rect">
            <a:avLst/>
          </a:prstGeom>
        </p:spPr>
      </p:pic>
      <p:pic>
        <p:nvPicPr>
          <p:cNvPr id="13" name="Obrázek 12" descr="hazi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4546" y="1857364"/>
            <a:ext cx="1357313" cy="169161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85720" y="1643050"/>
            <a:ext cx="6429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KÁJA      MÁ        KOČKU.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5715016"/>
            <a:ext cx="6500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MÁMA             PIJE             KÁVU.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3571876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KÁČA           HÁZÍ             BALÓN.</a:t>
            </a:r>
            <a:endParaRPr lang="cs-CZ" sz="2800" dirty="0"/>
          </a:p>
        </p:txBody>
      </p:sp>
      <p:pic>
        <p:nvPicPr>
          <p:cNvPr id="7" name="Picture 22" descr="C:\Documents and Settings\Láďa\Local Settings\Temporary Internet Files\Content.IE5\DUH2EPM1\MM900283636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0"/>
            <a:ext cx="928694" cy="157161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357290" y="500042"/>
            <a:ext cx="1478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/>
              </a:rPr>
              <a:t>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/>
            </a:endParaRPr>
          </a:p>
        </p:txBody>
      </p:sp>
      <p:pic>
        <p:nvPicPr>
          <p:cNvPr id="9" name="Picture 3" descr="C:\Documents and Settings\Láďa\Local Settings\Temporary Internet Files\Content.IE5\MSEXKY1E\MC90043625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86116" y="214290"/>
            <a:ext cx="1285884" cy="128588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357686" y="92867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1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58" y="2357430"/>
            <a:ext cx="1404600" cy="1214422"/>
          </a:xfrm>
          <a:prstGeom prst="rect">
            <a:avLst/>
          </a:prstGeom>
          <a:noFill/>
        </p:spPr>
      </p:pic>
      <p:pic>
        <p:nvPicPr>
          <p:cNvPr id="2050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43438" y="2000240"/>
            <a:ext cx="1562543" cy="155009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929454" y="285749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9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72132" y="4357694"/>
            <a:ext cx="1071570" cy="1213616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6786578" y="500063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2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429388" y="2285992"/>
            <a:ext cx="2406026" cy="22860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C -0.00833 0.00347 -0.00937 0.01551 -0.01302 0.025 C -0.01371 0.02894 -0.01545 0.03241 -0.01545 0.03634 C -0.01545 0.05671 -0.00954 0.07408 0.00243 0.08727 C 0.004 0.08912 0.00816 0.09144 0.00955 0.09352 C 0.01667 0.10417 0.02257 0.1162 0.02987 0.12662 C 0.04132 0.14375 0.05643 0.15833 0.07032 0.17107 C 0.07848 0.1787 0.08698 0.18935 0.09653 0.19329 C 0.10678 0.20301 0.11233 0.20486 0.12032 0.21875 C 0.12223 0.22616 0.12553 0.23171 0.12865 0.23796 C 0.12639 0.26158 0.1257 0.26968 0.11563 0.28727 C 0.10955 0.31019 0.09323 0.33009 0.07743 0.3412 C 0.07136 0.35278 0.05695 0.36204 0.04775 0.36806 C 0.0323 0.37801 0.05018 0.37199 0.03577 0.37616 C 0.02726 0.38357 0.03143 0.38125 0.02396 0.38403 C 0.01285 0.39375 -0.00503 0.39375 -0.0177 0.39514 C -0.03194 0.39329 -0.04357 0.39097 -0.05711 0.38889 C -0.10399 0.3912 -0.15086 0.39375 -0.19757 0.4 C -0.22013 0.39676 -0.24201 0.39144 -0.26423 0.38889 C -0.27777 0.38449 -0.29288 0.38056 -0.3059 0.37454 C -0.32257 0.36713 -0.33732 0.3588 -0.35468 0.35394 C -0.3559 0.35255 -0.35694 0.35139 -0.35833 0.3507 C -0.36059 0.34931 -0.36545 0.34745 -0.36545 0.34745 C -0.37239 0.3382 -0.37413 0.32454 -0.37725 0.3125 C -0.37864 0.2794 -0.37257 0.24097 -0.3809 0.20926 C -0.38246 0.19236 -0.38993 0.1662 -0.39878 0.15208 C -0.40642 0.14028 -0.42395 0.1382 -0.43437 0.13611 C -0.45781 0.13773 -0.46684 0.13773 -0.49045 0.1412 C -0.49548 0.1419 -0.49982 0.1456 -0.50468 0.14745 C -0.50816 0.15347 -0.51145 0.15648 -0.51545 0.16158 C -0.51753 0.17037 -0.52187 0.17894 -0.525 0.18704 C -0.52604 0.19583 -0.5276 0.2044 -0.52968 0.2125 C -0.53159 0.23796 -0.53281 0.26597 -0.53923 0.29028 C -0.54079 0.30509 -0.54496 0.32014 -0.54878 0.33472 C -0.55104 0.34283 -0.55295 0.35463 -0.55711 0.36181 C -0.5585 0.36412 -0.56041 0.36551 -0.5618 0.36806 C -0.56475 0.37315 -0.56319 0.37546 -0.5677 0.37917 C -0.56909 0.38033 -0.571 0.38009 -0.57257 0.38079 C -0.58663 0.3875 -0.59895 0.39676 -0.61423 0.4 C -0.62013 0.40093 -0.63211 0.40301 -0.63211 0.40301 C -0.64236 0.40208 -0.65277 0.40232 -0.66302 0.4 C -0.66857 0.39884 -0.67152 0.38611 -0.67257 0.38079 C -0.67656 0.36019 -0.67951 0.3412 -0.6868 0.32222 C -0.68906 0.3037 -0.69166 0.28472 -0.69513 0.26644 C -0.69722 0.23056 -0.70017 0.19468 -0.70347 0.15833 C -0.70503 0.14097 -0.70902 0.12361 -0.71059 0.10625 C -0.70972 0.07384 -0.70902 0.04699 -0.71302 0.01551 C -0.7125 0.00139 -0.71545 -0.01435 -0.71059 -0.02708 C -0.70364 -0.04537 -0.69184 -0.05949 -0.6809 -0.07315 C -0.66788 -0.08912 -0.67534 -0.08565 -0.66666 -0.08912 C -0.66145 -0.09583 -0.65607 -0.10069 -0.65104 -0.1081 C -0.64843 -0.11204 -0.6427 -0.11921 -0.6427 -0.11921 C -0.64201 -0.1213 -0.64149 -0.12384 -0.64045 -0.12569 C -0.63906 -0.12824 -0.6368 -0.13032 -0.63559 -0.13356 C -0.63454 -0.13588 -0.63437 -0.13889 -0.63333 -0.14143 C -0.63125 -0.1463 -0.62604 -0.15579 -0.62604 -0.15579 C -0.62343 -0.16736 -0.61944 -0.1787 -0.61666 -0.19074 C -0.61562 -0.21991 -0.61423 -0.22662 -0.6177 -0.25555 C -0.61944 -0.26944 -0.63368 -0.28217 -0.64166 -0.28912 C -0.64861 -0.30185 -0.65833 -0.30741 -0.66892 -0.31458 C -0.67465 -0.31852 -0.67343 -0.3213 -0.6809 -0.32407 C -0.68472 -0.33171 -0.69201 -0.33449 -0.69757 -0.34005 C -0.71111 -0.37454 -0.69548 -0.39792 -0.68333 -0.42384 C -0.67847 -0.43449 -0.68368 -0.42292 -0.67725 -0.43333 C -0.67552 -0.43611 -0.67569 -0.44051 -0.67378 -0.44305 C -0.67291 -0.44421 -0.67135 -0.44398 -0.67013 -0.44444 C -0.65086 -0.46204 -0.62725 -0.46597 -0.60468 -0.47153 C -0.58767 -0.47569 -0.57066 -0.4794 -0.55347 -0.48264 C -0.54322 -0.48148 -0.53281 -0.48148 -0.52257 -0.4794 C -0.49218 -0.47338 -0.46441 -0.45255 -0.43437 -0.44444 C -0.42395 -0.43542 -0.41128 -0.43009 -0.40104 -0.42083 C -0.39201 -0.4125 -0.3967 -0.41505 -0.3868 -0.41273 C -0.37847 -0.40741 -0.36961 -0.40393 -0.36059 -0.40185 C -0.35277 -0.3912 -0.34913 -0.37477 -0.34635 -0.36065 C -0.346 -0.3162 -0.34583 -0.27153 -0.34513 -0.22731 C -0.34444 -0.18518 -0.33333 -0.12801 -0.3 -0.11296 C -0.29704 -0.11134 -0.29479 -0.10741 -0.29166 -0.10648 C -0.28697 -0.10509 -0.28211 -0.10532 -0.27725 -0.10486 C -0.26354 -0.10023 -0.24965 -0.10486 -0.2368 -0.11134 C -0.23194 -0.11342 -0.22725 -0.11458 -0.22257 -0.11759 C -0.2118 -0.125 -0.19392 -0.14676 -0.18802 -0.16065 C -0.18281 -0.17268 -0.17951 -0.18611 -0.175 -0.19884 C -0.17222 -0.20625 -0.16822 -0.21319 -0.16545 -0.22106 C -0.15364 -0.25301 -0.14895 -0.27639 -0.12135 -0.29074 C -0.11302 -0.30185 -0.10017 -0.30509 -0.08923 -0.30972 C -0.08715 -0.31065 -0.08524 -0.31157 -0.08333 -0.31296 C -0.0809 -0.31412 -0.07864 -0.31643 -0.07604 -0.31759 C -0.0625 -0.32361 -0.04635 -0.32685 -0.03211 -0.32893 C -0.02257 -0.32731 -0.01284 -0.32616 -0.00347 -0.32407 C 0.00504 -0.32176 0.01424 -0.31551 0.02275 -0.31296 C 0.03507 -0.30347 0.04931 -0.2963 0.0632 -0.29236 C 0.07084 -0.28356 0.07587 -0.28032 0.08455 -0.27477 C 0.08855 -0.26667 0.09254 -0.2618 0.09532 -0.25255 C 0.09445 -0.22384 0.0941 -0.1956 0.09289 -0.1669 C 0.09254 -0.15903 0.08455 -0.1463 0.08455 -0.1463 C 0.08264 -0.1368 0.07917 -0.13241 0.07396 -0.12569 C 0.07118 -0.11505 0.06719 -0.10833 0.05955 -0.10486 C 0.05556 -0.0993 0.05591 -0.09884 0.05 -0.09537 C 0.04775 -0.09398 0.04289 -0.09213 0.04289 -0.09213 C 0.03612 -0.0831 0.02639 -0.07755 0.01789 -0.07153 C 0.0125 -0.06389 0.00521 -0.06134 -1.94444E-6 -0.05255 C 0.00157 -0.04653 0.00452 -0.04514 0.0073 -0.03981 C 0.00573 -0.03657 0.004 -0.03356 0.00243 -0.03032 C 0.00157 -0.0287 -1.94444E-6 -0.02546 -1.94444E-6 -0.02546 C 0.00122 -0.01574 0.00209 -0.00926 -0.00468 -0.00324 C -0.00173 0.00232 -0.00347 0.00208 -1.94444E-6 -1.11111E-6 Z " pathEditMode="relative" ptsTypes="ffffffffffffffffffffffffffffffffffffffffffffffffffffffffffffffffffffffffffffffffffffffffffffffffffffffffff">
                                      <p:cBhvr>
                                        <p:cTn id="10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am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4000504"/>
            <a:ext cx="1324664" cy="1717156"/>
          </a:xfrm>
          <a:prstGeom prst="rect">
            <a:avLst/>
          </a:prstGeom>
        </p:spPr>
      </p:pic>
      <p:pic>
        <p:nvPicPr>
          <p:cNvPr id="5" name="Obrázek 4" descr="pij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802" y="3929066"/>
            <a:ext cx="1698320" cy="1666874"/>
          </a:xfrm>
          <a:prstGeom prst="rect">
            <a:avLst/>
          </a:prstGeom>
        </p:spPr>
      </p:pic>
      <p:pic>
        <p:nvPicPr>
          <p:cNvPr id="6" name="Obrázek 5" descr="hazi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4546" y="1857364"/>
            <a:ext cx="1357313" cy="169161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85720" y="1643050"/>
            <a:ext cx="6429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_ÁJA      MÁ        _OČ_U.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5715016"/>
            <a:ext cx="6500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MÁMA             PIJE             _ÁVU.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3571876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_ÁČA           HÁZÍ             BALÓN.</a:t>
            </a:r>
            <a:endParaRPr lang="cs-CZ" sz="2800" dirty="0"/>
          </a:p>
        </p:txBody>
      </p:sp>
      <p:pic>
        <p:nvPicPr>
          <p:cNvPr id="10" name="Picture 22" descr="C:\Documents and Settings\Láďa\Local Settings\Temporary Internet Files\Content.IE5\DUH2EPM1\MM900283636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0"/>
            <a:ext cx="928694" cy="157161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357290" y="500042"/>
            <a:ext cx="1478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/>
              </a:rPr>
              <a:t>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/>
            </a:endParaRPr>
          </a:p>
        </p:txBody>
      </p:sp>
      <p:pic>
        <p:nvPicPr>
          <p:cNvPr id="12" name="Picture 3" descr="C:\Documents and Settings\Láďa\Local Settings\Temporary Internet Files\Content.IE5\MSEXKY1E\MC90043625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86116" y="214290"/>
            <a:ext cx="1285884" cy="128588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357686" y="92867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4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58" y="2357430"/>
            <a:ext cx="1404600" cy="1214422"/>
          </a:xfrm>
          <a:prstGeom prst="rect">
            <a:avLst/>
          </a:prstGeom>
          <a:noFill/>
        </p:spPr>
      </p:pic>
      <p:pic>
        <p:nvPicPr>
          <p:cNvPr id="15" name="Picture 2" descr="C:\Documents and Settings\Láďa\Local Settings\Temporary Internet Files\Content.IE5\CN8USW10\MC90041255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43438" y="2000240"/>
            <a:ext cx="1562543" cy="155009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929454" y="285749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7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72132" y="4357694"/>
            <a:ext cx="1071570" cy="1213616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786578" y="500063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9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429388" y="2285992"/>
            <a:ext cx="2406026" cy="2286016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1571604" y="2143116"/>
            <a:ext cx="5286412" cy="70788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DOPLŇ</a:t>
            </a:r>
            <a:r>
              <a:rPr lang="cs-CZ" sz="32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VE VĚTÁCH 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11111E-6 C -0.00833 0.00347 -0.00937 0.01528 -0.01302 0.02477 C -0.01372 0.02893 -0.01545 0.03241 -0.01545 0.03634 C -0.01545 0.05648 -0.00955 0.07407 0.00243 0.08727 C 0.00399 0.08912 0.00816 0.09143 0.00955 0.09352 C 0.01667 0.10417 0.02257 0.1162 0.02986 0.12662 C 0.04132 0.14375 0.05642 0.15833 0.07031 0.17106 C 0.07847 0.1787 0.08698 0.18935 0.09653 0.19329 C 0.10677 0.20301 0.11233 0.20486 0.12031 0.21875 C 0.12222 0.22616 0.12552 0.23148 0.12865 0.23796 C 0.12639 0.26157 0.12569 0.26967 0.11563 0.28727 C 0.10955 0.31018 0.09323 0.33009 0.07743 0.3412 C 0.07135 0.35255 0.05694 0.36204 0.04774 0.36805 C 0.03229 0.37801 0.05017 0.37153 0.03576 0.37616 C 0.02726 0.38356 0.03142 0.38102 0.02396 0.38403 C 0.01285 0.39375 -0.00503 0.39375 -0.01771 0.39514 C -0.03194 0.39329 -0.04358 0.39051 -0.05712 0.38889 C -0.10399 0.39074 -0.15087 0.39375 -0.19757 0.4 C -0.22014 0.39676 -0.24201 0.39097 -0.26424 0.38889 C -0.27778 0.38426 -0.29288 0.38055 -0.3059 0.37454 C -0.32257 0.36713 -0.33733 0.3588 -0.35469 0.35393 C -0.3559 0.35255 -0.35694 0.35139 -0.35833 0.35069 C -0.36059 0.3493 -0.36545 0.34745 -0.36545 0.34768 C -0.3724 0.33819 -0.37413 0.32407 -0.37726 0.3125 C -0.37865 0.27917 -0.37257 0.24097 -0.3809 0.20926 C -0.38247 0.19236 -0.38993 0.1662 -0.39878 0.15208 C -0.40642 0.14028 -0.42396 0.13819 -0.43437 0.13611 C -0.45781 0.13773 -0.46684 0.13773 -0.49045 0.1412 C -0.49549 0.1419 -0.49983 0.1456 -0.50469 0.14745 C -0.50816 0.15347 -0.51146 0.15648 -0.51545 0.16157 C -0.51753 0.17037 -0.52187 0.17893 -0.525 0.18704 C -0.52604 0.19583 -0.5276 0.2044 -0.52969 0.2125 C -0.5316 0.23796 -0.53281 0.26597 -0.53924 0.29028 C -0.5408 0.30463 -0.54497 0.32014 -0.54878 0.33472 C -0.55104 0.34282 -0.55295 0.35463 -0.55712 0.3618 C -0.55851 0.36412 -0.56042 0.36528 -0.56181 0.36805 C -0.56476 0.37315 -0.56319 0.375 -0.56771 0.37917 C -0.5691 0.38032 -0.57101 0.38009 -0.57257 0.38079 C -0.58663 0.3875 -0.59896 0.39676 -0.61424 0.4 C -0.62014 0.40046 -0.63212 0.40301 -0.63212 0.40301 C -0.64236 0.40208 -0.65278 0.40231 -0.66302 0.4 C -0.66858 0.39884 -0.67153 0.38611 -0.67257 0.38079 C -0.67656 0.36018 -0.67951 0.3412 -0.68681 0.32222 C -0.68906 0.3037 -0.69167 0.28472 -0.69514 0.26643 C -0.69722 0.23055 -0.70017 0.19467 -0.70347 0.15833 C -0.70503 0.14097 -0.70903 0.12338 -0.71059 0.10625 C -0.70972 0.07384 -0.70903 0.04699 -0.71302 0.01528 C -0.7125 0.00139 -0.71545 -0.01435 -0.71059 -0.02708 C -0.70365 -0.04537 -0.69184 -0.05949 -0.6809 -0.07315 C -0.66788 -0.08912 -0.67535 -0.08588 -0.66667 -0.08912 C -0.66146 -0.09583 -0.65608 -0.1007 -0.65104 -0.1081 C -0.64844 -0.11204 -0.64271 -0.11921 -0.64271 -0.11921 C -0.64201 -0.1213 -0.64149 -0.12408 -0.64045 -0.1257 C -0.63906 -0.12824 -0.63681 -0.13033 -0.63559 -0.13357 C -0.63455 -0.13588 -0.63437 -0.13889 -0.63333 -0.14144 C -0.63125 -0.1463 -0.62604 -0.15579 -0.62604 -0.15579 C -0.62344 -0.16736 -0.61944 -0.1787 -0.61667 -0.19074 C -0.61562 -0.21991 -0.61424 -0.22662 -0.61771 -0.25602 C -0.61944 -0.26945 -0.63368 -0.28218 -0.64167 -0.28912 C -0.64861 -0.30185 -0.65833 -0.30741 -0.66892 -0.31458 C -0.67465 -0.31852 -0.67344 -0.3213 -0.6809 -0.32408 C -0.68472 -0.33171 -0.69201 -0.33449 -0.69757 -0.34005 C -0.71111 -0.37477 -0.69549 -0.39792 -0.68333 -0.42408 C -0.67847 -0.43449 -0.68368 -0.42292 -0.67726 -0.43333 C -0.67552 -0.43611 -0.67569 -0.44051 -0.67378 -0.44306 C -0.67292 -0.44421 -0.67135 -0.44398 -0.67014 -0.44445 C -0.65087 -0.46204 -0.62726 -0.4662 -0.60469 -0.47176 C -0.58767 -0.47593 -0.57066 -0.47963 -0.55347 -0.48264 C -0.54323 -0.48148 -0.53281 -0.48148 -0.52257 -0.47963 C -0.49219 -0.47338 -0.46441 -0.45255 -0.43437 -0.44445 C -0.42396 -0.43542 -0.41128 -0.43009 -0.40104 -0.42083 C -0.39201 -0.4125 -0.3967 -0.41505 -0.38681 -0.41273 C -0.37847 -0.40741 -0.36962 -0.40394 -0.36059 -0.40185 C -0.35278 -0.3912 -0.34913 -0.37477 -0.34635 -0.36065 C -0.34601 -0.3162 -0.34583 -0.27153 -0.34514 -0.22732 C -0.34444 -0.18519 -0.33333 -0.12801 -0.3 -0.11296 C -0.29705 -0.11134 -0.29479 -0.10741 -0.29167 -0.10648 C -0.28698 -0.10509 -0.28212 -0.10533 -0.27726 -0.10486 C -0.26354 -0.10023 -0.24965 -0.10486 -0.23681 -0.11134 C -0.23194 -0.11343 -0.22726 -0.11458 -0.22257 -0.11759 C -0.21181 -0.125 -0.19392 -0.14676 -0.18802 -0.16065 C -0.18281 -0.17269 -0.17951 -0.18611 -0.175 -0.19884 C -0.17222 -0.20625 -0.16823 -0.2132 -0.16545 -0.22107 C -0.15365 -0.25301 -0.14896 -0.27639 -0.12135 -0.29074 C -0.11302 -0.30185 -0.10017 -0.30509 -0.08924 -0.30972 C -0.08715 -0.31065 -0.08524 -0.31158 -0.08333 -0.31296 C -0.0809 -0.31412 -0.07865 -0.31644 -0.07604 -0.31759 C -0.0625 -0.32361 -0.04635 -0.32685 -0.03212 -0.32894 C -0.02257 -0.32732 -0.01285 -0.32616 -0.00347 -0.32408 C 0.00503 -0.32176 0.01424 -0.31551 0.02274 -0.31296 C 0.03507 -0.30347 0.04931 -0.2963 0.06319 -0.29236 C 0.07083 -0.28357 0.07587 -0.28033 0.08455 -0.27477 C 0.08854 -0.2669 0.09253 -0.26204 0.09531 -0.25278 C 0.09444 -0.22384 0.0941 -0.1956 0.09288 -0.1669 C 0.09253 -0.15903 0.08455 -0.1463 0.08455 -0.1463 C 0.08264 -0.13681 0.07917 -0.13241 0.07396 -0.1257 C 0.07118 -0.11505 0.06719 -0.10833 0.05955 -0.10486 C 0.05556 -0.09931 0.0559 -0.09884 0.05 -0.09537 C 0.04774 -0.09398 0.04288 -0.09213 0.04288 -0.09213 C 0.03611 -0.0831 0.02639 -0.07778 0.01788 -0.07153 C 0.0125 -0.06389 0.00521 -0.06134 0 -0.05255 C 0.00156 -0.04653 0.00451 -0.04514 0.00729 -0.03982 C 0.00573 -0.03658 0.00399 -0.03357 0.00243 -0.03033 C 0.00156 -0.02917 0 -0.02593 0 -0.0257 C 0.00122 -0.0162 0.00208 -0.00972 -0.00469 -0.00324 C -0.00174 0.00231 -0.00347 0.00208 0 1.11111E-6 Z " pathEditMode="relative" rAng="0" ptsTypes="ffffffffffffffffffffffffffffffffffffffffffffffffffffffffffffffffffffffffffffffffffffffffffffffffffffffffff">
                                      <p:cBhvr>
                                        <p:cTn id="15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" y="-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14282" y="2786058"/>
            <a:ext cx="8786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KÁJA    PIJE     KÁVU  A    JÍ     KOLÁČ.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2844" y="5357826"/>
            <a:ext cx="8572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KÁČA   MÁ  KONĚ     A     KOZU.</a:t>
            </a:r>
            <a:endParaRPr lang="cs-CZ" sz="3600" dirty="0"/>
          </a:p>
        </p:txBody>
      </p:sp>
      <p:pic>
        <p:nvPicPr>
          <p:cNvPr id="27" name="Obrázek 26" descr="pij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042" y="1071546"/>
            <a:ext cx="1698320" cy="1666874"/>
          </a:xfrm>
          <a:prstGeom prst="rect">
            <a:avLst/>
          </a:prstGeom>
        </p:spPr>
      </p:pic>
      <p:pic>
        <p:nvPicPr>
          <p:cNvPr id="28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428736"/>
            <a:ext cx="1071570" cy="1213616"/>
          </a:xfrm>
          <a:prstGeom prst="rect">
            <a:avLst/>
          </a:prstGeom>
          <a:noFill/>
        </p:spPr>
      </p:pic>
      <p:sp>
        <p:nvSpPr>
          <p:cNvPr id="29" name="Obdélník 28"/>
          <p:cNvSpPr/>
          <p:nvPr/>
        </p:nvSpPr>
        <p:spPr>
          <a:xfrm>
            <a:off x="4572000" y="1785926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" name="Obrázek 29" descr="ji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6380" y="1000108"/>
            <a:ext cx="1357313" cy="1759480"/>
          </a:xfrm>
          <a:prstGeom prst="rect">
            <a:avLst/>
          </a:prstGeom>
        </p:spPr>
      </p:pic>
      <p:sp>
        <p:nvSpPr>
          <p:cNvPr id="31" name="TextovéPole 30"/>
          <p:cNvSpPr txBox="1"/>
          <p:nvPr/>
        </p:nvSpPr>
        <p:spPr>
          <a:xfrm>
            <a:off x="8215338" y="221455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2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4143380"/>
            <a:ext cx="1404600" cy="1214422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1285852" y="4429132"/>
            <a:ext cx="150019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429124" y="4429132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072462" y="485776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6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072462" y="5697056"/>
            <a:ext cx="1071538" cy="1018091"/>
          </a:xfrm>
          <a:prstGeom prst="rect">
            <a:avLst/>
          </a:prstGeom>
          <a:noFill/>
        </p:spPr>
      </p:pic>
      <p:pic>
        <p:nvPicPr>
          <p:cNvPr id="39" name="Picture 22" descr="C:\Documents and Settings\Láďa\Local Settings\Temporary Internet Files\Content.IE5\DUH2EPM1\MM900283636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596" y="1214422"/>
            <a:ext cx="928694" cy="1575463"/>
          </a:xfrm>
          <a:prstGeom prst="rect">
            <a:avLst/>
          </a:prstGeom>
          <a:noFill/>
        </p:spPr>
      </p:pic>
      <p:pic>
        <p:nvPicPr>
          <p:cNvPr id="40" name="Obrázek 39" descr="kolactext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5141" y="1084764"/>
            <a:ext cx="1357322" cy="1759491"/>
          </a:xfrm>
          <a:prstGeom prst="rect">
            <a:avLst/>
          </a:prstGeom>
        </p:spPr>
      </p:pic>
      <p:pic>
        <p:nvPicPr>
          <p:cNvPr id="41" name="Picture 18" descr="C:\Documents and Settings\Láďa\Local Settings\Temporary Internet Files\Content.IE5\Z0VUZX93\MC900034089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57488" y="4286256"/>
            <a:ext cx="1071570" cy="958949"/>
          </a:xfrm>
          <a:prstGeom prst="rect">
            <a:avLst/>
          </a:prstGeom>
          <a:noFill/>
        </p:spPr>
      </p:pic>
      <p:pic>
        <p:nvPicPr>
          <p:cNvPr id="42" name="Picture 23" descr="C:\Documents and Settings\Láďa\Local Settings\Temporary Internet Files\Content.IE5\WS8W2U4E\MC90032445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643570" y="4071942"/>
            <a:ext cx="1214446" cy="122483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48148E-6 C -0.03316 0.00833 -0.00625 0.00278 -0.07257 0.00509 C -0.10642 0.00602 -0.12622 0.0081 -0.16302 0.01111 C -0.18802 0.02037 -0.21198 0.03148 -0.23802 0.03356 C -0.33559 0.02477 -0.37812 0.02847 -0.5 0.03056 C -0.50972 0.03218 -0.5191 0.03356 -0.52865 0.03681 C -0.54809 0.03472 -0.56771 0.0338 -0.58698 0.03056 C -0.60365 0.02778 -0.62014 0.01551 -0.63576 0.0081 C -0.64722 0.00301 -0.65972 0.00139 -0.67031 -0.00602 C -0.69392 -0.02315 -0.71198 -0.03588 -0.73333 -0.05694 C -0.73941 -0.07338 -0.74861 -0.08611 -0.7559 -0.10116 C -0.76215 -0.11412 -0.76684 -0.12824 -0.77135 -0.14259 C -0.77413 -0.16111 -0.77205 -0.18611 -0.76198 -0.20139 C -0.76024 -0.2037 -0.75764 -0.20532 -0.7559 -0.20764 C -0.75069 -0.21574 -0.7467 -0.22315 -0.74045 -0.22986 C -0.73038 -0.24051 -0.71424 -0.24745 -0.70243 -0.25394 C -0.68958 -0.26065 -0.67639 -0.26991 -0.66302 -0.27431 C -0.58715 -0.26065 -0.51424 -0.22384 -0.43802 -0.21111 C -0.43455 -0.20926 -0.43073 -0.20972 -0.42743 -0.20764 C -0.41042 -0.19769 -0.39479 -0.18194 -0.37865 -0.16944 C -0.36788 -0.16111 -0.35556 -0.15671 -0.34531 -0.14745 C -0.32917 -0.15208 -0.31076 -0.15301 -0.29531 -0.16181 C -0.24809 -0.18796 -0.19792 -0.22986 -0.15955 -0.27593 C -0.13681 -0.30324 -0.11858 -0.32685 -0.11076 -0.36644 C -0.10868 -0.40023 -0.11528 -0.42685 -0.12257 -0.45857 C -0.12604 -0.47315 -0.13212 -0.50278 -0.13212 -0.50278 C -0.13715 -0.55232 -0.13299 -0.6081 -0.14757 -0.65532 C -0.16441 -0.70995 -0.19514 -0.74838 -0.23802 -0.76644 C -0.25347 -0.77292 -0.26979 -0.77593 -0.28455 -0.78542 C -0.30729 -0.79977 -0.3309 -0.81458 -0.3559 -0.82037 C -0.37326 -0.81782 -0.38767 -0.81181 -0.40469 -0.80764 C -0.43507 -0.7912 -0.46823 -0.78657 -0.49878 -0.77107 C -0.51128 -0.76458 -0.50781 -0.76574 -0.52257 -0.75208 C -0.53802 -0.73773 -0.55747 -0.72778 -0.575 -0.71875 C -0.5908 -0.71042 -0.60747 -0.70579 -0.62378 -0.69977 C -0.65035 -0.69005 -0.62049 -0.70046 -0.64288 -0.68866 C -0.66233 -0.67847 -0.68056 -0.67199 -0.69878 -0.65833 C -0.71128 -0.64907 -0.72639 -0.64028 -0.73576 -0.625 C -0.75312 -0.59699 -0.76042 -0.56389 -0.76788 -0.53009 C -0.76944 -0.5088 -0.77153 -0.4875 -0.77378 -0.46644 C -0.77292 -0.45556 -0.77257 -0.44444 -0.77135 -0.4331 C -0.77083 -0.4287 -0.76545 -0.41968 -0.76424 -0.41713 C -0.7566 -0.39977 -0.74635 -0.38472 -0.73802 -0.36782 C -0.73125 -0.35394 -0.72674 -0.33634 -0.7191 -0.32361 C -0.69566 -0.28403 -0.66823 -0.26227 -0.6309 -0.25694 C -0.60399 -0.26065 -0.59618 -0.25718 -0.57743 -0.26806 C -0.55295 -0.28171 -0.53628 -0.30718 -0.51788 -0.33148 C -0.48733 -0.37222 -0.46441 -0.4213 -0.43455 -0.46343 C -0.38958 -0.52639 -0.33785 -0.57546 -0.28455 -0.625 C -0.25365 -0.65394 -0.2151 -0.68194 -0.17743 -0.69352 C -0.13542 -0.69167 -0.14983 -0.6956 -0.12865 -0.68565 C -0.11962 -0.67639 -0.12552 -0.68194 -0.10955 -0.67107 C -0.09358 -0.66042 -0.07951 -0.64607 -0.06302 -0.63611 C -0.05208 -0.62963 -0.03976 -0.62616 -0.02969 -0.61713 C -0.0217 -0.59907 -0.02465 -0.60671 -0.02031 -0.59491 C -0.01649 -0.56574 -0.02187 -0.60347 -0.01667 -0.57755 C -0.01406 -0.56482 -0.01424 -0.55185 -0.01198 -0.53935 C -0.01146 -0.53611 -0.01024 -0.5331 -0.00955 -0.53009 C -0.00903 -0.52755 -0.00868 -0.52454 -0.00833 -0.52222 C -0.00625 -0.36898 -0.02083 -0.21065 0.00243 -0.05995 C 0.00156 -0.03982 -5.55556E-7 -0.02014 -5.55556E-7 1.48148E-6 Z " pathEditMode="relative" ptsTypes="fffffffffffffffffffffffffffffffffffffffffffffffffffffffffffff">
                                      <p:cBhvr>
                                        <p:cTn id="10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4282" y="2786058"/>
            <a:ext cx="8786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_ÁJA    PIJE     _ÁVU  A    JÍ     _OLÁČ.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44" y="5357826"/>
            <a:ext cx="8572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_ÁČA   MÁ  _ONĚ     A     _OZU.</a:t>
            </a:r>
            <a:endParaRPr lang="cs-CZ" sz="3600" dirty="0"/>
          </a:p>
        </p:txBody>
      </p:sp>
      <p:pic>
        <p:nvPicPr>
          <p:cNvPr id="8" name="Obrázek 7" descr="pij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042" y="1071546"/>
            <a:ext cx="1698320" cy="1666874"/>
          </a:xfrm>
          <a:prstGeom prst="rect">
            <a:avLst/>
          </a:prstGeom>
        </p:spPr>
      </p:pic>
      <p:pic>
        <p:nvPicPr>
          <p:cNvPr id="9" name="Picture 24" descr="C:\Documents and Settings\Láďa\Local Settings\Temporary Internet Files\Content.IE5\IOX1FFIM\MC9002932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428736"/>
            <a:ext cx="1071570" cy="121361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572000" y="1785926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1" name="Obrázek 10" descr="ji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6380" y="1000108"/>
            <a:ext cx="1357313" cy="175948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15338" y="221455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4" name="Picture 19" descr="C:\Documents and Settings\Láďa\Local Settings\Temporary Internet Files\Content.IE5\MSEXKY1E\MC90023304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4143380"/>
            <a:ext cx="1404600" cy="121442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285852" y="4429132"/>
            <a:ext cx="150019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MÁ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29124" y="4429132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072462" y="485776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1" name="Picture 2" descr="C:\Documents and Settings\Láďa\Local Settings\Temporary Internet Files\Content.IE5\E4IAGOOM\MC90023218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072462" y="5697056"/>
            <a:ext cx="1071538" cy="1018091"/>
          </a:xfrm>
          <a:prstGeom prst="rect">
            <a:avLst/>
          </a:prstGeom>
          <a:noFill/>
        </p:spPr>
      </p:pic>
      <p:sp>
        <p:nvSpPr>
          <p:cNvPr id="22" name="Nadpis 21"/>
          <p:cNvSpPr>
            <a:spLocks noGrp="1"/>
          </p:cNvSpPr>
          <p:nvPr>
            <p:ph type="title"/>
          </p:nvPr>
        </p:nvSpPr>
        <p:spPr>
          <a:xfrm>
            <a:off x="214282" y="0"/>
            <a:ext cx="7467600" cy="857272"/>
          </a:xfrm>
        </p:spPr>
        <p:txBody>
          <a:bodyPr/>
          <a:lstStyle/>
          <a:p>
            <a:r>
              <a:rPr lang="cs-CZ" dirty="0" smtClean="0"/>
              <a:t>Přečti a doplň písmeno 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572000" y="142852"/>
            <a:ext cx="68800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4" name="Picture 22" descr="C:\Documents and Settings\Láďa\Local Settings\Temporary Internet Files\Content.IE5\DUH2EPM1\MM900283636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596" y="1214422"/>
            <a:ext cx="928694" cy="1575463"/>
          </a:xfrm>
          <a:prstGeom prst="rect">
            <a:avLst/>
          </a:prstGeom>
          <a:noFill/>
        </p:spPr>
      </p:pic>
      <p:pic>
        <p:nvPicPr>
          <p:cNvPr id="25" name="Obrázek 24" descr="kolactext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5141" y="1084764"/>
            <a:ext cx="1357322" cy="1759491"/>
          </a:xfrm>
          <a:prstGeom prst="rect">
            <a:avLst/>
          </a:prstGeom>
        </p:spPr>
      </p:pic>
      <p:pic>
        <p:nvPicPr>
          <p:cNvPr id="26" name="Picture 18" descr="C:\Documents and Settings\Láďa\Local Settings\Temporary Internet Files\Content.IE5\Z0VUZX93\MC900034089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57488" y="4286256"/>
            <a:ext cx="1071570" cy="958949"/>
          </a:xfrm>
          <a:prstGeom prst="rect">
            <a:avLst/>
          </a:prstGeom>
          <a:noFill/>
        </p:spPr>
      </p:pic>
      <p:pic>
        <p:nvPicPr>
          <p:cNvPr id="27" name="Picture 23" descr="C:\Documents and Settings\Láďa\Local Settings\Temporary Internet Files\Content.IE5\WS8W2U4E\MC90032445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643570" y="4071942"/>
            <a:ext cx="1214446" cy="122483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48148E-6 C -0.03316 0.00833 -0.00625 0.00278 -0.07257 0.00509 C -0.10642 0.00602 -0.12622 0.0081 -0.16302 0.01111 C -0.18802 0.02037 -0.21198 0.03148 -0.23802 0.03356 C -0.33559 0.02477 -0.37812 0.02847 -0.5 0.03056 C -0.50972 0.03218 -0.5191 0.03356 -0.52865 0.03681 C -0.54809 0.03472 -0.56771 0.0338 -0.58698 0.03056 C -0.60365 0.02778 -0.62014 0.01551 -0.63576 0.0081 C -0.64722 0.00301 -0.65972 0.00139 -0.67031 -0.00602 C -0.69392 -0.02315 -0.71198 -0.03588 -0.73333 -0.05694 C -0.73941 -0.07338 -0.74861 -0.08611 -0.7559 -0.10116 C -0.76215 -0.11412 -0.76684 -0.12824 -0.77135 -0.14259 C -0.77413 -0.16111 -0.77205 -0.18611 -0.76198 -0.20139 C -0.76024 -0.2037 -0.75764 -0.20532 -0.7559 -0.20764 C -0.75069 -0.21574 -0.7467 -0.22315 -0.74045 -0.22986 C -0.73038 -0.24051 -0.71424 -0.24745 -0.70243 -0.25394 C -0.68958 -0.26065 -0.67639 -0.26991 -0.66302 -0.27431 C -0.58715 -0.26065 -0.51424 -0.22384 -0.43802 -0.21111 C -0.43455 -0.20926 -0.43073 -0.20972 -0.42743 -0.20764 C -0.41042 -0.19769 -0.39479 -0.18194 -0.37865 -0.16944 C -0.36788 -0.16111 -0.35556 -0.15671 -0.34531 -0.14745 C -0.32917 -0.15208 -0.31076 -0.15301 -0.29531 -0.16181 C -0.24809 -0.18796 -0.19792 -0.22986 -0.15955 -0.27593 C -0.13681 -0.30324 -0.11858 -0.32685 -0.11076 -0.36644 C -0.10868 -0.40023 -0.11528 -0.42685 -0.12257 -0.45857 C -0.12604 -0.47315 -0.13212 -0.50278 -0.13212 -0.50278 C -0.13715 -0.55232 -0.13299 -0.6081 -0.14757 -0.65532 C -0.16441 -0.70995 -0.19514 -0.74838 -0.23802 -0.76644 C -0.25347 -0.77292 -0.26979 -0.77593 -0.28455 -0.78542 C -0.30729 -0.79977 -0.3309 -0.81458 -0.3559 -0.82037 C -0.37326 -0.81782 -0.38767 -0.81181 -0.40469 -0.80764 C -0.43507 -0.7912 -0.46823 -0.78657 -0.49878 -0.77107 C -0.51128 -0.76458 -0.50781 -0.76574 -0.52257 -0.75208 C -0.53802 -0.73773 -0.55747 -0.72778 -0.575 -0.71875 C -0.5908 -0.71042 -0.60747 -0.70579 -0.62378 -0.69977 C -0.65035 -0.69005 -0.62049 -0.70046 -0.64288 -0.68866 C -0.66233 -0.67847 -0.68056 -0.67199 -0.69878 -0.65833 C -0.71128 -0.64907 -0.72639 -0.64028 -0.73576 -0.625 C -0.75312 -0.59699 -0.76042 -0.56389 -0.76788 -0.53009 C -0.76944 -0.5088 -0.77153 -0.4875 -0.77378 -0.46644 C -0.77292 -0.45556 -0.77257 -0.44444 -0.77135 -0.4331 C -0.77083 -0.4287 -0.76545 -0.41968 -0.76424 -0.41713 C -0.7566 -0.39977 -0.74635 -0.38472 -0.73802 -0.36782 C -0.73125 -0.35394 -0.72674 -0.33634 -0.7191 -0.32361 C -0.69566 -0.28403 -0.66823 -0.26227 -0.6309 -0.25694 C -0.60399 -0.26065 -0.59618 -0.25718 -0.57743 -0.26806 C -0.55295 -0.28171 -0.53628 -0.30718 -0.51788 -0.33148 C -0.48733 -0.37222 -0.46441 -0.4213 -0.43455 -0.46343 C -0.38958 -0.52639 -0.33785 -0.57546 -0.28455 -0.625 C -0.25365 -0.65394 -0.2151 -0.68194 -0.17743 -0.69352 C -0.13542 -0.69167 -0.14983 -0.6956 -0.12865 -0.68565 C -0.11962 -0.67639 -0.12552 -0.68194 -0.10955 -0.67107 C -0.09358 -0.66042 -0.07951 -0.64607 -0.06302 -0.63611 C -0.05208 -0.62963 -0.03976 -0.62616 -0.02969 -0.61713 C -0.0217 -0.59907 -0.02465 -0.60671 -0.02031 -0.59491 C -0.01649 -0.56574 -0.02187 -0.60347 -0.01667 -0.57755 C -0.01406 -0.56482 -0.01424 -0.55185 -0.01198 -0.53935 C -0.01146 -0.53611 -0.01024 -0.5331 -0.00955 -0.53009 C -0.00903 -0.52755 -0.00868 -0.52454 -0.00833 -0.52222 C -0.00625 -0.36898 -0.02083 -0.21065 0.00243 -0.05995 C 0.00156 -0.03982 -5.55556E-7 -0.02014 -5.55556E-7 1.48148E-6 Z " pathEditMode="relative" ptsTypes="fffffffffffffffffffffffffffffffffffffffffffffffffffffffffffff">
                                      <p:cBhvr>
                                        <p:cTn id="10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214282" y="1571612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globalni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cteni.cz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project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verejne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cinnosti</a:t>
            </a:r>
            <a:r>
              <a:rPr lang="cs-CZ" dirty="0" smtClean="0">
                <a:hlinkClick r:id="rId3"/>
              </a:rPr>
              <a:t>/pije_text.</a:t>
            </a:r>
            <a:r>
              <a:rPr lang="cs-CZ" dirty="0" err="1" smtClean="0">
                <a:hlinkClick r:id="rId3"/>
              </a:rPr>
              <a:t>jpg</a:t>
            </a:r>
            <a:r>
              <a:rPr lang="cs-CZ" dirty="0" smtClean="0"/>
              <a:t>   pije.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10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/moje_rodina/mama_text.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mama.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10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sz="2800" i="1" dirty="0" smtClean="0"/>
              <a:t> </a:t>
            </a:r>
            <a:r>
              <a:rPr lang="cs-CZ" sz="2800" i="1" dirty="0" smtClean="0">
                <a:hlinkClick r:id="rId5"/>
              </a:rPr>
              <a:t>www.office.</a:t>
            </a:r>
            <a:r>
              <a:rPr lang="cs-CZ" sz="2800" i="1" dirty="0" err="1" smtClean="0">
                <a:hlinkClick r:id="rId5"/>
              </a:rPr>
              <a:t>microsoft.com</a:t>
            </a:r>
            <a:r>
              <a:rPr lang="cs-CZ" sz="2800" i="1" dirty="0" smtClean="0"/>
              <a:t> OBR. Kočka, kůň, holka, káva, kluk,  koza, sluníčko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10</a:t>
            </a:r>
            <a:r>
              <a:rPr lang="en-US" dirty="0" smtClean="0"/>
              <a:t>]</a:t>
            </a:r>
            <a:r>
              <a:rPr lang="cs-CZ" sz="2800" i="1" dirty="0" smtClean="0"/>
              <a:t> </a:t>
            </a:r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sz="2800" i="1" dirty="0" smtClean="0">
                <a:hlinkClick r:id="rId6"/>
              </a:rPr>
              <a:t>http://www.</a:t>
            </a:r>
            <a:r>
              <a:rPr lang="cs-CZ" sz="2800" i="1" dirty="0" err="1" smtClean="0">
                <a:hlinkClick r:id="rId6"/>
              </a:rPr>
              <a:t>globalni</a:t>
            </a:r>
            <a:r>
              <a:rPr lang="cs-CZ" sz="2800" i="1" dirty="0" smtClean="0">
                <a:hlinkClick r:id="rId6"/>
              </a:rPr>
              <a:t>-</a:t>
            </a:r>
            <a:r>
              <a:rPr lang="cs-CZ" sz="2800" i="1" dirty="0" err="1" smtClean="0">
                <a:hlinkClick r:id="rId6"/>
              </a:rPr>
              <a:t>cteni.cz</a:t>
            </a:r>
            <a:r>
              <a:rPr lang="cs-CZ" sz="2800" i="1" dirty="0" smtClean="0">
                <a:hlinkClick r:id="rId6"/>
              </a:rPr>
              <a:t>/</a:t>
            </a:r>
            <a:r>
              <a:rPr lang="cs-CZ" sz="2800" i="1" dirty="0" err="1" smtClean="0">
                <a:hlinkClick r:id="rId6"/>
              </a:rPr>
              <a:t>project</a:t>
            </a:r>
            <a:r>
              <a:rPr lang="cs-CZ" sz="2800" i="1" dirty="0" smtClean="0">
                <a:hlinkClick r:id="rId6"/>
              </a:rPr>
              <a:t>/</a:t>
            </a:r>
            <a:r>
              <a:rPr lang="cs-CZ" sz="2800" i="1" dirty="0" err="1" smtClean="0">
                <a:hlinkClick r:id="rId6"/>
              </a:rPr>
              <a:t>images</a:t>
            </a:r>
            <a:r>
              <a:rPr lang="cs-CZ" sz="2800" i="1" dirty="0" smtClean="0">
                <a:hlinkClick r:id="rId6"/>
              </a:rPr>
              <a:t>/</a:t>
            </a:r>
            <a:r>
              <a:rPr lang="cs-CZ" sz="2800" i="1" dirty="0" err="1" smtClean="0">
                <a:hlinkClick r:id="rId6"/>
              </a:rPr>
              <a:t>verejne</a:t>
            </a:r>
            <a:r>
              <a:rPr lang="cs-CZ" sz="2800" i="1" dirty="0" smtClean="0">
                <a:hlinkClick r:id="rId6"/>
              </a:rPr>
              <a:t>/</a:t>
            </a:r>
            <a:r>
              <a:rPr lang="cs-CZ" sz="2800" i="1" dirty="0" err="1" smtClean="0">
                <a:hlinkClick r:id="rId6"/>
              </a:rPr>
              <a:t>cinnosti</a:t>
            </a:r>
            <a:r>
              <a:rPr lang="cs-CZ" sz="2800" i="1" dirty="0" smtClean="0">
                <a:hlinkClick r:id="rId6"/>
              </a:rPr>
              <a:t>/ji_text.</a:t>
            </a:r>
            <a:r>
              <a:rPr lang="cs-CZ" sz="2800" i="1" dirty="0" err="1" smtClean="0">
                <a:hlinkClick r:id="rId6"/>
              </a:rPr>
              <a:t>jpg</a:t>
            </a:r>
            <a:r>
              <a:rPr lang="cs-CZ" sz="2800" i="1" dirty="0" smtClean="0"/>
              <a:t>  ji.</a:t>
            </a:r>
            <a:r>
              <a:rPr lang="cs-CZ" sz="2800" i="1" dirty="0" err="1" smtClean="0"/>
              <a:t>jpg</a:t>
            </a:r>
            <a:r>
              <a:rPr lang="cs-CZ" sz="2800" i="1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10</a:t>
            </a:r>
            <a:r>
              <a:rPr lang="en-US" dirty="0" smtClean="0"/>
              <a:t>]</a:t>
            </a:r>
            <a:endParaRPr lang="cs-CZ" sz="2800" i="1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sz="2800" i="1" dirty="0" smtClean="0">
                <a:hlinkClick r:id="rId7"/>
              </a:rPr>
              <a:t>http://www.</a:t>
            </a:r>
            <a:r>
              <a:rPr lang="cs-CZ" sz="2800" i="1" dirty="0" err="1" smtClean="0">
                <a:hlinkClick r:id="rId7"/>
              </a:rPr>
              <a:t>globalni</a:t>
            </a:r>
            <a:r>
              <a:rPr lang="cs-CZ" sz="2800" i="1" dirty="0" smtClean="0">
                <a:hlinkClick r:id="rId7"/>
              </a:rPr>
              <a:t>-</a:t>
            </a:r>
            <a:r>
              <a:rPr lang="cs-CZ" sz="2800" i="1" dirty="0" err="1" smtClean="0">
                <a:hlinkClick r:id="rId7"/>
              </a:rPr>
              <a:t>cteni.cz</a:t>
            </a:r>
            <a:r>
              <a:rPr lang="cs-CZ" sz="2800" i="1" dirty="0" smtClean="0">
                <a:hlinkClick r:id="rId7"/>
              </a:rPr>
              <a:t>/</a:t>
            </a:r>
            <a:r>
              <a:rPr lang="cs-CZ" sz="2800" i="1" dirty="0" err="1" smtClean="0">
                <a:hlinkClick r:id="rId7"/>
              </a:rPr>
              <a:t>project</a:t>
            </a:r>
            <a:r>
              <a:rPr lang="cs-CZ" sz="2800" i="1" dirty="0" smtClean="0">
                <a:hlinkClick r:id="rId7"/>
              </a:rPr>
              <a:t>/</a:t>
            </a:r>
            <a:r>
              <a:rPr lang="cs-CZ" sz="2800" i="1" dirty="0" err="1" smtClean="0">
                <a:hlinkClick r:id="rId7"/>
              </a:rPr>
              <a:t>images</a:t>
            </a:r>
            <a:r>
              <a:rPr lang="cs-CZ" sz="2800" i="1" dirty="0" smtClean="0">
                <a:hlinkClick r:id="rId7"/>
              </a:rPr>
              <a:t>/</a:t>
            </a:r>
            <a:r>
              <a:rPr lang="cs-CZ" sz="2800" i="1" dirty="0" err="1" smtClean="0">
                <a:hlinkClick r:id="rId7"/>
              </a:rPr>
              <a:t>verejne</a:t>
            </a:r>
            <a:r>
              <a:rPr lang="cs-CZ" sz="2800" i="1" dirty="0" smtClean="0">
                <a:hlinkClick r:id="rId7"/>
              </a:rPr>
              <a:t>/potraviny/</a:t>
            </a:r>
            <a:r>
              <a:rPr lang="cs-CZ" sz="2800" i="1" dirty="0" err="1" smtClean="0">
                <a:hlinkClick r:id="rId7"/>
              </a:rPr>
              <a:t>kolac</a:t>
            </a:r>
            <a:r>
              <a:rPr lang="cs-CZ" sz="2800" i="1" dirty="0" smtClean="0">
                <a:hlinkClick r:id="rId7"/>
              </a:rPr>
              <a:t>_text.</a:t>
            </a:r>
            <a:r>
              <a:rPr lang="cs-CZ" sz="2800" i="1" dirty="0" err="1" smtClean="0">
                <a:hlinkClick r:id="rId7"/>
              </a:rPr>
              <a:t>jpg</a:t>
            </a:r>
            <a:r>
              <a:rPr lang="cs-CZ" sz="2800" i="1" dirty="0" smtClean="0"/>
              <a:t>   </a:t>
            </a:r>
            <a:r>
              <a:rPr lang="cs-CZ" sz="2800" i="1" dirty="0" err="1" smtClean="0"/>
              <a:t>kolac.jpg</a:t>
            </a:r>
            <a:r>
              <a:rPr lang="cs-CZ" sz="2800" i="1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11</a:t>
            </a:r>
            <a:r>
              <a:rPr lang="en-US" dirty="0" smtClean="0"/>
              <a:t>–</a:t>
            </a:r>
            <a:r>
              <a:rPr lang="cs-CZ" dirty="0" smtClean="0"/>
              <a:t>10</a:t>
            </a:r>
            <a:r>
              <a:rPr lang="en-US" smtClean="0"/>
              <a:t>]</a:t>
            </a:r>
            <a:endParaRPr lang="cs-CZ" sz="2800" i="1" dirty="0" smtClean="0"/>
          </a:p>
          <a:p>
            <a:endParaRPr lang="cs-CZ" sz="2800" i="1" dirty="0" smtClean="0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457200" y="357166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</TotalTime>
  <Words>397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Název školy: Speciální základní škola,Louny, Poděbradova 640,příspěvková organizace Autor:  Mgr.TAŤÁNA RADIMSKÁ Název materiálu: VY_32_INOVACE_03_II.JKGM_ALTERNATIVNÍ VÝUKA ČTENÍ S VYUŽITÍM GLOBÁLNÍ METODY – K ČÍSLO PROJEKTU: CZ.1.07/1.4.00/21.3407 </vt:lpstr>
      <vt:lpstr>ANOTACE</vt:lpstr>
      <vt:lpstr>Snímek 3</vt:lpstr>
      <vt:lpstr>Snímek 4</vt:lpstr>
      <vt:lpstr>SPOJ SLOVA S OBRÁZKY :</vt:lpstr>
      <vt:lpstr>OPIŠ A PŘEPIŠ SLOVO:</vt:lpstr>
      <vt:lpstr>CO JE TO ? ODPOVĚZ A NAPIŠ:</vt:lpstr>
      <vt:lpstr>Snímek 8</vt:lpstr>
      <vt:lpstr>Snímek 9</vt:lpstr>
      <vt:lpstr>Snímek 10</vt:lpstr>
      <vt:lpstr>Přečti a doplň písmeno 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</dc:title>
  <dc:creator>Magda Radimová</dc:creator>
  <cp:lastModifiedBy>Magda Radimová</cp:lastModifiedBy>
  <cp:revision>6</cp:revision>
  <dcterms:created xsi:type="dcterms:W3CDTF">2012-04-01T10:41:55Z</dcterms:created>
  <dcterms:modified xsi:type="dcterms:W3CDTF">2012-10-09T19:25:05Z</dcterms:modified>
</cp:coreProperties>
</file>