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8309E2C-EC0D-4A63-A437-230D8102944A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880D25F-1217-46AB-81B8-8A4D7915D3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7.jpeg"/><Relationship Id="rId7" Type="http://schemas.openxmlformats.org/officeDocument/2006/relationships/image" Target="../media/image12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4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6.wmf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7.jpeg"/><Relationship Id="rId7" Type="http://schemas.openxmlformats.org/officeDocument/2006/relationships/image" Target="../media/image1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19.jpeg"/><Relationship Id="rId5" Type="http://schemas.openxmlformats.org/officeDocument/2006/relationships/image" Target="../media/image11.jpeg"/><Relationship Id="rId10" Type="http://schemas.openxmlformats.org/officeDocument/2006/relationships/image" Target="../media/image12.jpeg"/><Relationship Id="rId4" Type="http://schemas.openxmlformats.org/officeDocument/2006/relationships/image" Target="../media/image18.wmf"/><Relationship Id="rId9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7.jpeg"/><Relationship Id="rId7" Type="http://schemas.openxmlformats.org/officeDocument/2006/relationships/image" Target="../media/image13.jpeg"/><Relationship Id="rId12" Type="http://schemas.openxmlformats.org/officeDocument/2006/relationships/image" Target="../media/image15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19.jpeg"/><Relationship Id="rId5" Type="http://schemas.openxmlformats.org/officeDocument/2006/relationships/image" Target="../media/image11.jpeg"/><Relationship Id="rId10" Type="http://schemas.openxmlformats.org/officeDocument/2006/relationships/image" Target="../media/image12.jpeg"/><Relationship Id="rId4" Type="http://schemas.openxmlformats.org/officeDocument/2006/relationships/image" Target="../media/image18.wmf"/><Relationship Id="rId9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cinnosti/vola_text.jpg" TargetMode="External"/><Relationship Id="rId13" Type="http://schemas.openxmlformats.org/officeDocument/2006/relationships/hyperlink" Target="http://www.globalni-cteni.cz/project/images/verejne/cinnosti/jede_text.jpg" TargetMode="External"/><Relationship Id="rId3" Type="http://schemas.openxmlformats.org/officeDocument/2006/relationships/hyperlink" Target="http://ozp.plzen.eu/Files/ozp/priroda/Pamatne_stromy/sedlakova_lipa.JPG" TargetMode="External"/><Relationship Id="rId7" Type="http://schemas.openxmlformats.org/officeDocument/2006/relationships/hyperlink" Target="http://www.globalni-cteni.cz/project/images/verejne/priroda/pole_text.jpg%20pole.jpg" TargetMode="External"/><Relationship Id="rId12" Type="http://schemas.openxmlformats.org/officeDocument/2006/relationships/hyperlink" Target="http://www.globalni-cteni.cz/project/images/verejne/cinnosti/nese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maluje_text.jpg" TargetMode="External"/><Relationship Id="rId11" Type="http://schemas.openxmlformats.org/officeDocument/2006/relationships/hyperlink" Target="http://www.globalni-cteni.cz/project/images/verejne/moje_rodina/tata_text.jpg" TargetMode="External"/><Relationship Id="rId5" Type="http://schemas.openxmlformats.org/officeDocument/2006/relationships/hyperlink" Target="http://www.globalni-cteni.cz/project/images/verejne/priroda/les_text.jp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globalni-cteni.cz/project/images/verejne/priroda/leto_text.jpg" TargetMode="External"/><Relationship Id="rId9" Type="http://schemas.openxmlformats.org/officeDocument/2006/relationships/hyperlink" Target="http://www.globalni-cteni.cz/project/images/verejne/cinnosti/lezi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928662" y="3000372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</a:t>
            </a:r>
            <a:r>
              <a:rPr lang="cs-CZ" sz="2800" smtClean="0">
                <a:solidFill>
                  <a:schemeClr val="tx1"/>
                </a:solidFill>
              </a:rPr>
              <a:t>materiálu</a:t>
            </a:r>
            <a:r>
              <a:rPr lang="cs-CZ" sz="2800" smtClean="0">
                <a:solidFill>
                  <a:schemeClr val="tx1"/>
                </a:solidFill>
              </a:rPr>
              <a:t>:</a:t>
            </a:r>
            <a:r>
              <a:rPr lang="cs-CZ" sz="2800" cap="all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VY_32_INOVACE_06_II.JKGM_ALTERNATIVNÍ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L</a:t>
            </a:r>
            <a:br>
              <a:rPr lang="cs-CZ" sz="28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CZ.1.07/1.4.00/21.3407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142852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4348" y="1357298"/>
            <a:ext cx="778674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86116" y="4857760"/>
            <a:ext cx="4972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142852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9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1571636" cy="1571636"/>
          </a:xfrm>
          <a:prstGeom prst="rect">
            <a:avLst/>
          </a:prstGeom>
          <a:noFill/>
        </p:spPr>
      </p:pic>
      <p:pic>
        <p:nvPicPr>
          <p:cNvPr id="9" name="Obrázek 8" descr="lip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3071810"/>
            <a:ext cx="1844040" cy="1381760"/>
          </a:xfrm>
          <a:prstGeom prst="rect">
            <a:avLst/>
          </a:prstGeom>
        </p:spPr>
      </p:pic>
      <p:pic>
        <p:nvPicPr>
          <p:cNvPr id="1032" name="Picture 8" descr="C:\Documents and Settings\Láďa\Local Settings\Temporary Internet Files\Content.IE5\E4IAGOOM\MC9003522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786322"/>
            <a:ext cx="1398760" cy="1792586"/>
          </a:xfrm>
          <a:prstGeom prst="rect">
            <a:avLst/>
          </a:prstGeom>
          <a:noFill/>
        </p:spPr>
      </p:pic>
      <p:pic>
        <p:nvPicPr>
          <p:cNvPr id="1033" name="Picture 9" descr="C:\Documents and Settings\Láďa\Local Settings\Temporary Internet Files\Content.IE5\CN8USW10\MC9003980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071546"/>
            <a:ext cx="1502091" cy="1514597"/>
          </a:xfrm>
          <a:prstGeom prst="rect">
            <a:avLst/>
          </a:prstGeom>
          <a:noFill/>
        </p:spPr>
      </p:pic>
      <p:pic>
        <p:nvPicPr>
          <p:cNvPr id="14" name="Obrázek 13" descr="let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2714620"/>
            <a:ext cx="1469564" cy="1904990"/>
          </a:xfrm>
          <a:prstGeom prst="rect">
            <a:avLst/>
          </a:prstGeom>
        </p:spPr>
      </p:pic>
      <p:pic>
        <p:nvPicPr>
          <p:cNvPr id="15" name="Obrázek 14" descr="le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572008"/>
            <a:ext cx="1561422" cy="2024065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571736" y="121442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LIST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43174" y="335756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LÍPA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43174" y="485776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LUPA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492919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LES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342900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LÉTO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86578" y="1142984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LÉK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772400" cy="785818"/>
          </a:xfrm>
        </p:spPr>
        <p:txBody>
          <a:bodyPr/>
          <a:lstStyle/>
          <a:p>
            <a:r>
              <a:rPr lang="cs-CZ" b="1" u="sng" dirty="0" smtClean="0"/>
              <a:t>DOPLŇ PÍSMENO 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4857752" y="0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9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214422"/>
            <a:ext cx="1571636" cy="1571636"/>
          </a:xfrm>
          <a:prstGeom prst="rect">
            <a:avLst/>
          </a:prstGeom>
          <a:noFill/>
        </p:spPr>
      </p:pic>
      <p:pic>
        <p:nvPicPr>
          <p:cNvPr id="20" name="Obrázek 19" descr="lip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3000372"/>
            <a:ext cx="1844040" cy="1381760"/>
          </a:xfrm>
          <a:prstGeom prst="rect">
            <a:avLst/>
          </a:prstGeom>
        </p:spPr>
      </p:pic>
      <p:pic>
        <p:nvPicPr>
          <p:cNvPr id="21" name="Picture 8" descr="C:\Documents and Settings\Láďa\Local Settings\Temporary Internet Files\Content.IE5\E4IAGOOM\MC9003522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714884"/>
            <a:ext cx="1398760" cy="1792586"/>
          </a:xfrm>
          <a:prstGeom prst="rect">
            <a:avLst/>
          </a:prstGeom>
          <a:noFill/>
        </p:spPr>
      </p:pic>
      <p:pic>
        <p:nvPicPr>
          <p:cNvPr id="22" name="Picture 9" descr="C:\Documents and Settings\Láďa\Local Settings\Temporary Internet Files\Content.IE5\CN8USW10\MC9003980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071546"/>
            <a:ext cx="1502091" cy="1514597"/>
          </a:xfrm>
          <a:prstGeom prst="rect">
            <a:avLst/>
          </a:prstGeom>
          <a:noFill/>
        </p:spPr>
      </p:pic>
      <p:pic>
        <p:nvPicPr>
          <p:cNvPr id="23" name="Obrázek 22" descr="let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2" y="2714620"/>
            <a:ext cx="1469564" cy="1904990"/>
          </a:xfrm>
          <a:prstGeom prst="rect">
            <a:avLst/>
          </a:prstGeom>
        </p:spPr>
      </p:pic>
      <p:pic>
        <p:nvPicPr>
          <p:cNvPr id="24" name="Obrázek 23" descr="le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572008"/>
            <a:ext cx="1561422" cy="2024065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1857356" y="1214422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_IST.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43108" y="335756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_ÍPA.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00232" y="5286388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_UPA.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00826" y="4929198"/>
            <a:ext cx="2643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_ES.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86512" y="3429000"/>
            <a:ext cx="2857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_ÉTO.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00826" y="1142984"/>
            <a:ext cx="2643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 JE  _ÉK.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lez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4572008"/>
            <a:ext cx="1543042" cy="20002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8001056" cy="928694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NAJDI PÍSMENO 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4786314" y="0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1214422"/>
            <a:ext cx="1785950" cy="135156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85984" y="128586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KOLO</a:t>
            </a:r>
            <a:endParaRPr lang="cs-CZ" sz="3200" b="1" dirty="0"/>
          </a:p>
        </p:txBody>
      </p:sp>
      <p:pic>
        <p:nvPicPr>
          <p:cNvPr id="7" name="Obrázek 6" descr="maluj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96" y="2857496"/>
            <a:ext cx="1396094" cy="180975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000232" y="3286124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MALUJE</a:t>
            </a:r>
            <a:endParaRPr lang="cs-CZ" sz="3200" b="1" dirty="0"/>
          </a:p>
        </p:txBody>
      </p:sp>
      <p:pic>
        <p:nvPicPr>
          <p:cNvPr id="9" name="Obrázek 8" descr="po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4643446"/>
            <a:ext cx="1487933" cy="192880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71670" y="535782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POLE</a:t>
            </a:r>
            <a:endParaRPr lang="cs-CZ" sz="3200" b="1" dirty="0"/>
          </a:p>
        </p:txBody>
      </p:sp>
      <p:pic>
        <p:nvPicPr>
          <p:cNvPr id="11" name="Obrázek 10" descr="vol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0628" y="1000108"/>
            <a:ext cx="1357322" cy="175949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572264" y="128586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VOLÁ</a:t>
            </a:r>
            <a:endParaRPr lang="cs-CZ" sz="3200" b="1" dirty="0"/>
          </a:p>
        </p:txBody>
      </p:sp>
      <p:pic>
        <p:nvPicPr>
          <p:cNvPr id="2052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2643182"/>
            <a:ext cx="2085980" cy="208598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858016" y="3000372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BALÍK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500063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LEŽÍ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ez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4572008"/>
            <a:ext cx="1543042" cy="2000240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8001056" cy="928694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DOPLŇ PÍSMENO 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4786314" y="0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1214422"/>
            <a:ext cx="1785950" cy="135156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285984" y="128586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KO_O</a:t>
            </a:r>
            <a:endParaRPr lang="cs-CZ" sz="3200" b="1" dirty="0"/>
          </a:p>
        </p:txBody>
      </p:sp>
      <p:pic>
        <p:nvPicPr>
          <p:cNvPr id="9" name="Obrázek 8" descr="maluj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96" y="2857496"/>
            <a:ext cx="1396094" cy="180975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00232" y="3286124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MA_UJE</a:t>
            </a:r>
            <a:endParaRPr lang="cs-CZ" sz="3200" b="1" dirty="0"/>
          </a:p>
        </p:txBody>
      </p:sp>
      <p:pic>
        <p:nvPicPr>
          <p:cNvPr id="11" name="Obrázek 10" descr="po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4643446"/>
            <a:ext cx="1487933" cy="192880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71670" y="535782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PO_E</a:t>
            </a:r>
            <a:endParaRPr lang="cs-CZ" sz="3200" b="1" dirty="0"/>
          </a:p>
        </p:txBody>
      </p:sp>
      <p:pic>
        <p:nvPicPr>
          <p:cNvPr id="13" name="Obrázek 12" descr="vol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0628" y="1000108"/>
            <a:ext cx="1357322" cy="1759491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572264" y="128586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VO_Á</a:t>
            </a:r>
            <a:endParaRPr lang="cs-CZ" sz="3200" b="1" dirty="0"/>
          </a:p>
        </p:txBody>
      </p:sp>
      <p:pic>
        <p:nvPicPr>
          <p:cNvPr id="15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2643182"/>
            <a:ext cx="2085980" cy="208598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858016" y="3000372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BA_ÍK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500063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EŽÍ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0"/>
            <a:ext cx="7772400" cy="846158"/>
          </a:xfrm>
        </p:spPr>
        <p:txBody>
          <a:bodyPr/>
          <a:lstStyle/>
          <a:p>
            <a:r>
              <a:rPr lang="cs-CZ" b="1" dirty="0" smtClean="0"/>
              <a:t>PŘIŘAĎ SLOVA K OBRÁZKŮM:</a:t>
            </a:r>
            <a:endParaRPr lang="cs-CZ" b="1" dirty="0"/>
          </a:p>
        </p:txBody>
      </p:sp>
      <p:pic>
        <p:nvPicPr>
          <p:cNvPr id="4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3000372"/>
            <a:ext cx="1571636" cy="1571636"/>
          </a:xfrm>
          <a:prstGeom prst="rect">
            <a:avLst/>
          </a:prstGeom>
          <a:noFill/>
        </p:spPr>
      </p:pic>
      <p:pic>
        <p:nvPicPr>
          <p:cNvPr id="5" name="Obrázek 4" descr="lip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3357562"/>
            <a:ext cx="1844040" cy="1381760"/>
          </a:xfrm>
          <a:prstGeom prst="rect">
            <a:avLst/>
          </a:prstGeom>
        </p:spPr>
      </p:pic>
      <p:pic>
        <p:nvPicPr>
          <p:cNvPr id="6" name="Picture 8" descr="C:\Documents and Settings\Láďa\Local Settings\Temporary Internet Files\Content.IE5\E4IAGOOM\MC9003522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928670"/>
            <a:ext cx="1398760" cy="1792586"/>
          </a:xfrm>
          <a:prstGeom prst="rect">
            <a:avLst/>
          </a:prstGeom>
          <a:noFill/>
        </p:spPr>
      </p:pic>
      <p:pic>
        <p:nvPicPr>
          <p:cNvPr id="7" name="Obrázek 6" descr="vol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034" y="857232"/>
            <a:ext cx="1357322" cy="1759491"/>
          </a:xfrm>
          <a:prstGeom prst="rect">
            <a:avLst/>
          </a:prstGeom>
        </p:spPr>
      </p:pic>
      <p:pic>
        <p:nvPicPr>
          <p:cNvPr id="8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4772020"/>
            <a:ext cx="2085980" cy="2085980"/>
          </a:xfrm>
          <a:prstGeom prst="rect">
            <a:avLst/>
          </a:prstGeom>
          <a:noFill/>
        </p:spPr>
      </p:pic>
      <p:pic>
        <p:nvPicPr>
          <p:cNvPr id="9" name="Obrázek 8" descr="lezi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0892" y="4643446"/>
            <a:ext cx="1543042" cy="200024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57620" y="1000108"/>
            <a:ext cx="292895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</a:t>
            </a:r>
          </a:p>
          <a:p>
            <a:endParaRPr lang="cs-CZ" sz="3200" dirty="0"/>
          </a:p>
          <a:p>
            <a:r>
              <a:rPr lang="cs-CZ" sz="3200" dirty="0" smtClean="0"/>
              <a:t>BALÍK</a:t>
            </a:r>
          </a:p>
          <a:p>
            <a:endParaRPr lang="cs-CZ" sz="3200" dirty="0"/>
          </a:p>
          <a:p>
            <a:r>
              <a:rPr lang="cs-CZ" sz="3200" dirty="0" smtClean="0"/>
              <a:t>LUPA</a:t>
            </a:r>
          </a:p>
          <a:p>
            <a:endParaRPr lang="cs-CZ" sz="3200" dirty="0"/>
          </a:p>
          <a:p>
            <a:r>
              <a:rPr lang="cs-CZ" sz="3200" dirty="0" smtClean="0"/>
              <a:t>VOLÁ</a:t>
            </a:r>
          </a:p>
          <a:p>
            <a:endParaRPr lang="cs-CZ" sz="3200" dirty="0"/>
          </a:p>
          <a:p>
            <a:r>
              <a:rPr lang="cs-CZ" sz="3200" dirty="0" smtClean="0"/>
              <a:t>LÍPA</a:t>
            </a:r>
          </a:p>
          <a:p>
            <a:endParaRPr lang="cs-CZ" sz="3200" dirty="0"/>
          </a:p>
          <a:p>
            <a:r>
              <a:rPr lang="cs-CZ" sz="3200" dirty="0" smtClean="0"/>
              <a:t>LEŽÍ</a:t>
            </a:r>
            <a:endParaRPr lang="cs-CZ" sz="3200" dirty="0"/>
          </a:p>
        </p:txBody>
      </p:sp>
      <p:pic>
        <p:nvPicPr>
          <p:cNvPr id="3074" name="Picture 2" descr="C:\Documents and Settings\Láďa\Local Settings\Temporary Internet Files\Content.IE5\87422H25\MC90044042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57818" y="3571876"/>
            <a:ext cx="1387145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4884E-6 C -0.02882 -0.01364 -0.01354 -0.01064 -0.04618 -0.00786 C -0.05174 -0.00555 -0.05538 -0.00185 -0.06111 -1.24884E-6 C -0.06458 0.00324 -0.0684 0.00601 -0.07153 0.00995 C -0.075 0.01434 -0.08212 0.02382 -0.08212 0.02382 C -0.08507 0.037 -0.08073 0.02243 -0.08958 0.03585 C -0.09479 0.04371 -0.0908 0.04209 -0.09392 0.04972 C -0.09861 0.06106 -0.10434 0.07123 -0.10747 0.08349 C -0.10642 0.10014 -0.10608 0.11656 -0.10434 0.13321 C -0.10347 0.14154 -0.0974 0.14894 -0.09549 0.15703 C -0.09566 0.15796 -0.10017 0.17854 -0.10295 0.18293 C -0.11302 0.19843 -0.13333 0.20329 -0.14774 0.20675 C -0.18629 0.19959 -0.2191 0.19195 -0.25521 0.17692 C -0.26806 0.17137 -0.27483 0.17137 -0.28507 0.16304 C -0.29427 0.15541 -0.30486 0.14848 -0.31337 0.13922 C -0.33247 0.11818 -0.35052 0.09551 -0.37014 0.07563 C -0.3934 0.05157 -0.41441 0.02428 -0.43281 -0.00601 C -0.44635 -0.02821 -0.43507 -0.00717 -0.4507 -0.03978 C -0.45174 -0.04186 -0.45365 -0.04579 -0.45365 -0.04579 C -0.45608 -0.06128 -0.45833 -0.06614 -0.45972 -0.08349 C -0.45851 -0.10546 -0.46076 -0.12858 -0.45521 -0.14917 C -0.44844 -0.17391 -0.43594 -0.1864 -0.42083 -0.20097 C -0.40486 -0.216 -0.39375 -0.23127 -0.37309 -0.2345 C -0.37153 -0.23589 -0.37031 -0.23751 -0.36858 -0.23867 C -0.36615 -0.23959 -0.36285 -0.2382 -0.36111 -0.24052 C -0.35799 -0.24491 -0.35938 -0.25254 -0.35816 -0.25832 C -0.35434 -0.29764 -0.36129 -0.33696 -0.38056 -0.36771 C -0.38333 -0.37211 -0.38698 -0.37535 -0.38958 -0.37974 C -0.39688 -0.39177 -0.40399 -0.40356 -0.41337 -0.4135 C -0.42604 -0.42715 -0.44236 -0.42992 -0.4566 -0.43941 C -0.46701 -0.43663 -0.47778 -0.43524 -0.48802 -0.43131 C -0.50712 -0.42414 -0.52049 -0.40657 -0.53872 -0.39755 C -0.54306 -0.39269 -0.54844 -0.38922 -0.55226 -0.38367 C -0.55504 -0.37951 -0.55972 -0.36979 -0.55972 -0.36979 C -0.56215 -0.35916 -0.56354 -0.34852 -0.56563 -0.33788 C -0.56441 -0.31059 -0.56771 -0.3055 -0.55816 -0.28839 C -0.55521 -0.27706 -0.55781 -0.2833 -0.54618 -0.27243 C -0.54045 -0.26734 -0.5349 -0.26572 -0.5283 -0.26272 C -0.51337 -0.25578 -0.49913 -0.25115 -0.48351 -0.24838 C -0.46441 -0.2537 -0.44097 -0.25832 -0.42379 -0.27243 C -0.41892 -0.27659 -0.40781 -0.29186 -0.40434 -0.29625 C -0.4 -0.30203 -0.39896 -0.31128 -0.39549 -0.31799 C -0.38854 -0.34667 -0.38195 -0.38159 -0.37153 -0.40749 C -0.36823 -0.43154 -0.36632 -0.43478 -0.37309 -0.46716 C -0.37691 -0.48566 -0.39097 -0.49977 -0.40139 -0.51087 C -0.41806 -0.52868 -0.43455 -0.53955 -0.45521 -0.54671 C -0.47813 -0.54486 -0.48142 -0.55065 -0.49254 -0.53076 C -0.49705 -0.49861 -0.4901 -0.49005 -0.47309 -0.47317 C -0.44653 -0.44681 -0.43038 -0.43894 -0.39688 -0.42946 C -0.38646 -0.42669 -0.37622 -0.42299 -0.36563 -0.42137 C -0.35573 -0.41975 -0.34566 -0.42021 -0.33576 -0.41952 C -0.27153 -0.42276 -0.21285 -0.41651 -0.15226 -0.43547 C -0.14375 -0.44218 -0.13698 -0.45143 -0.1283 -0.45721 C -0.1224 -0.47363 -0.12951 -0.45768 -0.11493 -0.47317 C -0.10451 -0.48427 -0.09583 -0.49838 -0.08646 -0.51087 C -0.08559 -0.51341 -0.08142 -0.52313 -0.08212 -0.52683 C -0.0842 -0.5377 -0.0901 -0.55111 -0.09844 -0.55458 C -0.1099 -0.56522 -0.12917 -0.56475 -0.14167 -0.5666 C -0.17431 -0.56152 -0.20625 -0.55319 -0.23872 -0.54671 C -0.24375 -0.54348 -0.25451 -0.54417 -0.25365 -0.53677 C -0.25 -0.50694 -0.23785 -0.466 -0.22083 -0.44334 C -0.18767 -0.39917 -0.13195 -0.3735 -0.08646 -0.36378 C -0.06528 -0.35916 -0.04375 -0.36031 -0.0224 -0.35777 C 0.02361 -0.36263 0.04618 -0.36101 0.08368 -0.37766 C 0.09427 -0.38737 0.09219 -0.38876 0.1 -0.39963 C 0.10052 -0.42021 0.10017 -0.44079 0.10156 -0.46115 C 0.10191 -0.46693 0.10764 -0.48404 0.10903 -0.49098 C 0.10746 -0.49375 0.10642 -0.49699 0.10451 -0.49907 C 0.09896 -0.50509 0.09062 -0.50439 0.08368 -0.50694 C 0.06979 -0.51202 0.05608 -0.51318 0.04184 -0.5148 C -0.00347 -0.53006 -0.04844 -0.5296 -0.08646 -0.49491 C -0.08854 -0.49098 -0.09063 -0.48728 -0.09254 -0.48312 C -0.09722 -0.47271 -0.1059 -0.4512 -0.1059 -0.4512 C -0.11597 -0.37558 -0.0809 -0.33094 -0.03733 -0.29232 C 0.01441 -0.24653 0.05729 -0.21369 0.11944 -0.20698 C 0.14097 -0.21022 0.15712 -0.2086 0.17465 -0.22271 C 0.18108 -0.23312 0.18663 -0.24029 0.19115 -0.25254 C 0.19305 -0.26364 0.19566 -0.27266 0.2 -0.28238 C 0.20243 -0.29741 0.20694 -0.30851 0.21198 -0.32215 C 0.21354 -0.33164 0.2158 -0.34066 0.21788 -0.34991 C 0.20538 -0.40102 0.17066 -0.40888 0.13733 -0.42553 C 0.12344 -0.42414 0.10955 -0.42391 0.09566 -0.42137 C 0.06805 -0.41628 0.04635 -0.38783 0.02396 -0.36979 C 0.00521 -0.35476 -0.01372 -0.33996 -0.02986 -0.32007 C -0.05747 -0.28584 -0.06927 -0.23751 -0.07465 -0.18894 C -0.07014 -0.16258 -0.07101 -0.1561 -0.05226 -0.14708 C -0.04445 -0.13945 -0.03785 -0.12789 -0.02986 -0.12118 C -0.0276 -0.11933 -0.02465 -0.1191 -0.0224 -0.11725 C -0.01563 -0.11193 -0.01007 -0.10407 -0.00295 -0.09944 C 0.02621 -0.08002 0.05851 -0.0636 0.09115 -0.05967 C 0.09514 -0.05828 0.09913 -0.05666 0.10312 -0.05573 C 0.11094 -0.05388 0.12691 -0.05157 0.12691 -0.05157 C 0.13819 -0.04671 0.14809 -0.03955 0.15972 -0.03584 C 0.17031 -0.02636 0.16684 -0.03168 0.1717 -0.02197 C 0.17135 -0.00902 0.1849 0.07539 0.15521 0.08742 C 0.14531 0.08557 0.1349 0.0858 0.12535 0.08164 C 0.11076 0.07516 0.0967 0.06776 0.08212 0.06175 C 0.07448 0.05874 0.06892 0.0525 0.06128 0.04972 C 0.05851 0.04024 0.05712 0.03377 0.05087 0.02798 C 0.04635 0.0111 0.04618 0.01596 0.02986 0.01804 C 0.01337 0.0111 0.01979 0.01411 0.01042 0.00995 C 0.0099 0.0074 0.00903 0.00185 0.00903 0.00185 L -3.61111E-6 -1.24884E-6 Z " pathEditMode="relative" ptsTypes="fffffffffffffffffffffffffffffffffffffffffffffffffffffffff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Documents and Settings\Láďa\Local Settings\Temporary Internet Files\Content.IE5\CN8USW10\MC9003980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000636"/>
            <a:ext cx="1502091" cy="1514597"/>
          </a:xfrm>
          <a:prstGeom prst="rect">
            <a:avLst/>
          </a:prstGeom>
          <a:noFill/>
        </p:spPr>
      </p:pic>
      <p:pic>
        <p:nvPicPr>
          <p:cNvPr id="5" name="Obrázek 4" descr="let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857232"/>
            <a:ext cx="1469564" cy="1904990"/>
          </a:xfrm>
          <a:prstGeom prst="rect">
            <a:avLst/>
          </a:prstGeom>
        </p:spPr>
      </p:pic>
      <p:pic>
        <p:nvPicPr>
          <p:cNvPr id="6" name="Obrázek 5" descr="l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12" y="4500570"/>
            <a:ext cx="1561422" cy="2024065"/>
          </a:xfrm>
          <a:prstGeom prst="rect">
            <a:avLst/>
          </a:prstGeom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714348" y="0"/>
            <a:ext cx="7772400" cy="846158"/>
          </a:xfrm>
        </p:spPr>
        <p:txBody>
          <a:bodyPr/>
          <a:lstStyle/>
          <a:p>
            <a:r>
              <a:rPr lang="cs-CZ" b="1" dirty="0" smtClean="0"/>
              <a:t>PŘIŘAĎ SLOVA K OBRÁZKŮM:</a:t>
            </a:r>
            <a:endParaRPr lang="cs-CZ" b="1" dirty="0"/>
          </a:p>
        </p:txBody>
      </p:sp>
      <p:pic>
        <p:nvPicPr>
          <p:cNvPr id="8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3071810"/>
            <a:ext cx="1785950" cy="1351565"/>
          </a:xfrm>
          <a:prstGeom prst="rect">
            <a:avLst/>
          </a:prstGeom>
          <a:noFill/>
        </p:spPr>
      </p:pic>
      <p:pic>
        <p:nvPicPr>
          <p:cNvPr id="9" name="Obrázek 8" descr="maluj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596" y="2857496"/>
            <a:ext cx="1396094" cy="1809751"/>
          </a:xfrm>
          <a:prstGeom prst="rect">
            <a:avLst/>
          </a:prstGeom>
        </p:spPr>
      </p:pic>
      <p:pic>
        <p:nvPicPr>
          <p:cNvPr id="10" name="Obrázek 9" descr="pol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5074" y="1000108"/>
            <a:ext cx="1487933" cy="192880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000364" y="1071546"/>
            <a:ext cx="292895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KOLO</a:t>
            </a:r>
          </a:p>
          <a:p>
            <a:endParaRPr lang="cs-CZ" sz="3200" dirty="0"/>
          </a:p>
          <a:p>
            <a:r>
              <a:rPr lang="cs-CZ" sz="3200" dirty="0" smtClean="0"/>
              <a:t>MALUJE</a:t>
            </a:r>
          </a:p>
          <a:p>
            <a:endParaRPr lang="cs-CZ" sz="3200" dirty="0"/>
          </a:p>
          <a:p>
            <a:r>
              <a:rPr lang="cs-CZ" sz="3200" dirty="0" smtClean="0"/>
              <a:t>LÉK</a:t>
            </a:r>
          </a:p>
          <a:p>
            <a:endParaRPr lang="cs-CZ" sz="3200" dirty="0"/>
          </a:p>
          <a:p>
            <a:r>
              <a:rPr lang="cs-CZ" sz="3200" dirty="0" smtClean="0"/>
              <a:t>LES</a:t>
            </a:r>
          </a:p>
          <a:p>
            <a:endParaRPr lang="cs-CZ" sz="3200" dirty="0"/>
          </a:p>
          <a:p>
            <a:r>
              <a:rPr lang="cs-CZ" sz="3200" dirty="0" smtClean="0"/>
              <a:t>LÉTO</a:t>
            </a:r>
          </a:p>
          <a:p>
            <a:endParaRPr lang="cs-CZ" sz="3200" dirty="0"/>
          </a:p>
          <a:p>
            <a:r>
              <a:rPr lang="cs-CZ" sz="3200" dirty="0" smtClean="0"/>
              <a:t>POLE</a:t>
            </a:r>
            <a:endParaRPr lang="cs-CZ" sz="3200" dirty="0"/>
          </a:p>
        </p:txBody>
      </p:sp>
      <p:pic>
        <p:nvPicPr>
          <p:cNvPr id="12" name="Picture 2" descr="C:\Documents and Settings\Láďa\Local Settings\Temporary Internet Files\Content.IE5\87422H25\MC90044042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143380"/>
            <a:ext cx="1387145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4884E-6 C -0.02882 -0.01364 -0.01354 -0.01064 -0.04618 -0.00786 C -0.05174 -0.00555 -0.05538 -0.00185 -0.06111 -1.24884E-6 C -0.06458 0.00324 -0.0684 0.00601 -0.07153 0.00995 C -0.075 0.01434 -0.08212 0.02382 -0.08212 0.02382 C -0.08507 0.037 -0.08073 0.02243 -0.08958 0.03585 C -0.09479 0.04371 -0.0908 0.04209 -0.09392 0.04972 C -0.09861 0.06106 -0.10434 0.07123 -0.10747 0.08349 C -0.10642 0.10014 -0.10608 0.11656 -0.10434 0.13321 C -0.10347 0.14154 -0.0974 0.14894 -0.09549 0.15703 C -0.09566 0.15796 -0.10017 0.17854 -0.10295 0.18293 C -0.11302 0.19843 -0.13333 0.20329 -0.14774 0.20675 C -0.18629 0.19959 -0.2191 0.19195 -0.25521 0.17692 C -0.26806 0.17137 -0.27483 0.17137 -0.28507 0.16304 C -0.29427 0.15541 -0.30486 0.14848 -0.31337 0.13922 C -0.33247 0.11818 -0.35052 0.09551 -0.37014 0.07563 C -0.3934 0.05157 -0.41441 0.02428 -0.43281 -0.00601 C -0.44635 -0.02821 -0.43507 -0.00717 -0.4507 -0.03978 C -0.45174 -0.04186 -0.45365 -0.04579 -0.45365 -0.04579 C -0.45608 -0.06128 -0.45833 -0.06614 -0.45972 -0.08349 C -0.45851 -0.10546 -0.46076 -0.12858 -0.45521 -0.14917 C -0.44844 -0.17391 -0.43594 -0.1864 -0.42083 -0.20097 C -0.40486 -0.216 -0.39375 -0.23127 -0.37309 -0.2345 C -0.37153 -0.23589 -0.37031 -0.23751 -0.36858 -0.23867 C -0.36615 -0.23959 -0.36285 -0.2382 -0.36111 -0.24052 C -0.35799 -0.24491 -0.35938 -0.25254 -0.35816 -0.25832 C -0.35434 -0.29764 -0.36129 -0.33696 -0.38056 -0.36771 C -0.38333 -0.37211 -0.38698 -0.37535 -0.38958 -0.37974 C -0.39688 -0.39177 -0.40399 -0.40356 -0.41337 -0.4135 C -0.42604 -0.42715 -0.44236 -0.42992 -0.4566 -0.43941 C -0.46701 -0.43663 -0.47778 -0.43524 -0.48802 -0.43131 C -0.50712 -0.42414 -0.52049 -0.40657 -0.53872 -0.39755 C -0.54306 -0.39269 -0.54844 -0.38922 -0.55226 -0.38367 C -0.55504 -0.37951 -0.55972 -0.36979 -0.55972 -0.36979 C -0.56215 -0.35916 -0.56354 -0.34852 -0.56563 -0.33788 C -0.56441 -0.31059 -0.56771 -0.3055 -0.55816 -0.28839 C -0.55521 -0.27706 -0.55781 -0.2833 -0.54618 -0.27243 C -0.54045 -0.26734 -0.5349 -0.26572 -0.5283 -0.26272 C -0.51337 -0.25578 -0.49913 -0.25115 -0.48351 -0.24838 C -0.46441 -0.2537 -0.44097 -0.25832 -0.42379 -0.27243 C -0.41892 -0.27659 -0.40781 -0.29186 -0.40434 -0.29625 C -0.4 -0.30203 -0.39896 -0.31128 -0.39549 -0.31799 C -0.38854 -0.34667 -0.38195 -0.38159 -0.37153 -0.40749 C -0.36823 -0.43154 -0.36632 -0.43478 -0.37309 -0.46716 C -0.37691 -0.48566 -0.39097 -0.49977 -0.40139 -0.51087 C -0.41806 -0.52868 -0.43455 -0.53955 -0.45521 -0.54671 C -0.47813 -0.54486 -0.48142 -0.55065 -0.49254 -0.53076 C -0.49705 -0.49861 -0.4901 -0.49005 -0.47309 -0.47317 C -0.44653 -0.44681 -0.43038 -0.43894 -0.39688 -0.42946 C -0.38646 -0.42669 -0.37622 -0.42299 -0.36563 -0.42137 C -0.35573 -0.41975 -0.34566 -0.42021 -0.33576 -0.41952 C -0.27153 -0.42276 -0.21285 -0.41651 -0.15226 -0.43547 C -0.14375 -0.44218 -0.13698 -0.45143 -0.1283 -0.45721 C -0.1224 -0.47363 -0.12951 -0.45768 -0.11493 -0.47317 C -0.10451 -0.48427 -0.09583 -0.49838 -0.08646 -0.51087 C -0.08559 -0.51341 -0.08142 -0.52313 -0.08212 -0.52683 C -0.0842 -0.5377 -0.0901 -0.55111 -0.09844 -0.55458 C -0.1099 -0.56522 -0.12917 -0.56475 -0.14167 -0.5666 C -0.17431 -0.56152 -0.20625 -0.55319 -0.23872 -0.54671 C -0.24375 -0.54348 -0.25451 -0.54417 -0.25365 -0.53677 C -0.25 -0.50694 -0.23785 -0.466 -0.22083 -0.44334 C -0.18767 -0.39917 -0.13195 -0.3735 -0.08646 -0.36378 C -0.06528 -0.35916 -0.04375 -0.36031 -0.0224 -0.35777 C 0.02361 -0.36263 0.04618 -0.36101 0.08368 -0.37766 C 0.09427 -0.38737 0.09219 -0.38876 0.1 -0.39963 C 0.10052 -0.42021 0.10017 -0.44079 0.10156 -0.46115 C 0.10191 -0.46693 0.10764 -0.48404 0.10903 -0.49098 C 0.10746 -0.49375 0.10642 -0.49699 0.10451 -0.49907 C 0.09896 -0.50509 0.09062 -0.50439 0.08368 -0.50694 C 0.06979 -0.51202 0.05608 -0.51318 0.04184 -0.5148 C -0.00347 -0.53006 -0.04844 -0.5296 -0.08646 -0.49491 C -0.08854 -0.49098 -0.09063 -0.48728 -0.09254 -0.48312 C -0.09722 -0.47271 -0.1059 -0.4512 -0.1059 -0.4512 C -0.11597 -0.37558 -0.0809 -0.33094 -0.03733 -0.29232 C 0.01441 -0.24653 0.05729 -0.21369 0.11944 -0.20698 C 0.14097 -0.21022 0.15712 -0.2086 0.17465 -0.22271 C 0.18108 -0.23312 0.18663 -0.24029 0.19115 -0.25254 C 0.19305 -0.26364 0.19566 -0.27266 0.2 -0.28238 C 0.20243 -0.29741 0.20694 -0.30851 0.21198 -0.32215 C 0.21354 -0.33164 0.2158 -0.34066 0.21788 -0.34991 C 0.20538 -0.40102 0.17066 -0.40888 0.13733 -0.42553 C 0.12344 -0.42414 0.10955 -0.42391 0.09566 -0.42137 C 0.06805 -0.41628 0.04635 -0.38783 0.02396 -0.36979 C 0.00521 -0.35476 -0.01372 -0.33996 -0.02986 -0.32007 C -0.05747 -0.28584 -0.06927 -0.23751 -0.07465 -0.18894 C -0.07014 -0.16258 -0.07101 -0.1561 -0.05226 -0.14708 C -0.04445 -0.13945 -0.03785 -0.12789 -0.02986 -0.12118 C -0.0276 -0.11933 -0.02465 -0.1191 -0.0224 -0.11725 C -0.01563 -0.11193 -0.01007 -0.10407 -0.00295 -0.09944 C 0.02621 -0.08002 0.05851 -0.0636 0.09115 -0.05967 C 0.09514 -0.05828 0.09913 -0.05666 0.10312 -0.05573 C 0.11094 -0.05388 0.12691 -0.05157 0.12691 -0.05157 C 0.13819 -0.04671 0.14809 -0.03955 0.15972 -0.03584 C 0.17031 -0.02636 0.16684 -0.03168 0.1717 -0.02197 C 0.17135 -0.00902 0.1849 0.07539 0.15521 0.08742 C 0.14531 0.08557 0.1349 0.0858 0.12535 0.08164 C 0.11076 0.07516 0.0967 0.06776 0.08212 0.06175 C 0.07448 0.05874 0.06892 0.0525 0.06128 0.04972 C 0.05851 0.04024 0.05712 0.03377 0.05087 0.02798 C 0.04635 0.0111 0.04618 0.01596 0.02986 0.01804 C 0.01337 0.0111 0.01979 0.01411 0.01042 0.00995 C 0.0099 0.0074 0.00903 0.00185 0.00903 0.00185 L -3.61111E-6 -1.24884E-6 Z " pathEditMode="relative" ptsTypes="fffffffffffffffffffffffffffffffffffffffffffffffffffffffff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772400" cy="846158"/>
          </a:xfrm>
        </p:spPr>
        <p:txBody>
          <a:bodyPr/>
          <a:lstStyle/>
          <a:p>
            <a:r>
              <a:rPr lang="cs-CZ" b="1" u="sng" dirty="0" smtClean="0"/>
              <a:t>OPIŠ A PŘEPIŠ SLOVO</a:t>
            </a:r>
            <a:endParaRPr lang="cs-CZ" b="1" u="sng" dirty="0"/>
          </a:p>
        </p:txBody>
      </p:sp>
      <p:pic>
        <p:nvPicPr>
          <p:cNvPr id="4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1" y="1214422"/>
            <a:ext cx="1785950" cy="13515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1285860"/>
            <a:ext cx="2000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KOLO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pic>
        <p:nvPicPr>
          <p:cNvPr id="6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643182"/>
            <a:ext cx="2085980" cy="20859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86578" y="3643314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pic>
        <p:nvPicPr>
          <p:cNvPr id="8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3143248"/>
            <a:ext cx="1571636" cy="15716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71670" y="3000372"/>
            <a:ext cx="19288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LIST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pic>
        <p:nvPicPr>
          <p:cNvPr id="10" name="Picture 9" descr="C:\Documents and Settings\Láďa\Local Settings\Temporary Internet Files\Content.IE5\CN8USW10\MC9003980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071546"/>
            <a:ext cx="1502091" cy="151459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786578" y="1142984"/>
            <a:ext cx="19288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LÉK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pic>
        <p:nvPicPr>
          <p:cNvPr id="12" name="Picture 8" descr="C:\Documents and Settings\Láďa\Local Settings\Temporary Internet Files\Content.IE5\E4IAGOOM\MC90035222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4929198"/>
            <a:ext cx="1398760" cy="179258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000232" y="485776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LUPA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57214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_ _ </a:t>
            </a:r>
            <a:endParaRPr lang="cs-CZ" sz="3200" b="1" dirty="0"/>
          </a:p>
        </p:txBody>
      </p:sp>
      <p:pic>
        <p:nvPicPr>
          <p:cNvPr id="15" name="Obrázek 14" descr="lip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5000636"/>
            <a:ext cx="1844040" cy="138176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643702" y="564357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492919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LÍPA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58016" y="321468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BALÍK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ne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2285992"/>
            <a:ext cx="1428760" cy="1852096"/>
          </a:xfrm>
          <a:prstGeom prst="rect">
            <a:avLst/>
          </a:prstGeom>
        </p:spPr>
      </p:pic>
      <p:pic>
        <p:nvPicPr>
          <p:cNvPr id="12" name="Obrázek 11" descr="tat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2428868"/>
            <a:ext cx="1357313" cy="17594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5720" y="1857364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       MALUJE          LIST.</a:t>
            </a:r>
            <a:endParaRPr lang="cs-CZ" sz="3200" dirty="0"/>
          </a:p>
        </p:txBody>
      </p:sp>
      <p:pic>
        <p:nvPicPr>
          <p:cNvPr id="6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0"/>
            <a:ext cx="1447800" cy="1828800"/>
          </a:xfrm>
          <a:prstGeom prst="rect">
            <a:avLst/>
          </a:prstGeom>
          <a:noFill/>
        </p:spPr>
      </p:pic>
      <p:pic>
        <p:nvPicPr>
          <p:cNvPr id="7" name="Obrázek 6" descr="maluj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6050" y="0"/>
            <a:ext cx="1396094" cy="1809751"/>
          </a:xfrm>
          <a:prstGeom prst="rect">
            <a:avLst/>
          </a:prstGeom>
        </p:spPr>
      </p:pic>
      <p:pic>
        <p:nvPicPr>
          <p:cNvPr id="8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90" y="0"/>
            <a:ext cx="1571636" cy="15716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58016" y="714356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6273225"/>
            <a:ext cx="8858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JÁ   MÁM      KOLO    A    JEDU    NA    POLE.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4071942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TÁTA             VOLÁ,       NESU      BALÍK. </a:t>
            </a:r>
            <a:endParaRPr lang="cs-CZ" sz="3200" dirty="0"/>
          </a:p>
        </p:txBody>
      </p:sp>
      <p:pic>
        <p:nvPicPr>
          <p:cNvPr id="13" name="Obrázek 12" descr="vol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86050" y="2357430"/>
            <a:ext cx="1357322" cy="1759491"/>
          </a:xfrm>
          <a:prstGeom prst="rect">
            <a:avLst/>
          </a:prstGeom>
        </p:spPr>
      </p:pic>
      <p:pic>
        <p:nvPicPr>
          <p:cNvPr id="15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00826" y="2428868"/>
            <a:ext cx="1728790" cy="172879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8143900" y="3286124"/>
            <a:ext cx="285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142844" y="5500702"/>
            <a:ext cx="10001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00100" y="5500702"/>
            <a:ext cx="142876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MÁM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57950" y="5357826"/>
            <a:ext cx="10001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14810" y="5429264"/>
            <a:ext cx="78581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1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14612" y="5072074"/>
            <a:ext cx="1428760" cy="1081252"/>
          </a:xfrm>
          <a:prstGeom prst="rect">
            <a:avLst/>
          </a:prstGeom>
          <a:noFill/>
        </p:spPr>
      </p:pic>
      <p:pic>
        <p:nvPicPr>
          <p:cNvPr id="22" name="Obrázek 21" descr="pole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72396" y="4857760"/>
            <a:ext cx="1071538" cy="1389031"/>
          </a:xfrm>
          <a:prstGeom prst="rect">
            <a:avLst/>
          </a:prstGeom>
        </p:spPr>
      </p:pic>
      <p:pic>
        <p:nvPicPr>
          <p:cNvPr id="23" name="Obrázek 22" descr="jede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72066" y="4786322"/>
            <a:ext cx="1000123" cy="1296456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8643966" y="5572140"/>
            <a:ext cx="285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ne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2285992"/>
            <a:ext cx="1428760" cy="1852096"/>
          </a:xfrm>
          <a:prstGeom prst="rect">
            <a:avLst/>
          </a:prstGeom>
        </p:spPr>
      </p:pic>
      <p:pic>
        <p:nvPicPr>
          <p:cNvPr id="5" name="Obrázek 4" descr="tat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2428868"/>
            <a:ext cx="1357313" cy="17594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85720" y="1857364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ROMAN       MA_UJE          </a:t>
            </a:r>
            <a:r>
              <a:rPr lang="cs-CZ" sz="3200" dirty="0"/>
              <a:t>_</a:t>
            </a:r>
            <a:r>
              <a:rPr lang="cs-CZ" sz="3200" dirty="0" smtClean="0"/>
              <a:t>IST.</a:t>
            </a:r>
            <a:endParaRPr lang="cs-CZ" sz="3200" dirty="0"/>
          </a:p>
        </p:txBody>
      </p:sp>
      <p:pic>
        <p:nvPicPr>
          <p:cNvPr id="7" name="Picture 17" descr="C:\Documents and Settings\Láďa\Local Settings\Temporary Internet Files\Content.IE5\E4IAGOOM\MC9004405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0"/>
            <a:ext cx="1447800" cy="1828800"/>
          </a:xfrm>
          <a:prstGeom prst="rect">
            <a:avLst/>
          </a:prstGeom>
          <a:noFill/>
        </p:spPr>
      </p:pic>
      <p:pic>
        <p:nvPicPr>
          <p:cNvPr id="8" name="Obrázek 7" descr="maluj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6050" y="0"/>
            <a:ext cx="1396094" cy="1809751"/>
          </a:xfrm>
          <a:prstGeom prst="rect">
            <a:avLst/>
          </a:prstGeom>
        </p:spPr>
      </p:pic>
      <p:pic>
        <p:nvPicPr>
          <p:cNvPr id="9" name="Picture 5" descr="C:\Documents and Settings\Láďa\Local Settings\Temporary Internet Files\Content.IE5\YGN0Z3RJ\MP9004308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90" y="0"/>
            <a:ext cx="1571636" cy="157163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58016" y="714356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6273225"/>
            <a:ext cx="8858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JÁ   MÁM      KO_O    A    JEDU    NA    PO_E.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071942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TÁTA             VO_Á,       NESU      BA_ÍK. </a:t>
            </a:r>
            <a:endParaRPr lang="cs-CZ" sz="3200" dirty="0"/>
          </a:p>
        </p:txBody>
      </p:sp>
      <p:pic>
        <p:nvPicPr>
          <p:cNvPr id="13" name="Obrázek 12" descr="vol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86050" y="2357430"/>
            <a:ext cx="1357322" cy="1759491"/>
          </a:xfrm>
          <a:prstGeom prst="rect">
            <a:avLst/>
          </a:prstGeom>
        </p:spPr>
      </p:pic>
      <p:pic>
        <p:nvPicPr>
          <p:cNvPr id="14" name="Picture 4" descr="C:\Documents and Settings\Láďa\Local Settings\Temporary Internet Files\Content.IE5\CN8USW10\MC900440401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00826" y="2428868"/>
            <a:ext cx="1728790" cy="172879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8143900" y="3286124"/>
            <a:ext cx="285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142844" y="5500702"/>
            <a:ext cx="10001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00100" y="5500702"/>
            <a:ext cx="142876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MÁM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57950" y="5357826"/>
            <a:ext cx="10001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14810" y="5429264"/>
            <a:ext cx="78581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" name="Picture 2" descr="C:\Documents and Settings\Láďa\Local Settings\Temporary Internet Files\Content.IE5\87422H25\MC90041347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14612" y="5072074"/>
            <a:ext cx="1428760" cy="1081252"/>
          </a:xfrm>
          <a:prstGeom prst="rect">
            <a:avLst/>
          </a:prstGeom>
          <a:noFill/>
        </p:spPr>
      </p:pic>
      <p:pic>
        <p:nvPicPr>
          <p:cNvPr id="21" name="Obrázek 20" descr="pole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72396" y="4857760"/>
            <a:ext cx="1071538" cy="1389031"/>
          </a:xfrm>
          <a:prstGeom prst="rect">
            <a:avLst/>
          </a:prstGeom>
        </p:spPr>
      </p:pic>
      <p:pic>
        <p:nvPicPr>
          <p:cNvPr id="22" name="Obrázek 21" descr="jede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72066" y="4786322"/>
            <a:ext cx="1000123" cy="1296456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643966" y="5572140"/>
            <a:ext cx="285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4" name="Picture 2" descr="C:\Documents and Settings\Láďa\Local Settings\Temporary Internet Files\Content.IE5\87422H25\MC90044042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358082" y="428604"/>
            <a:ext cx="1387145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85185E-6 C -0.00209 0.0044 -0.00469 0.01181 -0.00834 0.01435 C -0.01129 0.01644 -0.01476 0.01597 -0.01789 0.01736 C -0.02865 0.02269 -0.03837 0.02407 -0.05 0.02546 C -0.06268 0.02431 -0.07535 0.02361 -0.08802 0.02222 C -0.09306 0.02153 -0.0915 0.01921 -0.09514 0.01435 C -0.09931 0.0088 -0.10382 0.00255 -0.10955 1.85185E-6 C -0.12084 -0.01505 -0.13525 -0.02269 -0.14879 -0.03333 C -0.16337 -0.04491 -0.17796 -0.05648 -0.19532 -0.06042 C -0.20278 -0.06505 -0.21094 -0.06551 -0.21893 -0.06829 C -0.24358 -0.07662 -0.26754 -0.08079 -0.29289 -0.08403 C -0.30695 -0.0831 -0.32066 -0.08333 -0.33455 -0.08102 C -0.34861 -0.0787 -0.36042 -0.06806 -0.37379 -0.06505 C -0.37726 -0.06319 -0.38108 -0.06227 -0.38473 -0.06042 C -0.3915 -0.05671 -0.39723 -0.05023 -0.40469 -0.04769 C -0.40782 -0.04352 -0.41233 -0.04074 -0.41546 -0.03657 C -0.41789 -0.03333 -0.42136 -0.02546 -0.42136 -0.02546 C -0.42431 -0.01389 -0.42014 -0.02731 -0.42622 -0.01736 C -0.42882 -0.01319 -0.42986 -0.00764 -0.43212 -0.00324 C -0.44271 0.01782 -0.43403 -0.00116 -0.44167 0.01597 C -0.44549 0.04051 -0.44063 0.06898 -0.44757 0.09213 C -0.44809 0.09375 -0.45452 0.09606 -0.45591 0.09676 C -0.47257 0.10579 -0.48855 0.1162 -0.50591 0.12222 C -0.54636 0.15417 -0.48542 0.10718 -0.53334 0.13958 C -0.53716 0.14213 -0.54028 0.14653 -0.54393 0.14931 C -0.55747 0.15995 -0.55591 0.15579 -0.57136 0.16505 C -0.58125 0.17083 -0.58941 0.17755 -0.6 0.18102 C -0.6099 0.18958 -0.6224 0.1831 -0.63334 0.1794 C -0.66771 0.15 -0.69723 0.12685 -0.71667 0.07616 C -0.71806 0.06713 -0.72014 0.06181 -0.72379 0.05394 C -0.7257 0.03866 -0.72813 0.02292 -0.73091 0.00787 C -0.73039 -0.00116 -0.73247 -0.01157 -0.72848 -0.01898 C -0.72552 -0.02431 -0.71615 -0.02407 -0.71198 -0.02546 C -0.70434 -0.025 -0.69653 -0.02639 -0.68924 -0.02384 C -0.68542 -0.02245 -0.68282 -0.01759 -0.67969 -0.01435 C -0.67848 -0.01319 -0.67622 -0.01111 -0.67622 -0.01111 C -0.67257 -0.00162 -0.66684 0.00741 -0.66424 0.01736 C -0.66233 0.02454 -0.65955 0.03958 -0.65955 0.03958 C -0.65695 0.06968 -0.65243 0.09884 -0.64393 0.12708 C -0.64948 0.15972 -0.66528 0.1875 -0.67969 0.21435 C -0.6823 0.21921 -0.68334 0.225 -0.68559 0.23009 C -0.69358 0.24838 -0.70486 0.27361 -0.71893 0.28565 C -0.73542 0.31875 -0.75591 0.34931 -0.76893 0.38565 C -0.78021 0.38218 -0.78733 0.37454 -0.79636 0.36505 C -0.79983 0.36157 -0.80382 0.35926 -0.80712 0.35556 C -0.81476 0.34722 -0.82188 0.33495 -0.82726 0.32384 C -0.82848 0.31759 -0.83212 0.30579 -0.82622 0.3 C -0.82414 0.29792 -0.82136 0.29792 -0.81893 0.29676 C -0.8165 0.29583 -0.81181 0.29375 -0.81181 0.29375 C -0.80105 0.29468 -0.79028 0.29468 -0.77969 0.29676 C -0.77743 0.29722 -0.77587 0.30023 -0.77379 0.30162 C -0.76806 0.30532 -0.76164 0.30718 -0.75591 0.31111 C -0.75052 0.31481 -0.74705 0.32014 -0.74167 0.32384 C -0.73959 0.32778 -0.73629 0.33056 -0.73455 0.33495 C -0.73282 0.33935 -0.73212 0.34444 -0.73091 0.34931 C -0.73039 0.35116 -0.72934 0.35231 -0.72848 0.35394 C -0.72761 0.35995 -0.72639 0.36574 -0.725 0.37153 C -0.72691 0.40532 -0.72344 0.41505 -0.74167 0.43333 C -0.74445 0.4412 -0.74914 0.44606 -0.75226 0.45394 C -0.76598 0.48796 -0.75313 0.45486 -0.76059 0.48102 C -0.7632 0.49005 -0.7691 0.49699 -0.77136 0.50625 C -0.77275 0.51204 -0.77483 0.51713 -0.77726 0.52222 C -0.77761 0.53449 -0.77743 0.54676 -0.77848 0.5588 C -0.77865 0.56157 -0.78056 0.56389 -0.78091 0.56667 C -0.78299 0.58148 -0.78421 0.59769 -0.78559 0.61273 C -0.7849 0.62639 -0.78473 0.64028 -0.78334 0.65394 C -0.78247 0.66366 -0.77587 0.67269 -0.77257 0.68102 C -0.7691 0.68981 -0.76476 0.70347 -0.75834 0.70949 C -0.75539 0.71898 -0.75035 0.72315 -0.74393 0.72847 C -0.73386 0.73681 -0.7448 0.72963 -0.73455 0.73958 C -0.72691 0.74699 -0.71841 0.74931 -0.70955 0.75231 C -0.69566 0.75069 -0.6757 0.75116 -0.66059 0.74444 C -0.64966 0.73958 -0.63768 0.73495 -0.62726 0.72847 C -0.59931 0.71111 -0.61528 0.71713 -0.59532 0.71111 C -0.58403 0.7037 -0.5757 0.69236 -0.56441 0.68565 C -0.5599 0.67847 -0.55643 0.67083 -0.55226 0.66343 C -0.54948 0.65162 -0.5448 0.64144 -0.54167 0.63009 C -0.53785 0.61597 -0.53629 0.60324 -0.53334 0.58889 C -0.54271 0.58009 -0.53681 0.58426 -0.55955 0.58889 C -0.56407 0.58981 -0.57292 0.59236 -0.57726 0.59514 C -0.58282 0.59884 -0.58559 0.60278 -0.59167 0.60486 C -0.5941 0.60787 -0.59688 0.60949 -0.59879 0.61273 C -0.60087 0.61597 -0.60174 0.62037 -0.60348 0.62384 C -0.6073 0.63819 -0.60851 0.64977 -0.60973 0.66505 C -0.60851 0.67361 -0.60816 0.68241 -0.60591 0.69051 C -0.60348 0.7 -0.5908 0.72222 -0.58455 0.72847 C -0.58004 0.74097 -0.57361 0.74352 -0.56546 0.75231 C -0.54914 0.77014 -0.52379 0.77199 -0.50348 0.77454 C -0.47049 0.78356 -0.40921 0.76736 -0.37136 0.7588 C -0.35799 0.75208 -0.3448 0.75 -0.33091 0.74606 C -0.32188 0.74352 -0.30365 0.73958 -0.30365 0.73958 C -0.29011 0.73218 -0.27674 0.73009 -0.26302 0.72384 C -0.22223 0.70532 -0.18212 0.68495 -0.14167 0.66505 C -0.12379 0.65625 -0.10625 0.64606 -0.08924 0.63495 C -0.08594 0.63264 -0.08264 0.63009 -0.07969 0.62708 C -0.07466 0.62222 -0.06546 0.61111 -0.06546 0.61111 C -0.0632 0.60625 -0.06025 0.60185 -0.05834 0.59676 C -0.05105 0.57731 -0.05973 0.59468 -0.05348 0.58264 C -0.05018 0.56852 -0.04584 0.55486 -0.04167 0.5412 C -0.04028 0.52847 -0.03664 0.51736 -0.03455 0.50486 C -0.03698 0.47569 -0.03872 0.44051 -0.05348 0.41597 C -0.06146 0.40278 -0.07761 0.38866 -0.08924 0.38264 C -0.09393 0.38009 -0.09896 0.37917 -0.10348 0.37616 C -0.11441 0.36898 -0.12726 0.36273 -0.13924 0.36042 C -0.16997 0.36181 -0.16632 0.35185 -0.17379 0.37616 C -0.17292 0.40208 -0.17275 0.42801 -0.17136 0.45394 C -0.17049 0.46921 -0.1566 0.48241 -0.14879 0.49051 C -0.12934 0.51065 -0.10834 0.51759 -0.08455 0.5206 C -0.06841 0.5162 -0.05539 0.51273 -0.04046 0.50486 C -0.03247 0.49583 -0.02414 0.4912 -0.01789 0.4794 C -0.00243 0.45 -0.00035 0.41574 0.01076 0.38403 C 0.01458 0.37292 0.01875 0.36181 0.02274 0.35069 C 0.02482 0.34491 0.02673 0.33912 0.02864 0.33333 C 0.03055 0.32755 0.03454 0.31597 0.03454 0.31597 C 0.03541 0.31065 0.03576 0.30509 0.03698 0.3 C 0.03802 0.2956 0.04062 0.2919 0.04166 0.28727 C 0.0493 0.25185 0.0401 0.27708 0.04652 0.26042 C 0.04496 0.23704 0.04409 0.21366 0.04045 0.19051 C 0.04357 0.12407 0.04444 0.13079 0.04045 0.05069 C 0.04027 0.04792 0.0335 0.03981 0.03333 0.03958 C 0.02569 0.03079 0.01909 0.02222 0.01198 0.01273 C 0.01145 0.00787 0.01267 -0.00046 0.00711 -0.00162 C 0.00607 -0.00185 -0.00348 0.00463 -5.55556E-7 1.85185E-6 Z " pathEditMode="relative" ptsTypes="fffffffffffffffffffffffffffffffffff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47800"/>
            <a:ext cx="8258204" cy="457200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http://ozp.plzen.eu/Files/ozp/priroda/Pamatne_stromy/sedlakova_lipa.JPG</a:t>
            </a:r>
            <a:r>
              <a:rPr lang="cs-CZ" dirty="0" smtClean="0"/>
              <a:t>   </a:t>
            </a:r>
            <a:r>
              <a:rPr lang="cs-CZ" dirty="0" err="1" smtClean="0"/>
              <a:t>lipa.jpg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priroda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leto</a:t>
            </a:r>
            <a:r>
              <a:rPr lang="cs-CZ" dirty="0" smtClean="0">
                <a:hlinkClick r:id="rId4"/>
              </a:rPr>
              <a:t>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leto.jpg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 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priroda</a:t>
            </a:r>
            <a:r>
              <a:rPr lang="cs-CZ" dirty="0" smtClean="0">
                <a:hlinkClick r:id="rId5"/>
              </a:rPr>
              <a:t>/les_text.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 les.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cinnosti</a:t>
            </a:r>
            <a:r>
              <a:rPr lang="cs-CZ" dirty="0" smtClean="0">
                <a:hlinkClick r:id="rId6"/>
              </a:rPr>
              <a:t>/maluje_text.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maluje.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priroda</a:t>
            </a:r>
            <a:r>
              <a:rPr lang="cs-CZ" dirty="0" smtClean="0">
                <a:hlinkClick r:id="rId7"/>
              </a:rPr>
              <a:t>/pole_text.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>
                <a:hlinkClick r:id="rId7"/>
              </a:rPr>
              <a:t> pole.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cinnosti</a:t>
            </a:r>
            <a:r>
              <a:rPr lang="cs-CZ" dirty="0" smtClean="0">
                <a:hlinkClick r:id="rId8"/>
              </a:rPr>
              <a:t>/vola_text.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vola.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globalni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cteni.cz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project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verejne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cinnosti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lezi</a:t>
            </a:r>
            <a:r>
              <a:rPr lang="cs-CZ" dirty="0" smtClean="0">
                <a:hlinkClick r:id="rId9"/>
              </a:rPr>
              <a:t>_text.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lezi.jpg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10"/>
              </a:rPr>
              <a:t>www.office.</a:t>
            </a:r>
            <a:r>
              <a:rPr lang="cs-CZ" dirty="0" err="1" smtClean="0">
                <a:hlinkClick r:id="rId10"/>
              </a:rPr>
              <a:t>microsoft.com</a:t>
            </a:r>
            <a:r>
              <a:rPr lang="cs-CZ" dirty="0" smtClean="0"/>
              <a:t>  obr. </a:t>
            </a:r>
            <a:r>
              <a:rPr lang="cs-CZ" dirty="0" err="1" smtClean="0"/>
              <a:t>Emotikona</a:t>
            </a:r>
            <a:r>
              <a:rPr lang="cs-CZ" dirty="0" smtClean="0"/>
              <a:t>, lék, balík, lupa, kolo, list, kluk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globalni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cteni.cz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project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verejne</a:t>
            </a:r>
            <a:r>
              <a:rPr lang="cs-CZ" dirty="0" smtClean="0">
                <a:hlinkClick r:id="rId11"/>
              </a:rPr>
              <a:t>/moje_rodina/</a:t>
            </a:r>
            <a:r>
              <a:rPr lang="cs-CZ" dirty="0" err="1" smtClean="0">
                <a:hlinkClick r:id="rId11"/>
              </a:rPr>
              <a:t>tata</a:t>
            </a:r>
            <a:r>
              <a:rPr lang="cs-CZ" dirty="0" smtClean="0">
                <a:hlinkClick r:id="rId11"/>
              </a:rPr>
              <a:t>_text.</a:t>
            </a:r>
            <a:r>
              <a:rPr lang="cs-CZ" dirty="0" err="1" smtClean="0">
                <a:hlinkClick r:id="rId11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tata.jpg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globalni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cteni.cz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project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images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verejne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cinnosti</a:t>
            </a:r>
            <a:r>
              <a:rPr lang="cs-CZ" dirty="0" smtClean="0">
                <a:hlinkClick r:id="rId12"/>
              </a:rPr>
              <a:t>/nese_text.</a:t>
            </a:r>
            <a:r>
              <a:rPr lang="cs-CZ" dirty="0" err="1" smtClean="0">
                <a:hlinkClick r:id="rId12"/>
              </a:rPr>
              <a:t>jpg</a:t>
            </a:r>
            <a:r>
              <a:rPr lang="cs-CZ" dirty="0" smtClean="0"/>
              <a:t>  nese.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globalni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cteni.cz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project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images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verejne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cinnosti</a:t>
            </a:r>
            <a:r>
              <a:rPr lang="cs-CZ" dirty="0" smtClean="0">
                <a:hlinkClick r:id="rId13"/>
              </a:rPr>
              <a:t>/jede_text.</a:t>
            </a:r>
            <a:r>
              <a:rPr lang="cs-CZ" dirty="0" err="1" smtClean="0">
                <a:hlinkClick r:id="rId13"/>
              </a:rPr>
              <a:t>jpg</a:t>
            </a:r>
            <a:r>
              <a:rPr lang="cs-CZ" smtClean="0"/>
              <a:t>  jede.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25</a:t>
            </a:r>
            <a:r>
              <a:rPr lang="en-US" dirty="0" smtClean="0"/>
              <a:t>]</a:t>
            </a: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</TotalTime>
  <Words>480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Název školy: Speciální základní škola,Louny, Poděbradova 640,příspěvková organizace Autor:  Mgr.TAŤÁNA RADIMSKÁ Název materiálu: VY_32_INOVACE_06_II.JKGM_ALTERNATIVNÍ VÝUKA ČTENÍ S VYUŽITÍM GLOBÁLNÍ METODY– L  ČÍSLO PROJEKTU: CZ.1.07/1.4.00/21.3407 </vt:lpstr>
      <vt:lpstr>ANOTACE</vt:lpstr>
      <vt:lpstr>Snímek 3</vt:lpstr>
      <vt:lpstr>DOPLŇ PÍSMENO </vt:lpstr>
      <vt:lpstr>NAJDI PÍSMENO </vt:lpstr>
      <vt:lpstr>DOPLŇ PÍSMENO </vt:lpstr>
      <vt:lpstr>PŘIŘAĎ SLOVA K OBRÁZKŮM:</vt:lpstr>
      <vt:lpstr>PŘIŘAĎ SLOVA K OBRÁZKŮM:</vt:lpstr>
      <vt:lpstr>OPIŠ A PŘEPIŠ SLOVO</vt:lpstr>
      <vt:lpstr>Snímek 10</vt:lpstr>
      <vt:lpstr>Snímek 11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 VY_32_INOVACE_01_ALTERNATIVNÍ VÝUKA ČTENÍ S VYUŽITÍM GLOBÁLNÍ METODY PRO 1. STUPEŇ Speciální školy - L</dc:title>
  <dc:creator>Magda Radimová</dc:creator>
  <cp:lastModifiedBy>Magda Radimová</cp:lastModifiedBy>
  <cp:revision>11</cp:revision>
  <dcterms:created xsi:type="dcterms:W3CDTF">2012-03-25T13:31:12Z</dcterms:created>
  <dcterms:modified xsi:type="dcterms:W3CDTF">2012-10-09T19:32:00Z</dcterms:modified>
</cp:coreProperties>
</file>