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5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E91FFAC9-FADF-45DF-ABD2-78AB2EACC62D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ADECEC48-C3EE-465A-ABFF-BE9DCE2A58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FFAC9-FADF-45DF-ABD2-78AB2EACC62D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ECEC48-C3EE-465A-ABFF-BE9DCE2A58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FFAC9-FADF-45DF-ABD2-78AB2EACC62D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ECEC48-C3EE-465A-ABFF-BE9DCE2A58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FFAC9-FADF-45DF-ABD2-78AB2EACC62D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ECEC48-C3EE-465A-ABFF-BE9DCE2A58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91FFAC9-FADF-45DF-ABD2-78AB2EACC62D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DECEC48-C3EE-465A-ABFF-BE9DCE2A58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E91FFAC9-FADF-45DF-ABD2-78AB2EACC62D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ADECEC48-C3EE-465A-ABFF-BE9DCE2A58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FFAC9-FADF-45DF-ABD2-78AB2EACC62D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ECEC48-C3EE-465A-ABFF-BE9DCE2A58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FFAC9-FADF-45DF-ABD2-78AB2EACC62D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ECEC48-C3EE-465A-ABFF-BE9DCE2A58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FFAC9-FADF-45DF-ABD2-78AB2EACC62D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ECEC48-C3EE-465A-ABFF-BE9DCE2A58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FFAC9-FADF-45DF-ABD2-78AB2EACC62D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ECEC48-C3EE-465A-ABFF-BE9DCE2A58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FFAC9-FADF-45DF-ABD2-78AB2EACC62D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ECEC48-C3EE-465A-ABFF-BE9DCE2A58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E91FFAC9-FADF-45DF-ABD2-78AB2EACC62D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ADECEC48-C3EE-465A-ABFF-BE9DCE2A584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7" Type="http://schemas.openxmlformats.org/officeDocument/2006/relationships/image" Target="../media/image14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7" Type="http://schemas.openxmlformats.org/officeDocument/2006/relationships/image" Target="../media/image14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4.wmf"/><Relationship Id="rId7" Type="http://schemas.openxmlformats.org/officeDocument/2006/relationships/image" Target="../media/image14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wmf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6.wmf"/><Relationship Id="rId7" Type="http://schemas.openxmlformats.org/officeDocument/2006/relationships/image" Target="../media/image13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3.gif"/><Relationship Id="rId7" Type="http://schemas.openxmlformats.org/officeDocument/2006/relationships/image" Target="../media/image14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0.wmf"/><Relationship Id="rId4" Type="http://schemas.openxmlformats.org/officeDocument/2006/relationships/image" Target="../media/image7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15.wm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7" Type="http://schemas.openxmlformats.org/officeDocument/2006/relationships/image" Target="../media/image15.wmf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lobalni-cteni.cz/project/images/verejne/moje_rodina/tata_text.jpg" TargetMode="External"/><Relationship Id="rId3" Type="http://schemas.openxmlformats.org/officeDocument/2006/relationships/hyperlink" Target="http://www.kr-kralovehradecky.cz/assets/pohadky/vodnik-z-lesa-Halina.gif" TargetMode="External"/><Relationship Id="rId7" Type="http://schemas.openxmlformats.org/officeDocument/2006/relationships/hyperlink" Target="http://www.globalni-cteni.cz/project/images/verejne/moje_rodina/mama_text.jpg" TargetMode="External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lobalni-cteni.cz/project/images/verejne/potraviny/vejce_text.jpg" TargetMode="External"/><Relationship Id="rId5" Type="http://schemas.openxmlformats.org/officeDocument/2006/relationships/hyperlink" Target="http://www.office.microsoft.com/" TargetMode="External"/><Relationship Id="rId10" Type="http://schemas.openxmlformats.org/officeDocument/2006/relationships/hyperlink" Target="http://www.globalni-cteni.cz/project/images/verejne/cinnosti/sedi_text.jpg" TargetMode="External"/><Relationship Id="rId4" Type="http://schemas.openxmlformats.org/officeDocument/2006/relationships/hyperlink" Target="http://www.naturfoto.cz/fotografie/auer/vrana-americka-IMG_3733mw.jpg" TargetMode="External"/><Relationship Id="rId9" Type="http://schemas.openxmlformats.org/officeDocument/2006/relationships/hyperlink" Target="http://www.globalni-cteni.cz/project/images/verejne/cinnosti/pije_tex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642910" y="4500570"/>
            <a:ext cx="8001056" cy="1472184"/>
          </a:xfrm>
        </p:spPr>
        <p:txBody>
          <a:bodyPr>
            <a:noAutofit/>
          </a:bodyPr>
          <a:lstStyle/>
          <a:p>
            <a:r>
              <a:rPr lang="cs-CZ" sz="2800" dirty="0" smtClean="0"/>
              <a:t>Název školy:</a:t>
            </a:r>
            <a:br>
              <a:rPr lang="cs-CZ" sz="2800" dirty="0" smtClean="0"/>
            </a:br>
            <a:r>
              <a:rPr lang="cs-CZ" sz="2800" dirty="0" smtClean="0"/>
              <a:t>Speciální základní škola,Louny,</a:t>
            </a:r>
            <a:br>
              <a:rPr lang="cs-CZ" sz="2800" dirty="0" smtClean="0"/>
            </a:br>
            <a:r>
              <a:rPr lang="cs-CZ" sz="2800" dirty="0" err="1" smtClean="0"/>
              <a:t>Poděbradova</a:t>
            </a:r>
            <a:r>
              <a:rPr lang="cs-CZ" sz="2800" dirty="0" smtClean="0"/>
              <a:t> 640,příspěvková organizace</a:t>
            </a:r>
            <a:br>
              <a:rPr lang="cs-CZ" sz="2800" dirty="0" smtClean="0"/>
            </a:br>
            <a:r>
              <a:rPr lang="cs-CZ" sz="2800" dirty="0" smtClean="0"/>
              <a:t>Autor: </a:t>
            </a:r>
            <a:br>
              <a:rPr lang="cs-CZ" sz="2800" dirty="0" smtClean="0"/>
            </a:br>
            <a:r>
              <a:rPr lang="cs-CZ" sz="2800" dirty="0" err="1" smtClean="0">
                <a:solidFill>
                  <a:schemeClr val="tx1"/>
                </a:solidFill>
              </a:rPr>
              <a:t>Mgr.TAŤÁNA</a:t>
            </a:r>
            <a:r>
              <a:rPr lang="cs-CZ" sz="2800" dirty="0" smtClean="0">
                <a:solidFill>
                  <a:schemeClr val="tx1"/>
                </a:solidFill>
              </a:rPr>
              <a:t> RADIMSKÁ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Název materiálu: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cap="all" dirty="0" smtClean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 </a:t>
            </a:r>
            <a:r>
              <a:rPr lang="cs-CZ" sz="2800" cap="all" dirty="0" smtClean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VY_32_INOVACE_07_II.JKGM_ALTERNATIVNÍ </a:t>
            </a:r>
            <a:r>
              <a:rPr lang="cs-CZ" sz="2800" cap="all" dirty="0" smtClean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VÝUKA ČTENÍ S VYUŽITÍM GLOBÁLNÍ </a:t>
            </a:r>
            <a:r>
              <a:rPr lang="cs-CZ" sz="2800" cap="all" dirty="0" smtClean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METODY– </a:t>
            </a:r>
            <a:r>
              <a:rPr lang="cs-CZ" sz="2800" cap="all" dirty="0" smtClean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V</a:t>
            </a:r>
            <a:br>
              <a:rPr lang="cs-CZ" sz="2800" cap="all" dirty="0" smtClean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</a:br>
            <a:r>
              <a:rPr lang="cs-CZ" sz="2800" dirty="0" smtClean="0">
                <a:solidFill>
                  <a:schemeClr val="tx1"/>
                </a:solidFill>
              </a:rPr>
              <a:t>ČÍSLO PROJEKTU: CZ.1.07/1.4.00/21.3407 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596" y="0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571480"/>
            <a:ext cx="8229600" cy="106680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28596" y="1714488"/>
            <a:ext cx="7786742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Materiál je určený pro žáky 1. stupně speciální základní školy pro výuku čtení s využitím globální metody jejíž základem je postup od celku k jednotlivým částem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Cílem je stimulace rozvoje zrakového vnímání, verbálního myšlení, záměrné pozornosti a komunikačních dovedností 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Prezentace na interaktivní tabuli 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Pomůcky: interaktivní pero, fixy na interaktivní tabuli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Inovace: interaktivní způsob učení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Metodické pokyny: žáci pomocí obrázků vyvozují a procvičují písmeno     . Opisují a doplňují písmeno a slova na interaktivní tabuli a v pracovním listě. Pomocí obrázků čtou jednoduché věty.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3000364" y="5357826"/>
            <a:ext cx="49725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2844" y="214290"/>
            <a:ext cx="7120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5" name="Obrázek 4" descr="vodnik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158" y="928670"/>
            <a:ext cx="1357306" cy="1809741"/>
          </a:xfrm>
          <a:prstGeom prst="rect">
            <a:avLst/>
          </a:prstGeom>
        </p:spPr>
      </p:pic>
      <p:pic>
        <p:nvPicPr>
          <p:cNvPr id="1026" name="Picture 2" descr="C:\Documents and Settings\Láďa\Local Settings\Temporary Internet Files\Content.IE5\YGN0Z3RJ\MC90007920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2928934"/>
            <a:ext cx="1785918" cy="1634693"/>
          </a:xfrm>
          <a:prstGeom prst="rect">
            <a:avLst/>
          </a:prstGeom>
          <a:noFill/>
        </p:spPr>
      </p:pic>
      <p:pic>
        <p:nvPicPr>
          <p:cNvPr id="7" name="Obrázek 6" descr="vran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0" y="5143512"/>
            <a:ext cx="1834896" cy="1225296"/>
          </a:xfrm>
          <a:prstGeom prst="rect">
            <a:avLst/>
          </a:prstGeom>
        </p:spPr>
      </p:pic>
      <p:pic>
        <p:nvPicPr>
          <p:cNvPr id="1027" name="Picture 3" descr="C:\Documents and Settings\Láďa\Local Settings\Temporary Internet Files\Content.IE5\87422H25\MC900326672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643438" y="1357298"/>
            <a:ext cx="1826971" cy="766267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785918" y="1285860"/>
            <a:ext cx="23574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VODNÍK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000232" y="3000372"/>
            <a:ext cx="23574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VRBA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000232" y="5000636"/>
            <a:ext cx="23574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VRÁNA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500826" y="1357298"/>
            <a:ext cx="23574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VLAK</a:t>
            </a:r>
            <a:endParaRPr lang="cs-CZ" sz="3200" dirty="0"/>
          </a:p>
        </p:txBody>
      </p:sp>
      <p:pic>
        <p:nvPicPr>
          <p:cNvPr id="1029" name="Picture 5" descr="C:\Documents and Settings\Láďa\Local Settings\Temporary Internet Files\Content.IE5\87422H25\MC900232729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786314" y="2500306"/>
            <a:ext cx="1833327" cy="1855960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6786546" y="4929198"/>
            <a:ext cx="23574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VANA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643702" y="2571744"/>
            <a:ext cx="23574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VOJÁK</a:t>
            </a:r>
            <a:endParaRPr lang="cs-CZ" sz="3200" dirty="0"/>
          </a:p>
        </p:txBody>
      </p:sp>
      <p:pic>
        <p:nvPicPr>
          <p:cNvPr id="1034" name="Picture 10" descr="C:\Documents and Settings\Láďa\Local Settings\Temporary Internet Files\Content.IE5\YGN0Z3RJ\MC900412634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714876" y="5041952"/>
            <a:ext cx="2171557" cy="124276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vodnik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158" y="928670"/>
            <a:ext cx="1357306" cy="1809741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85728"/>
            <a:ext cx="8229600" cy="1066800"/>
          </a:xfrm>
        </p:spPr>
        <p:txBody>
          <a:bodyPr/>
          <a:lstStyle/>
          <a:p>
            <a:r>
              <a:rPr lang="cs-CZ" dirty="0" smtClean="0"/>
              <a:t>DOPLŇ PÍSMENO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000496" y="357166"/>
            <a:ext cx="7120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7" name="Picture 2" descr="C:\Documents and Settings\Láďa\Local Settings\Temporary Internet Files\Content.IE5\YGN0Z3RJ\MC90007920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2928934"/>
            <a:ext cx="1785918" cy="1634693"/>
          </a:xfrm>
          <a:prstGeom prst="rect">
            <a:avLst/>
          </a:prstGeom>
          <a:noFill/>
        </p:spPr>
      </p:pic>
      <p:pic>
        <p:nvPicPr>
          <p:cNvPr id="8" name="Obrázek 7" descr="vran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0" y="5143512"/>
            <a:ext cx="1834896" cy="1225296"/>
          </a:xfrm>
          <a:prstGeom prst="rect">
            <a:avLst/>
          </a:prstGeom>
        </p:spPr>
      </p:pic>
      <p:pic>
        <p:nvPicPr>
          <p:cNvPr id="9" name="Picture 3" descr="C:\Documents and Settings\Láďa\Local Settings\Temporary Internet Files\Content.IE5\87422H25\MC900326672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643438" y="1357298"/>
            <a:ext cx="1826971" cy="766267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1785918" y="1285860"/>
            <a:ext cx="23574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_ODNÍK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000232" y="3000372"/>
            <a:ext cx="23574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_</a:t>
            </a:r>
            <a:r>
              <a:rPr lang="cs-CZ" sz="3200" dirty="0" smtClean="0"/>
              <a:t>RBA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000232" y="5000636"/>
            <a:ext cx="23574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_</a:t>
            </a:r>
            <a:r>
              <a:rPr lang="cs-CZ" sz="3200" dirty="0" smtClean="0"/>
              <a:t>RÁNA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500826" y="1357298"/>
            <a:ext cx="23574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_</a:t>
            </a:r>
            <a:r>
              <a:rPr lang="cs-CZ" sz="3200" dirty="0" smtClean="0"/>
              <a:t>LAK</a:t>
            </a:r>
            <a:endParaRPr lang="cs-CZ" sz="3200" dirty="0"/>
          </a:p>
        </p:txBody>
      </p:sp>
      <p:pic>
        <p:nvPicPr>
          <p:cNvPr id="14" name="Picture 5" descr="C:\Documents and Settings\Láďa\Local Settings\Temporary Internet Files\Content.IE5\87422H25\MC900232729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786314" y="2500306"/>
            <a:ext cx="1833327" cy="1855960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6786546" y="4929198"/>
            <a:ext cx="23574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_</a:t>
            </a:r>
            <a:r>
              <a:rPr lang="cs-CZ" sz="3200" dirty="0" smtClean="0"/>
              <a:t>ANA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643702" y="2571744"/>
            <a:ext cx="23574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_</a:t>
            </a:r>
            <a:r>
              <a:rPr lang="cs-CZ" sz="3200" dirty="0" smtClean="0"/>
              <a:t>OJÁK</a:t>
            </a:r>
            <a:endParaRPr lang="cs-CZ" sz="3200" dirty="0"/>
          </a:p>
        </p:txBody>
      </p:sp>
      <p:pic>
        <p:nvPicPr>
          <p:cNvPr id="17" name="Picture 10" descr="C:\Documents and Settings\Láďa\Local Settings\Temporary Internet Files\Content.IE5\YGN0Z3RJ\MC900412634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714876" y="5041952"/>
            <a:ext cx="2171557" cy="124276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85728"/>
            <a:ext cx="8229600" cy="1066800"/>
          </a:xfrm>
        </p:spPr>
        <p:txBody>
          <a:bodyPr/>
          <a:lstStyle/>
          <a:p>
            <a:r>
              <a:rPr lang="cs-CZ" dirty="0" smtClean="0"/>
              <a:t>NAJDI PÍSMENO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571868" y="285728"/>
            <a:ext cx="7120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50" name="Picture 2" descr="C:\Documents and Settings\Láďa\Local Settings\Temporary Internet Files\Content.IE5\YGN0Z3RJ\MC90035213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1357298"/>
            <a:ext cx="1502875" cy="1782024"/>
          </a:xfrm>
          <a:prstGeom prst="rect">
            <a:avLst/>
          </a:prstGeom>
          <a:noFill/>
        </p:spPr>
      </p:pic>
      <p:sp>
        <p:nvSpPr>
          <p:cNvPr id="19" name="TextovéPole 18"/>
          <p:cNvSpPr txBox="1"/>
          <p:nvPr/>
        </p:nvSpPr>
        <p:spPr>
          <a:xfrm>
            <a:off x="2500298" y="3571876"/>
            <a:ext cx="23574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KÁVA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214546" y="1357298"/>
            <a:ext cx="23574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PIVO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786546" y="3286124"/>
            <a:ext cx="18574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EVA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857488" y="5357826"/>
            <a:ext cx="23574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KRÁVA</a:t>
            </a:r>
            <a:endParaRPr lang="cs-CZ" sz="3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929454" y="5429264"/>
            <a:ext cx="2000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VEJCE</a:t>
            </a:r>
            <a:endParaRPr lang="cs-CZ" sz="3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572264" y="1142984"/>
            <a:ext cx="17145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ZVON</a:t>
            </a:r>
            <a:endParaRPr lang="cs-CZ" sz="3200" dirty="0"/>
          </a:p>
        </p:txBody>
      </p:sp>
      <p:pic>
        <p:nvPicPr>
          <p:cNvPr id="2051" name="Picture 3" descr="C:\Documents and Settings\Láďa\Local Settings\Temporary Internet Files\Content.IE5\87422H25\MC90029320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472" y="3286124"/>
            <a:ext cx="1428760" cy="1618154"/>
          </a:xfrm>
          <a:prstGeom prst="rect">
            <a:avLst/>
          </a:prstGeom>
          <a:noFill/>
        </p:spPr>
      </p:pic>
      <p:pic>
        <p:nvPicPr>
          <p:cNvPr id="2055" name="Picture 7" descr="C:\Documents and Settings\Láďa\Local Settings\Temporary Internet Files\Content.IE5\CN8USW10\MC90019216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0034" y="4929198"/>
            <a:ext cx="2264356" cy="1681445"/>
          </a:xfrm>
          <a:prstGeom prst="rect">
            <a:avLst/>
          </a:prstGeom>
          <a:noFill/>
        </p:spPr>
      </p:pic>
      <p:pic>
        <p:nvPicPr>
          <p:cNvPr id="2058" name="Picture 10" descr="C:\Documents and Settings\Láďa\Local Settings\Temporary Internet Files\Content.IE5\QJ9ROL0K\MC900435751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929190" y="857232"/>
            <a:ext cx="1571625" cy="1631950"/>
          </a:xfrm>
          <a:prstGeom prst="rect">
            <a:avLst/>
          </a:prstGeom>
          <a:noFill/>
        </p:spPr>
      </p:pic>
      <p:pic>
        <p:nvPicPr>
          <p:cNvPr id="2061" name="Picture 13" descr="C:\Documents and Settings\Láďa\Local Settings\Temporary Internet Files\Content.IE5\SQW80ZOZ\MC900440670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072066" y="3071810"/>
            <a:ext cx="1585742" cy="1585742"/>
          </a:xfrm>
          <a:prstGeom prst="rect">
            <a:avLst/>
          </a:prstGeom>
          <a:noFill/>
        </p:spPr>
      </p:pic>
      <p:pic>
        <p:nvPicPr>
          <p:cNvPr id="36" name="Obrázek 35" descr="vejce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00628" y="4714884"/>
            <a:ext cx="1857379" cy="214311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428604"/>
            <a:ext cx="8229600" cy="1066800"/>
          </a:xfrm>
        </p:spPr>
        <p:txBody>
          <a:bodyPr/>
          <a:lstStyle/>
          <a:p>
            <a:r>
              <a:rPr lang="cs-CZ" dirty="0" smtClean="0"/>
              <a:t>DOPLŇ PÍSMENO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071934" y="428604"/>
            <a:ext cx="7120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7" name="Picture 2" descr="C:\Documents and Settings\Láďa\Local Settings\Temporary Internet Files\Content.IE5\YGN0Z3RJ\MC90035213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1357298"/>
            <a:ext cx="1502875" cy="1782024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2500298" y="3571876"/>
            <a:ext cx="23574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KÁ_A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214546" y="1357298"/>
            <a:ext cx="23574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PI_O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786546" y="3286124"/>
            <a:ext cx="18574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E_A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57488" y="5357826"/>
            <a:ext cx="23574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KRÁ_A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929454" y="5429264"/>
            <a:ext cx="2000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_</a:t>
            </a:r>
            <a:r>
              <a:rPr lang="cs-CZ" sz="3200" dirty="0" smtClean="0"/>
              <a:t>EJCE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572264" y="1142984"/>
            <a:ext cx="17145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Z_ON</a:t>
            </a:r>
            <a:endParaRPr lang="cs-CZ" sz="3200" dirty="0"/>
          </a:p>
        </p:txBody>
      </p:sp>
      <p:pic>
        <p:nvPicPr>
          <p:cNvPr id="14" name="Picture 3" descr="C:\Documents and Settings\Láďa\Local Settings\Temporary Internet Files\Content.IE5\87422H25\MC90029320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472" y="3286124"/>
            <a:ext cx="1428760" cy="1618154"/>
          </a:xfrm>
          <a:prstGeom prst="rect">
            <a:avLst/>
          </a:prstGeom>
          <a:noFill/>
        </p:spPr>
      </p:pic>
      <p:pic>
        <p:nvPicPr>
          <p:cNvPr id="15" name="Picture 7" descr="C:\Documents and Settings\Láďa\Local Settings\Temporary Internet Files\Content.IE5\CN8USW10\MC90019216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0034" y="4929198"/>
            <a:ext cx="2264356" cy="1681445"/>
          </a:xfrm>
          <a:prstGeom prst="rect">
            <a:avLst/>
          </a:prstGeom>
          <a:noFill/>
        </p:spPr>
      </p:pic>
      <p:pic>
        <p:nvPicPr>
          <p:cNvPr id="16" name="Picture 10" descr="C:\Documents and Settings\Láďa\Local Settings\Temporary Internet Files\Content.IE5\QJ9ROL0K\MC900435751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929190" y="857232"/>
            <a:ext cx="1571625" cy="1631950"/>
          </a:xfrm>
          <a:prstGeom prst="rect">
            <a:avLst/>
          </a:prstGeom>
          <a:noFill/>
        </p:spPr>
      </p:pic>
      <p:pic>
        <p:nvPicPr>
          <p:cNvPr id="17" name="Picture 13" descr="C:\Documents and Settings\Láďa\Local Settings\Temporary Internet Files\Content.IE5\SQW80ZOZ\MC900440670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072066" y="3071810"/>
            <a:ext cx="1585742" cy="1585742"/>
          </a:xfrm>
          <a:prstGeom prst="rect">
            <a:avLst/>
          </a:prstGeom>
          <a:noFill/>
        </p:spPr>
      </p:pic>
      <p:pic>
        <p:nvPicPr>
          <p:cNvPr id="18" name="Obrázek 17" descr="vejce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00628" y="4714884"/>
            <a:ext cx="1857379" cy="214311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42852"/>
            <a:ext cx="8229600" cy="857256"/>
          </a:xfrm>
        </p:spPr>
        <p:txBody>
          <a:bodyPr/>
          <a:lstStyle/>
          <a:p>
            <a:r>
              <a:rPr lang="cs-CZ" dirty="0" smtClean="0"/>
              <a:t>PŘIŘAĎ SLOVA K OBRÁZKŮM</a:t>
            </a:r>
            <a:endParaRPr lang="cs-CZ" dirty="0"/>
          </a:p>
        </p:txBody>
      </p:sp>
      <p:pic>
        <p:nvPicPr>
          <p:cNvPr id="4" name="Obrázek 3" descr="vodnik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8662" y="1142984"/>
            <a:ext cx="1357306" cy="1809741"/>
          </a:xfrm>
          <a:prstGeom prst="rect">
            <a:avLst/>
          </a:prstGeom>
        </p:spPr>
      </p:pic>
      <p:pic>
        <p:nvPicPr>
          <p:cNvPr id="5" name="Picture 2" descr="C:\Documents and Settings\Láďa\Local Settings\Temporary Internet Files\Content.IE5\YGN0Z3RJ\MC90007920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72264" y="1000108"/>
            <a:ext cx="1785918" cy="1634693"/>
          </a:xfrm>
          <a:prstGeom prst="rect">
            <a:avLst/>
          </a:prstGeom>
          <a:noFill/>
        </p:spPr>
      </p:pic>
      <p:pic>
        <p:nvPicPr>
          <p:cNvPr id="6" name="Obrázek 5" descr="vran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929454" y="5214950"/>
            <a:ext cx="1834896" cy="1225296"/>
          </a:xfrm>
          <a:prstGeom prst="rect">
            <a:avLst/>
          </a:prstGeom>
        </p:spPr>
      </p:pic>
      <p:pic>
        <p:nvPicPr>
          <p:cNvPr id="7" name="Picture 10" descr="C:\Documents and Settings\Láďa\Local Settings\Temporary Internet Files\Content.IE5\QJ9ROL0K\MC900435751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071538" y="5226050"/>
            <a:ext cx="1571625" cy="1631950"/>
          </a:xfrm>
          <a:prstGeom prst="rect">
            <a:avLst/>
          </a:prstGeom>
          <a:noFill/>
        </p:spPr>
      </p:pic>
      <p:pic>
        <p:nvPicPr>
          <p:cNvPr id="8" name="Picture 13" descr="C:\Documents and Settings\Láďa\Local Settings\Temporary Internet Files\Content.IE5\SQW80ZOZ\MC900440670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072330" y="3071810"/>
            <a:ext cx="1585742" cy="1585742"/>
          </a:xfrm>
          <a:prstGeom prst="rect">
            <a:avLst/>
          </a:prstGeom>
          <a:noFill/>
        </p:spPr>
      </p:pic>
      <p:pic>
        <p:nvPicPr>
          <p:cNvPr id="9" name="Obrázek 8" descr="vejce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71538" y="2928934"/>
            <a:ext cx="1857379" cy="2143116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643306" y="1142984"/>
            <a:ext cx="2357454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EVA</a:t>
            </a:r>
          </a:p>
          <a:p>
            <a:endParaRPr lang="cs-CZ" sz="3200" b="1" dirty="0"/>
          </a:p>
          <a:p>
            <a:r>
              <a:rPr lang="cs-CZ" sz="3200" b="1" dirty="0" smtClean="0"/>
              <a:t>VRÁNA</a:t>
            </a:r>
          </a:p>
          <a:p>
            <a:endParaRPr lang="cs-CZ" sz="3200" b="1" dirty="0"/>
          </a:p>
          <a:p>
            <a:r>
              <a:rPr lang="cs-CZ" sz="3200" b="1" dirty="0" smtClean="0"/>
              <a:t>VODNÍK</a:t>
            </a:r>
          </a:p>
          <a:p>
            <a:endParaRPr lang="cs-CZ" sz="3200" b="1" dirty="0"/>
          </a:p>
          <a:p>
            <a:r>
              <a:rPr lang="cs-CZ" sz="3200" b="1" dirty="0" smtClean="0"/>
              <a:t>ZVON</a:t>
            </a:r>
          </a:p>
          <a:p>
            <a:endParaRPr lang="cs-CZ" sz="3200" b="1" dirty="0"/>
          </a:p>
          <a:p>
            <a:r>
              <a:rPr lang="cs-CZ" sz="3200" b="1" dirty="0" smtClean="0"/>
              <a:t>VEJCE</a:t>
            </a:r>
          </a:p>
          <a:p>
            <a:endParaRPr lang="cs-CZ" sz="3200" b="1" dirty="0"/>
          </a:p>
          <a:p>
            <a:r>
              <a:rPr lang="cs-CZ" sz="3200" b="1" dirty="0" smtClean="0"/>
              <a:t>VRBA</a:t>
            </a:r>
            <a:endParaRPr lang="cs-CZ" sz="3200" b="1" dirty="0"/>
          </a:p>
        </p:txBody>
      </p:sp>
      <p:pic>
        <p:nvPicPr>
          <p:cNvPr id="3074" name="Picture 2" descr="C:\Documents and Settings\Láďa\Local Settings\Temporary Internet Files\Content.IE5\QJ9ROL0K\MC900423161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214942" y="3714752"/>
            <a:ext cx="1827886" cy="18278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4.96762E-6 C -0.01233 -0.00416 -0.01928 -0.00393 -0.03282 -0.00231 C -0.03629 4.96762E-6 -0.04046 0.00069 -0.04341 0.0037 C -0.06841 0.03053 -0.04219 0.00856 -0.06129 0.02382 C -0.06303 0.02683 -0.06407 0.03076 -0.0658 0.03353 C -0.06806 0.03746 -0.07136 0.03955 -0.07327 0.04348 C -0.07674 0.05065 -0.07761 0.0599 -0.08073 0.06753 C -0.08351 0.07424 -0.08959 0.08719 -0.08959 0.08719 C -0.09063 0.09482 -0.09393 0.10153 -0.0941 0.10916 C -0.09514 0.14963 -0.09514 0.14177 -0.08664 0.16466 C -0.08594 0.16651 -0.08612 0.16906 -0.08525 0.17067 C -0.07639 0.18478 -0.06771 0.19195 -0.05678 0.20236 C -0.05348 0.20583 -0.04775 0.21438 -0.04775 0.21438 C -0.07205 0.24699 -0.15087 0.21253 -0.15087 0.21253 C -0.16146 0.20837 -0.17171 0.20444 -0.18212 0.20051 C -0.19358 0.19635 -0.20556 0.18524 -0.2165 0.17854 C -0.23299 0.16906 -0.24948 0.15888 -0.2658 0.1487 C -0.29167 0.13298 -0.31875 0.11471 -0.34028 0.08904 C -0.35105 0.07609 -0.35799 0.05828 -0.36875 0.04533 C -0.39428 0.01457 -0.41823 -0.01943 -0.43733 -0.05805 C -0.4382 -0.06314 -0.44046 -0.07701 -0.44028 -0.08187 C -0.43941 -0.09736 -0.43803 -0.09205 -0.43438 -0.10153 C -0.42275 -0.13298 -0.40018 -0.15264 -0.38368 -0.17923 C -0.3691 -0.20259 -0.35539 -0.23011 -0.34636 -0.25879 C -0.3408 -0.27613 -0.33907 -0.29255 -0.33594 -0.31036 C -0.34254 -0.3506 -0.36181 -0.37535 -0.3882 -0.39408 C -0.39671 -0.40009 -0.4 -0.40379 -0.40903 -0.40772 C -0.42622 -0.41536 -0.44219 -0.41744 -0.45973 -0.4216 C -0.47917 -0.42091 -0.49862 -0.42114 -0.51789 -0.41952 C -0.53143 -0.41836 -0.54046 -0.40518 -0.55226 -0.39963 C -0.56077 -0.38506 -0.56528 -0.36587 -0.56875 -0.34829 C -0.56823 -0.34019 -0.5691 -0.3321 -0.56719 -0.32447 C -0.56632 -0.321 -0.5632 -0.32054 -0.56129 -0.31846 C -0.55174 -0.30735 -0.53924 -0.30574 -0.52691 -0.30227 C -0.51754 -0.30435 -0.48941 -0.30782 -0.47622 -0.31637 C -0.44011 -0.33904 -0.4033 -0.36841 -0.37327 -0.40379 C -0.35452 -0.42576 -0.34167 -0.45421 -0.32535 -0.47919 C -0.32066 -0.49884 -0.31303 -0.51596 -0.30747 -0.53492 C -0.30261 -0.5518 -0.30018 -0.56869 -0.2941 -0.58464 C -0.28889 -0.59806 -0.28351 -0.61633 -0.27171 -0.62049 C -0.2566 -0.63252 -0.2415 -0.63599 -0.22396 -0.6383 C -0.18959 -0.63622 -0.15278 -0.64801 -0.12101 -0.63044 C -0.10053 -0.6191 -0.08299 -0.59644 -0.06268 -0.58464 C -0.02691 -0.56383 0.00902 -0.54533 0.04479 -0.52521 C 0.04618 -0.5229 0.04739 -0.52058 0.04913 -0.5192 C 0.05052 -0.51781 0.05243 -0.5185 0.05364 -0.51735 C 0.05677 -0.51411 0.05833 -0.50902 0.06111 -0.50532 C 0.06458 -0.49098 0.06232 -0.49699 0.06718 -0.48728 C 0.07031 -0.47387 0.07517 -0.46554 0.08055 -0.45352 C 0.08993 -0.4327 0.09722 -0.41166 0.10746 -0.392 C 0.12222 -0.3284 0.01632 -0.34621 0.01041 -0.34621 C -0.02761 -0.34019 0.02239 -0.34875 -0.01216 -0.34019 C -0.02188 -0.33765 -0.04184 -0.33418 -0.04184 -0.33418 C -0.05434 -0.32748 -0.06337 -0.31984 -0.07014 -0.30435 C -0.07309 -0.28192 -0.07309 -0.28862 -0.06875 -0.25278 C -0.06754 -0.2426 -0.05539 -0.21254 -0.05087 -0.20884 C -0.04844 -0.20675 -0.04566 -0.20537 -0.04341 -0.20282 C -0.03959 -0.19889 -0.03698 -0.19242 -0.03282 -0.18895 C -0.02309 -0.18108 -0.00834 -0.17507 0.00295 -0.16906 C 0.03142 -0.15379 0.06215 -0.14362 0.08958 -0.12535 C 0.12534 -0.10153 0.16059 -0.07771 0.19704 -0.05574 C 0.20781 -0.04949 0.22291 -0.03145 0.2342 -0.02613 C 0.24253 -0.01018 0.24357 -0.01365 0.23732 0.01179 C 0.23645 0.01549 0.2177 0.02289 0.21493 0.02382 C 0.20312 0.02752 0.1927 0.03608 0.18055 0.03931 C 0.16979 0.04209 0.15868 0.04371 0.14774 0.04533 C 0.13524 0.04417 0.12291 0.04302 0.11041 0.04163 C 0.10121 0.04024 0.09392 0.03191 0.08507 0.02937 C 0.08263 0.02683 0.08038 0.02336 0.0776 0.02151 C 0.07257 0.01827 0.0651 0.01873 0.05972 0.01549 C 0.0493 0.00971 0.04027 0.00092 0.02986 -0.00416 C 0.0151 4.96762E-6 0.025 -0.00254 3.33333E-6 4.96762E-6 Z " pathEditMode="relative" ptsTypes="ffffffffffffffffffffffffffffffffffffffffffffffffffffffffffffffffffffffff">
                                      <p:cBhvr>
                                        <p:cTn id="8" dur="5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357166"/>
            <a:ext cx="8229600" cy="1066800"/>
          </a:xfrm>
        </p:spPr>
        <p:txBody>
          <a:bodyPr/>
          <a:lstStyle/>
          <a:p>
            <a:r>
              <a:rPr lang="cs-CZ" dirty="0" smtClean="0"/>
              <a:t>PŘIŘAĎ SLOVA K OBRÁZKŮM</a:t>
            </a:r>
            <a:endParaRPr lang="cs-CZ" dirty="0"/>
          </a:p>
        </p:txBody>
      </p:sp>
      <p:pic>
        <p:nvPicPr>
          <p:cNvPr id="4" name="Picture 3" descr="C:\Documents and Settings\Láďa\Local Settings\Temporary Internet Files\Content.IE5\87422H25\MC90032667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786" y="3357562"/>
            <a:ext cx="1826971" cy="766267"/>
          </a:xfrm>
          <a:prstGeom prst="rect">
            <a:avLst/>
          </a:prstGeom>
          <a:noFill/>
        </p:spPr>
      </p:pic>
      <p:pic>
        <p:nvPicPr>
          <p:cNvPr id="5" name="Picture 5" descr="C:\Documents and Settings\Láďa\Local Settings\Temporary Internet Files\Content.IE5\87422H25\MC90023272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57224" y="4714884"/>
            <a:ext cx="1833327" cy="1855960"/>
          </a:xfrm>
          <a:prstGeom prst="rect">
            <a:avLst/>
          </a:prstGeom>
          <a:noFill/>
        </p:spPr>
      </p:pic>
      <p:pic>
        <p:nvPicPr>
          <p:cNvPr id="6" name="Picture 10" descr="C:\Documents and Settings\Láďa\Local Settings\Temporary Internet Files\Content.IE5\YGN0Z3RJ\MC90041263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715140" y="5286388"/>
            <a:ext cx="2171557" cy="1242767"/>
          </a:xfrm>
          <a:prstGeom prst="rect">
            <a:avLst/>
          </a:prstGeom>
          <a:noFill/>
        </p:spPr>
      </p:pic>
      <p:pic>
        <p:nvPicPr>
          <p:cNvPr id="7" name="Picture 2" descr="C:\Documents and Settings\Láďa\Local Settings\Temporary Internet Files\Content.IE5\YGN0Z3RJ\MC900352133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215206" y="3286124"/>
            <a:ext cx="1502875" cy="1782024"/>
          </a:xfrm>
          <a:prstGeom prst="rect">
            <a:avLst/>
          </a:prstGeom>
          <a:noFill/>
        </p:spPr>
      </p:pic>
      <p:pic>
        <p:nvPicPr>
          <p:cNvPr id="8" name="Picture 3" descr="C:\Documents and Settings\Láďa\Local Settings\Temporary Internet Files\Content.IE5\87422H25\MC900293200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072330" y="1214422"/>
            <a:ext cx="1428760" cy="1618154"/>
          </a:xfrm>
          <a:prstGeom prst="rect">
            <a:avLst/>
          </a:prstGeom>
          <a:noFill/>
        </p:spPr>
      </p:pic>
      <p:pic>
        <p:nvPicPr>
          <p:cNvPr id="9" name="Picture 7" descr="C:\Documents and Settings\Láďa\Local Settings\Temporary Internet Files\Content.IE5\CN8USW10\MC900192161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00034" y="1142984"/>
            <a:ext cx="2264356" cy="1681445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3643306" y="1142984"/>
            <a:ext cx="2357454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PIVO</a:t>
            </a:r>
          </a:p>
          <a:p>
            <a:endParaRPr lang="cs-CZ" sz="3200" b="1" dirty="0"/>
          </a:p>
          <a:p>
            <a:r>
              <a:rPr lang="cs-CZ" sz="3200" b="1" dirty="0" smtClean="0"/>
              <a:t>VOJÁK</a:t>
            </a:r>
          </a:p>
          <a:p>
            <a:endParaRPr lang="cs-CZ" sz="3200" b="1" dirty="0"/>
          </a:p>
          <a:p>
            <a:r>
              <a:rPr lang="cs-CZ" sz="3200" b="1" dirty="0" smtClean="0"/>
              <a:t>KÁVA</a:t>
            </a:r>
          </a:p>
          <a:p>
            <a:endParaRPr lang="cs-CZ" sz="3200" b="1" dirty="0"/>
          </a:p>
          <a:p>
            <a:r>
              <a:rPr lang="cs-CZ" sz="3200" b="1" dirty="0" smtClean="0"/>
              <a:t>VANA</a:t>
            </a:r>
          </a:p>
          <a:p>
            <a:endParaRPr lang="cs-CZ" sz="3200" b="1" dirty="0"/>
          </a:p>
          <a:p>
            <a:r>
              <a:rPr lang="cs-CZ" sz="3200" b="1" dirty="0" smtClean="0"/>
              <a:t>KRÁVA</a:t>
            </a:r>
          </a:p>
          <a:p>
            <a:endParaRPr lang="cs-CZ" sz="3200" b="1" dirty="0"/>
          </a:p>
          <a:p>
            <a:r>
              <a:rPr lang="cs-CZ" sz="3200" b="1" dirty="0" smtClean="0"/>
              <a:t>VLAK</a:t>
            </a:r>
            <a:endParaRPr lang="cs-CZ" sz="3200" b="1" dirty="0"/>
          </a:p>
        </p:txBody>
      </p:sp>
      <p:pic>
        <p:nvPicPr>
          <p:cNvPr id="11" name="Picture 2" descr="C:\Documents and Settings\Láďa\Local Settings\Temporary Internet Files\Content.IE5\QJ9ROL0K\MC900423161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214942" y="3714752"/>
            <a:ext cx="1827886" cy="18278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4.96762E-6 C -0.01233 -0.00416 -0.01928 -0.00393 -0.03282 -0.00231 C -0.03629 4.96762E-6 -0.04046 0.00069 -0.04341 0.0037 C -0.06841 0.03053 -0.04219 0.00856 -0.06129 0.02382 C -0.06303 0.02683 -0.06407 0.03076 -0.0658 0.03353 C -0.06806 0.03746 -0.07136 0.03955 -0.07327 0.04348 C -0.07674 0.05065 -0.07761 0.0599 -0.08073 0.06753 C -0.08351 0.07424 -0.08959 0.08719 -0.08959 0.08719 C -0.09063 0.09482 -0.09393 0.10153 -0.0941 0.10916 C -0.09514 0.14963 -0.09514 0.14177 -0.08664 0.16466 C -0.08594 0.16651 -0.08612 0.16906 -0.08525 0.17067 C -0.07639 0.18478 -0.06771 0.19195 -0.05678 0.20236 C -0.05348 0.20583 -0.04775 0.21438 -0.04775 0.21438 C -0.07205 0.24699 -0.15087 0.21253 -0.15087 0.21253 C -0.16146 0.20837 -0.17171 0.20444 -0.18212 0.20051 C -0.19358 0.19635 -0.20556 0.18524 -0.2165 0.17854 C -0.23299 0.16906 -0.24948 0.15888 -0.2658 0.1487 C -0.29167 0.13298 -0.31875 0.11471 -0.34028 0.08904 C -0.35105 0.07609 -0.35799 0.05828 -0.36875 0.04533 C -0.39428 0.01457 -0.41823 -0.01943 -0.43733 -0.05805 C -0.4382 -0.06314 -0.44046 -0.07701 -0.44028 -0.08187 C -0.43941 -0.09736 -0.43803 -0.09205 -0.43438 -0.10153 C -0.42275 -0.13298 -0.40018 -0.15264 -0.38368 -0.17923 C -0.3691 -0.20259 -0.35539 -0.23011 -0.34636 -0.25879 C -0.3408 -0.27613 -0.33907 -0.29255 -0.33594 -0.31036 C -0.34254 -0.3506 -0.36181 -0.37535 -0.3882 -0.39408 C -0.39671 -0.40009 -0.4 -0.40379 -0.40903 -0.40772 C -0.42622 -0.41536 -0.44219 -0.41744 -0.45973 -0.4216 C -0.47917 -0.42091 -0.49862 -0.42114 -0.51789 -0.41952 C -0.53143 -0.41836 -0.54046 -0.40518 -0.55226 -0.39963 C -0.56077 -0.38506 -0.56528 -0.36587 -0.56875 -0.34829 C -0.56823 -0.34019 -0.5691 -0.3321 -0.56719 -0.32447 C -0.56632 -0.321 -0.5632 -0.32054 -0.56129 -0.31846 C -0.55174 -0.30735 -0.53924 -0.30574 -0.52691 -0.30227 C -0.51754 -0.30435 -0.48941 -0.30782 -0.47622 -0.31637 C -0.44011 -0.33904 -0.4033 -0.36841 -0.37327 -0.40379 C -0.35452 -0.42576 -0.34167 -0.45421 -0.32535 -0.47919 C -0.32066 -0.49884 -0.31303 -0.51596 -0.30747 -0.53492 C -0.30261 -0.5518 -0.30018 -0.56869 -0.2941 -0.58464 C -0.28889 -0.59806 -0.28351 -0.61633 -0.27171 -0.62049 C -0.2566 -0.63252 -0.2415 -0.63599 -0.22396 -0.6383 C -0.18959 -0.63622 -0.15278 -0.64801 -0.12101 -0.63044 C -0.10053 -0.6191 -0.08299 -0.59644 -0.06268 -0.58464 C -0.02691 -0.56383 0.00902 -0.54533 0.04479 -0.52521 C 0.04618 -0.5229 0.04739 -0.52058 0.04913 -0.5192 C 0.05052 -0.51781 0.05243 -0.5185 0.05364 -0.51735 C 0.05677 -0.51411 0.05833 -0.50902 0.06111 -0.50532 C 0.06458 -0.49098 0.06232 -0.49699 0.06718 -0.48728 C 0.07031 -0.47387 0.07517 -0.46554 0.08055 -0.45352 C 0.08993 -0.4327 0.09722 -0.41166 0.10746 -0.392 C 0.12222 -0.3284 0.01632 -0.34621 0.01041 -0.34621 C -0.02761 -0.34019 0.02239 -0.34875 -0.01216 -0.34019 C -0.02188 -0.33765 -0.04184 -0.33418 -0.04184 -0.33418 C -0.05434 -0.32748 -0.06337 -0.31984 -0.07014 -0.30435 C -0.07309 -0.28192 -0.07309 -0.28862 -0.06875 -0.25278 C -0.06754 -0.2426 -0.05539 -0.21254 -0.05087 -0.20884 C -0.04844 -0.20675 -0.04566 -0.20537 -0.04341 -0.20282 C -0.03959 -0.19889 -0.03698 -0.19242 -0.03282 -0.18895 C -0.02309 -0.18108 -0.00834 -0.17507 0.00295 -0.16906 C 0.03142 -0.15379 0.06215 -0.14362 0.08958 -0.12535 C 0.12534 -0.10153 0.16059 -0.07771 0.19704 -0.05574 C 0.20781 -0.04949 0.22291 -0.03145 0.2342 -0.02613 C 0.24253 -0.01018 0.24357 -0.01365 0.23732 0.01179 C 0.23645 0.01549 0.2177 0.02289 0.21493 0.02382 C 0.20312 0.02752 0.1927 0.03608 0.18055 0.03931 C 0.16979 0.04209 0.15868 0.04371 0.14774 0.04533 C 0.13524 0.04417 0.12291 0.04302 0.11041 0.04163 C 0.10121 0.04024 0.09392 0.03191 0.08507 0.02937 C 0.08263 0.02683 0.08038 0.02336 0.0776 0.02151 C 0.07257 0.01827 0.0651 0.01873 0.05972 0.01549 C 0.0493 0.00971 0.04027 0.00092 0.02986 -0.00416 C 0.0151 4.96762E-6 0.025 -0.00254 3.33333E-6 4.96762E-6 Z " pathEditMode="relative" ptsTypes="ffffffffffffffffffffffffffffffffffffffffffffffffffffffffffffffffffffffff">
                                      <p:cBhvr>
                                        <p:cTn id="8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500042"/>
            <a:ext cx="8229600" cy="1066800"/>
          </a:xfrm>
        </p:spPr>
        <p:txBody>
          <a:bodyPr/>
          <a:lstStyle/>
          <a:p>
            <a:r>
              <a:rPr lang="cs-CZ" b="1" dirty="0" smtClean="0"/>
              <a:t>OPIŠ A PŘEPIŠ SLOVO:</a:t>
            </a:r>
            <a:endParaRPr lang="cs-CZ" b="1" dirty="0"/>
          </a:p>
        </p:txBody>
      </p:sp>
      <p:pic>
        <p:nvPicPr>
          <p:cNvPr id="4" name="Picture 2" descr="C:\Documents and Settings\Láďa\Local Settings\Temporary Internet Files\Content.IE5\YGN0Z3RJ\MC90007920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3286124"/>
            <a:ext cx="1785918" cy="1634693"/>
          </a:xfrm>
          <a:prstGeom prst="rect">
            <a:avLst/>
          </a:prstGeom>
          <a:noFill/>
        </p:spPr>
      </p:pic>
      <p:pic>
        <p:nvPicPr>
          <p:cNvPr id="5" name="Picture 3" descr="C:\Documents and Settings\Láďa\Local Settings\Temporary Internet Files\Content.IE5\87422H25\MC90032667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86380" y="1571612"/>
            <a:ext cx="1826971" cy="766267"/>
          </a:xfrm>
          <a:prstGeom prst="rect">
            <a:avLst/>
          </a:prstGeom>
          <a:noFill/>
        </p:spPr>
      </p:pic>
      <p:pic>
        <p:nvPicPr>
          <p:cNvPr id="6" name="Picture 10" descr="C:\Documents and Settings\Láďa\Local Settings\Temporary Internet Files\Content.IE5\YGN0Z3RJ\MC90041263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00628" y="5143512"/>
            <a:ext cx="2171557" cy="1242767"/>
          </a:xfrm>
          <a:prstGeom prst="rect">
            <a:avLst/>
          </a:prstGeom>
          <a:noFill/>
        </p:spPr>
      </p:pic>
      <p:pic>
        <p:nvPicPr>
          <p:cNvPr id="7" name="Picture 2" descr="C:\Documents and Settings\Láďa\Local Settings\Temporary Internet Files\Content.IE5\YGN0Z3RJ\MC900352133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0034" y="1357298"/>
            <a:ext cx="1502875" cy="1782024"/>
          </a:xfrm>
          <a:prstGeom prst="rect">
            <a:avLst/>
          </a:prstGeom>
          <a:noFill/>
        </p:spPr>
      </p:pic>
      <p:pic>
        <p:nvPicPr>
          <p:cNvPr id="8" name="Picture 7" descr="C:\Documents and Settings\Láďa\Local Settings\Temporary Internet Files\Content.IE5\CN8USW10\MC900192161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57158" y="4929198"/>
            <a:ext cx="2264356" cy="1681445"/>
          </a:xfrm>
          <a:prstGeom prst="rect">
            <a:avLst/>
          </a:prstGeom>
          <a:noFill/>
        </p:spPr>
      </p:pic>
      <p:pic>
        <p:nvPicPr>
          <p:cNvPr id="9" name="Picture 13" descr="C:\Documents and Settings\Láďa\Local Settings\Temporary Internet Files\Content.IE5\SQW80ZOZ\MC900440670[1]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357818" y="3143248"/>
            <a:ext cx="1585742" cy="1585742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2714612" y="5857892"/>
            <a:ext cx="23574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_ _ _ _ _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214546" y="2143116"/>
            <a:ext cx="23574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_ _ _ _ 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357422" y="3214686"/>
            <a:ext cx="23574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VRBA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285984" y="3929066"/>
            <a:ext cx="23574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_ _ _ _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366946" y="1509698"/>
            <a:ext cx="23574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PIVO</a:t>
            </a:r>
            <a:endParaRPr lang="cs-CZ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643174" y="5143512"/>
            <a:ext cx="23574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KRÁVA</a:t>
            </a:r>
            <a:endParaRPr lang="cs-CZ" sz="32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072330" y="3214686"/>
            <a:ext cx="207167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EVA</a:t>
            </a:r>
          </a:p>
          <a:p>
            <a:r>
              <a:rPr lang="cs-CZ" sz="3200" dirty="0" smtClean="0"/>
              <a:t>_ _ _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429520" y="1500174"/>
            <a:ext cx="17144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VLAK</a:t>
            </a:r>
          </a:p>
          <a:p>
            <a:r>
              <a:rPr lang="cs-CZ" sz="3200" dirty="0" smtClean="0"/>
              <a:t>_ _ _ _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000892" y="5072074"/>
            <a:ext cx="214310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VANA</a:t>
            </a:r>
          </a:p>
          <a:p>
            <a:r>
              <a:rPr lang="cs-CZ" sz="3200" dirty="0" smtClean="0"/>
              <a:t>_ _ _ _</a:t>
            </a:r>
            <a:endParaRPr lang="cs-CZ" sz="3200" dirty="0"/>
          </a:p>
        </p:txBody>
      </p:sp>
      <p:pic>
        <p:nvPicPr>
          <p:cNvPr id="19" name="Picture 2" descr="C:\Documents and Settings\Láďa\Local Settings\Temporary Internet Files\Content.IE5\QJ9ROL0K\MC900423161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071934" y="3714752"/>
            <a:ext cx="1827886" cy="18278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1441 0.0118 C 0.10208 0.00764 0.09514 0.00764 0.0816 0.00926 C 0.07812 0.0118 0.07396 0.01249 0.07101 0.01527 C 0.04601 0.04233 0.07222 0.02036 0.05312 0.03562 C 0.05139 0.03839 0.05035 0.04256 0.04861 0.0451 C 0.04635 0.04926 0.04305 0.05111 0.04114 0.05528 C 0.03767 0.06222 0.0368 0.07147 0.03368 0.07933 C 0.0309 0.08604 0.02483 0.09899 0.02483 0.09899 C 0.02378 0.10662 0.02049 0.11333 0.02031 0.12096 C 0.01927 0.1612 0.01927 0.15357 0.02778 0.17646 C 0.02847 0.17831 0.0283 0.18086 0.02917 0.18247 C 0.03802 0.19635 0.0467 0.20375 0.05764 0.21416 C 0.06094 0.2174 0.06667 0.22595 0.06667 0.22618 C 0.04236 0.25856 -0.03646 0.22433 -0.03646 0.22433 C -0.04705 0.22017 -0.05729 0.21601 -0.06771 0.21231 C -0.07917 0.20814 -0.09115 0.19704 -0.10208 0.19011 C -0.11858 0.18086 -0.13507 0.17045 -0.15139 0.16027 C -0.17726 0.14478 -0.20434 0.12628 -0.22587 0.10061 C -0.23663 0.08789 -0.24358 0.06985 -0.25434 0.05713 C -0.27986 0.02637 -0.30382 -0.00786 -0.32292 -0.04625 C -0.32379 -0.05134 -0.32604 -0.06521 -0.32587 -0.07007 C -0.325 -0.08556 -0.32361 -0.08025 -0.31997 -0.08973 C -0.30833 -0.12141 -0.28576 -0.14084 -0.26927 -0.16743 C -0.25469 -0.19079 -0.24097 -0.21831 -0.23195 -0.24699 C -0.22639 -0.26457 -0.22465 -0.28099 -0.22153 -0.29856 C -0.22813 -0.3388 -0.2474 -0.36355 -0.27379 -0.38228 C -0.28229 -0.38829 -0.28559 -0.39199 -0.29462 -0.39593 C -0.31181 -0.40356 -0.32778 -0.40564 -0.34531 -0.4098 C -0.36476 -0.40911 -0.3842 -0.40934 -0.40347 -0.40772 C -0.41701 -0.40656 -0.42604 -0.39338 -0.43785 -0.38783 C -0.44636 -0.37326 -0.45087 -0.35407 -0.45434 -0.33649 C -0.45382 -0.3284 -0.45469 -0.3203 -0.45278 -0.31267 C -0.45191 -0.3092 -0.44879 -0.30874 -0.44688 -0.30666 C -0.43733 -0.29556 -0.42483 -0.29394 -0.4125 -0.29047 C -0.40313 -0.29255 -0.375 -0.29602 -0.36181 -0.30457 C -0.3257 -0.32724 -0.28889 -0.35661 -0.25886 -0.39199 C -0.24011 -0.41396 -0.22726 -0.44241 -0.21094 -0.46739 C -0.20625 -0.48704 -0.19861 -0.50416 -0.19306 -0.52312 C -0.1882 -0.54 -0.18576 -0.55712 -0.17969 -0.57284 C -0.17448 -0.58626 -0.1691 -0.60453 -0.15729 -0.60869 C -0.14219 -0.62072 -0.12708 -0.62419 -0.10955 -0.6265 C -0.07517 -0.62442 -0.03837 -0.63621 -0.0066 -0.61864 C 0.01389 -0.6073 0.03142 -0.58464 0.05174 -0.57284 C 0.0875 -0.55203 0.12344 -0.53353 0.1592 -0.51364 C 0.16059 -0.5111 0.1618 -0.50878 0.16354 -0.50763 C 0.16493 -0.50601 0.16684 -0.5067 0.16805 -0.50555 C 0.17118 -0.50254 0.17274 -0.49722 0.17552 -0.49375 C 0.17899 -0.47918 0.17674 -0.48543 0.1816 -0.47548 C 0.18472 -0.46207 0.18958 -0.45374 0.19496 -0.44195 C 0.20434 -0.4209 0.21163 -0.39986 0.22187 -0.3802 C 0.23663 -0.3166 0.13073 -0.33441 0.12483 -0.33441 C 0.0868 -0.3284 0.1368 -0.33695 0.10208 -0.3284 C 0.09253 -0.32585 0.07257 -0.32238 0.07257 -0.32215 C 0.06007 -0.31568 0.05104 -0.30804 0.04427 -0.29255 C 0.04132 -0.27035 0.04132 -0.27682 0.04566 -0.24098 C 0.04687 -0.23103 0.05903 -0.20097 0.06354 -0.19704 C 0.06597 -0.19495 0.06875 -0.19357 0.07101 -0.19102 C 0.07483 -0.18709 0.07743 -0.18062 0.0816 -0.17715 C 0.09132 -0.16928 0.10608 -0.16327 0.11736 -0.15726 C 0.14583 -0.14199 0.17656 -0.13182 0.20399 -0.11355 C 0.23976 -0.08973 0.275 -0.06591 0.31146 -0.04394 C 0.32222 -0.03769 0.33733 -0.01965 0.34861 -0.01457 C 0.35694 0.00162 0.35799 -0.00185 0.35174 0.02359 C 0.35087 0.02729 0.33212 0.03469 0.32934 0.03562 C 0.31753 0.03909 0.30712 0.04765 0.29496 0.05111 C 0.2842 0.05366 0.27309 0.05528 0.26215 0.05713 C 0.24965 0.05597 0.23733 0.05458 0.22483 0.05343 C 0.21562 0.05204 0.20833 0.04348 0.19948 0.04094 C 0.19705 0.03839 0.19479 0.03493 0.19201 0.03308 C 0.18698 0.02984 0.17951 0.03053 0.17413 0.02729 C 0.16371 0.02128 0.15469 0.01272 0.14427 0.00764 C 0.12951 0.0118 0.13941 0.00926 0.11441 0.0118 Z " pathEditMode="relative" rAng="0" ptsTypes="ffffffffffffffffffffffffffffffffffffffffffffffffffffffffffffffffffffffff">
                                      <p:cBhvr>
                                        <p:cTn id="8" dur="5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3" y="-2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28604"/>
            <a:ext cx="8229600" cy="1066800"/>
          </a:xfrm>
        </p:spPr>
        <p:txBody>
          <a:bodyPr/>
          <a:lstStyle/>
          <a:p>
            <a:r>
              <a:rPr lang="cs-CZ" b="1" dirty="0" smtClean="0"/>
              <a:t>OPIŠ A PŘEPIŠ SLOVO:</a:t>
            </a:r>
            <a:endParaRPr lang="cs-CZ" b="1" dirty="0"/>
          </a:p>
        </p:txBody>
      </p:sp>
      <p:pic>
        <p:nvPicPr>
          <p:cNvPr id="4" name="Obrázek 3" descr="vran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4282" y="5143512"/>
            <a:ext cx="1834896" cy="1225296"/>
          </a:xfrm>
          <a:prstGeom prst="rect">
            <a:avLst/>
          </a:prstGeom>
        </p:spPr>
      </p:pic>
      <p:pic>
        <p:nvPicPr>
          <p:cNvPr id="5" name="Obrázek 4" descr="vodnik.gi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5720" y="1214422"/>
            <a:ext cx="1357306" cy="1809741"/>
          </a:xfrm>
          <a:prstGeom prst="rect">
            <a:avLst/>
          </a:prstGeom>
        </p:spPr>
      </p:pic>
      <p:pic>
        <p:nvPicPr>
          <p:cNvPr id="6" name="Picture 5" descr="C:\Documents and Settings\Láďa\Local Settings\Temporary Internet Files\Content.IE5\87422H25\MC90023272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786314" y="2500306"/>
            <a:ext cx="1833327" cy="1855960"/>
          </a:xfrm>
          <a:prstGeom prst="rect">
            <a:avLst/>
          </a:prstGeom>
          <a:noFill/>
        </p:spPr>
      </p:pic>
      <p:pic>
        <p:nvPicPr>
          <p:cNvPr id="7" name="Picture 3" descr="C:\Documents and Settings\Láďa\Local Settings\Temporary Internet Files\Content.IE5\87422H25\MC900293200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28596" y="3357562"/>
            <a:ext cx="1428760" cy="1618154"/>
          </a:xfrm>
          <a:prstGeom prst="rect">
            <a:avLst/>
          </a:prstGeom>
          <a:noFill/>
        </p:spPr>
      </p:pic>
      <p:pic>
        <p:nvPicPr>
          <p:cNvPr id="8" name="Picture 10" descr="C:\Documents and Settings\Láďa\Local Settings\Temporary Internet Files\Content.IE5\QJ9ROL0K\MC900435751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929190" y="857232"/>
            <a:ext cx="1571625" cy="1631950"/>
          </a:xfrm>
          <a:prstGeom prst="rect">
            <a:avLst/>
          </a:prstGeom>
          <a:noFill/>
        </p:spPr>
      </p:pic>
      <p:pic>
        <p:nvPicPr>
          <p:cNvPr id="9" name="Obrázek 8" descr="vejce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00628" y="4714884"/>
            <a:ext cx="1857379" cy="2143116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928794" y="1643050"/>
            <a:ext cx="235745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VODNÍK</a:t>
            </a:r>
          </a:p>
          <a:p>
            <a:r>
              <a:rPr lang="cs-CZ" sz="2800" b="1" dirty="0" smtClean="0"/>
              <a:t>_ _ _ _ _ _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071670" y="5072074"/>
            <a:ext cx="235745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VRÁNA</a:t>
            </a:r>
          </a:p>
          <a:p>
            <a:r>
              <a:rPr lang="cs-CZ" sz="3200" b="1" dirty="0" smtClean="0"/>
              <a:t>_ _ _ _ _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143108" y="3714752"/>
            <a:ext cx="235745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KÁVA</a:t>
            </a:r>
          </a:p>
          <a:p>
            <a:r>
              <a:rPr lang="cs-CZ" sz="3200" b="1" dirty="0" smtClean="0"/>
              <a:t>_ _ _ _</a:t>
            </a:r>
            <a:endParaRPr lang="cs-CZ" sz="2800" b="1" dirty="0"/>
          </a:p>
        </p:txBody>
      </p:sp>
      <p:pic>
        <p:nvPicPr>
          <p:cNvPr id="13" name="Picture 2" descr="C:\Documents and Settings\Láďa\Local Settings\Temporary Internet Files\Content.IE5\QJ9ROL0K\MC900423161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214942" y="3714752"/>
            <a:ext cx="1827886" cy="1827886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6786546" y="5072074"/>
            <a:ext cx="235745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VEJCE</a:t>
            </a:r>
          </a:p>
          <a:p>
            <a:r>
              <a:rPr lang="cs-CZ" sz="3200" b="1" dirty="0" smtClean="0"/>
              <a:t>_ _ _ _ _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500826" y="2786058"/>
            <a:ext cx="235745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VOJÁK</a:t>
            </a:r>
          </a:p>
          <a:p>
            <a:r>
              <a:rPr lang="cs-CZ" sz="2800" b="1" dirty="0" smtClean="0"/>
              <a:t>_ _ _ _ _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500826" y="1214422"/>
            <a:ext cx="235745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ZVON</a:t>
            </a:r>
          </a:p>
          <a:p>
            <a:r>
              <a:rPr lang="cs-CZ" sz="3200" b="1" dirty="0" smtClean="0"/>
              <a:t>_ _ _ _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4.96762E-6 C -0.01233 -0.00416 -0.01928 -0.00393 -0.03282 -0.00231 C -0.03629 4.96762E-6 -0.04046 0.00069 -0.04341 0.0037 C -0.06841 0.03053 -0.04219 0.00856 -0.06129 0.02382 C -0.06303 0.02683 -0.06407 0.03076 -0.0658 0.03353 C -0.06806 0.03746 -0.07136 0.03955 -0.07327 0.04348 C -0.07674 0.05065 -0.07761 0.0599 -0.08073 0.06753 C -0.08351 0.07424 -0.08959 0.08719 -0.08959 0.08719 C -0.09063 0.09482 -0.09393 0.10153 -0.0941 0.10916 C -0.09514 0.14963 -0.09514 0.14177 -0.08664 0.16466 C -0.08594 0.16651 -0.08612 0.16906 -0.08525 0.17067 C -0.07639 0.18478 -0.06771 0.19195 -0.05678 0.20236 C -0.05348 0.20583 -0.04775 0.21438 -0.04775 0.21438 C -0.07205 0.24699 -0.15087 0.21253 -0.15087 0.21253 C -0.16146 0.20837 -0.17171 0.20444 -0.18212 0.20051 C -0.19358 0.19635 -0.20556 0.18524 -0.2165 0.17854 C -0.23299 0.16906 -0.24948 0.15888 -0.2658 0.1487 C -0.29167 0.13298 -0.31875 0.11471 -0.34028 0.08904 C -0.35105 0.07609 -0.35799 0.05828 -0.36875 0.04533 C -0.39428 0.01457 -0.41823 -0.01943 -0.43733 -0.05805 C -0.4382 -0.06314 -0.44046 -0.07701 -0.44028 -0.08187 C -0.43941 -0.09736 -0.43803 -0.09205 -0.43438 -0.10153 C -0.42275 -0.13298 -0.40018 -0.15264 -0.38368 -0.17923 C -0.3691 -0.20259 -0.35539 -0.23011 -0.34636 -0.25879 C -0.3408 -0.27613 -0.33907 -0.29255 -0.33594 -0.31036 C -0.34254 -0.3506 -0.36181 -0.37535 -0.3882 -0.39408 C -0.39671 -0.40009 -0.4 -0.40379 -0.40903 -0.40772 C -0.42622 -0.41536 -0.44219 -0.41744 -0.45973 -0.4216 C -0.47917 -0.42091 -0.49862 -0.42114 -0.51789 -0.41952 C -0.53143 -0.41836 -0.54046 -0.40518 -0.55226 -0.39963 C -0.56077 -0.38506 -0.56528 -0.36587 -0.56875 -0.34829 C -0.56823 -0.34019 -0.5691 -0.3321 -0.56719 -0.32447 C -0.56632 -0.321 -0.5632 -0.32054 -0.56129 -0.31846 C -0.55174 -0.30735 -0.53924 -0.30574 -0.52691 -0.30227 C -0.51754 -0.30435 -0.48941 -0.30782 -0.47622 -0.31637 C -0.44011 -0.33904 -0.4033 -0.36841 -0.37327 -0.40379 C -0.35452 -0.42576 -0.34167 -0.45421 -0.32535 -0.47919 C -0.32066 -0.49884 -0.31303 -0.51596 -0.30747 -0.53492 C -0.30261 -0.5518 -0.30018 -0.56869 -0.2941 -0.58464 C -0.28889 -0.59806 -0.28351 -0.61633 -0.27171 -0.62049 C -0.2566 -0.63252 -0.2415 -0.63599 -0.22396 -0.6383 C -0.18959 -0.63622 -0.15278 -0.64801 -0.12101 -0.63044 C -0.10053 -0.6191 -0.08299 -0.59644 -0.06268 -0.58464 C -0.02691 -0.56383 0.00902 -0.54533 0.04479 -0.52521 C 0.04618 -0.5229 0.04739 -0.52058 0.04913 -0.5192 C 0.05052 -0.51781 0.05243 -0.5185 0.05364 -0.51735 C 0.05677 -0.51411 0.05833 -0.50902 0.06111 -0.50532 C 0.06458 -0.49098 0.06232 -0.49699 0.06718 -0.48728 C 0.07031 -0.47387 0.07517 -0.46554 0.08055 -0.45352 C 0.08993 -0.4327 0.09722 -0.41166 0.10746 -0.392 C 0.12222 -0.3284 0.01632 -0.34621 0.01041 -0.34621 C -0.02761 -0.34019 0.02239 -0.34875 -0.01216 -0.34019 C -0.02188 -0.33765 -0.04184 -0.33418 -0.04184 -0.33418 C -0.05434 -0.32748 -0.06337 -0.31984 -0.07014 -0.30435 C -0.07309 -0.28192 -0.07309 -0.28862 -0.06875 -0.25278 C -0.06754 -0.2426 -0.05539 -0.21254 -0.05087 -0.20884 C -0.04844 -0.20675 -0.04566 -0.20537 -0.04341 -0.20282 C -0.03959 -0.19889 -0.03698 -0.19242 -0.03282 -0.18895 C -0.02309 -0.18108 -0.00834 -0.17507 0.00295 -0.16906 C 0.03142 -0.15379 0.06215 -0.14362 0.08958 -0.12535 C 0.12534 -0.10153 0.16059 -0.07771 0.19704 -0.05574 C 0.20781 -0.04949 0.22291 -0.03145 0.2342 -0.02613 C 0.24253 -0.01018 0.24357 -0.01365 0.23732 0.01179 C 0.23645 0.01549 0.2177 0.02289 0.21493 0.02382 C 0.20312 0.02752 0.1927 0.03608 0.18055 0.03931 C 0.16979 0.04209 0.15868 0.04371 0.14774 0.04533 C 0.13524 0.04417 0.12291 0.04302 0.11041 0.04163 C 0.10121 0.04024 0.09392 0.03191 0.08507 0.02937 C 0.08263 0.02683 0.08038 0.02336 0.0776 0.02151 C 0.07257 0.01827 0.0651 0.01873 0.05972 0.01549 C 0.0493 0.00971 0.04027 0.00092 0.02986 -0.00416 C 0.0151 4.96762E-6 0.025 -0.00254 3.33333E-6 4.96762E-6 Z " pathEditMode="relative" ptsTypes="ffffffffffffffffffffffffffffffffffffffffffffffffffffffffffffffffffffffff">
                                      <p:cBhvr>
                                        <p:cTn id="8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1928802"/>
            <a:ext cx="79296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VODNÍK     SEDÍ    NA         VRBĚ.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1472" y="5715016"/>
            <a:ext cx="79296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KRÁVA          MÁ        ZVON.</a:t>
            </a:r>
            <a:endParaRPr lang="cs-CZ" sz="3200" b="1" dirty="0"/>
          </a:p>
        </p:txBody>
      </p:sp>
      <p:pic>
        <p:nvPicPr>
          <p:cNvPr id="7" name="Obrázek 6" descr="vodnik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20" y="0"/>
            <a:ext cx="1357306" cy="1809741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3643306" y="1071546"/>
            <a:ext cx="129234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" name="Picture 2" descr="C:\Documents and Settings\Láďa\Local Settings\Temporary Internet Files\Content.IE5\YGN0Z3RJ\MC90007920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14942" y="285728"/>
            <a:ext cx="1785918" cy="1634693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2928926" y="4786322"/>
            <a:ext cx="141897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MÁ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2" name="Picture 7" descr="C:\Documents and Settings\Láďa\Local Settings\Temporary Internet Files\Content.IE5\CN8USW10\MC90019216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8596" y="3857628"/>
            <a:ext cx="2264356" cy="1681445"/>
          </a:xfrm>
          <a:prstGeom prst="rect">
            <a:avLst/>
          </a:prstGeom>
          <a:noFill/>
        </p:spPr>
      </p:pic>
      <p:pic>
        <p:nvPicPr>
          <p:cNvPr id="13" name="Picture 10" descr="C:\Documents and Settings\Láďa\Local Settings\Temporary Internet Files\Content.IE5\QJ9ROL0K\MC900435751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643438" y="4000504"/>
            <a:ext cx="1571625" cy="1631950"/>
          </a:xfrm>
          <a:prstGeom prst="rect">
            <a:avLst/>
          </a:prstGeom>
          <a:noFill/>
        </p:spPr>
      </p:pic>
      <p:pic>
        <p:nvPicPr>
          <p:cNvPr id="20" name="Obrázek 19" descr="sedi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8860" y="428604"/>
            <a:ext cx="1071561" cy="1389061"/>
          </a:xfrm>
          <a:prstGeom prst="rect">
            <a:avLst/>
          </a:prstGeom>
        </p:spPr>
      </p:pic>
      <p:sp>
        <p:nvSpPr>
          <p:cNvPr id="22" name="TextovéPole 21"/>
          <p:cNvSpPr txBox="1"/>
          <p:nvPr/>
        </p:nvSpPr>
        <p:spPr>
          <a:xfrm>
            <a:off x="7500958" y="1500174"/>
            <a:ext cx="7143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.</a:t>
            </a:r>
            <a:endParaRPr lang="cs-CZ" sz="32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429388" y="5000636"/>
            <a:ext cx="7143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.</a:t>
            </a:r>
            <a:endParaRPr lang="cs-CZ" sz="3200" b="1" dirty="0"/>
          </a:p>
        </p:txBody>
      </p:sp>
      <p:pic>
        <p:nvPicPr>
          <p:cNvPr id="4098" name="Picture 2" descr="C:\Documents and Settings\Láďa\Local Settings\Temporary Internet Files\Content.IE5\QJ9ROL0K\MC900423161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715140" y="2643182"/>
            <a:ext cx="1827886" cy="18278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8.32562E-7 C -0.00504 0.00439 -0.00799 0.00855 -0.01354 0.01202 C -0.01702 0.01827 -0.0224 0.02174 -0.02552 0.02798 C -0.03021 0.03723 -0.02708 0.03353 -0.02986 0.04186 C -0.03594 0.06036 -0.03924 0.07794 -0.0434 0.09736 C -0.04549 0.12349 -0.04792 0.13783 -0.04479 0.16697 C -0.04427 0.17137 -0.04167 0.17484 -0.04045 0.179 C -0.03403 0.19958 -0.02535 0.21693 -0.01354 0.23265 C -0.01129 0.23566 -0.00816 0.23728 -0.00608 0.24052 C 0.00729 0.26017 -0.00521 0.24514 0.00295 0.26041 C 0.00417 0.26272 0.00607 0.26434 0.00746 0.26642 C 0.00868 0.26827 0.00937 0.27035 0.01042 0.27243 C 0.01198 0.27914 0.01476 0.28168 0.01632 0.28839 C 0.01528 0.2951 0.01476 0.3018 0.01337 0.30828 C 0.01059 0.32007 -0.0059 0.32215 -0.01354 0.32423 C -0.02535 0.3321 -0.0408 0.33418 -0.05382 0.33603 C -0.07639 0.34274 -0.09809 0.34806 -0.12118 0.35199 C -0.14583 0.34944 -0.17083 0.34759 -0.19583 0.34412 C -0.20747 0.3425 -0.21285 0.33742 -0.22396 0.3321 C -0.25261 0.31892 -0.28108 0.30504 -0.30452 0.27844 C -0.31163 0.27035 -0.31493 0.26017 -0.3224 0.25254 C -0.33247 0.20213 -0.35938 0.16882 -0.39566 0.15125 C -0.40156 0.14847 -0.40729 0.14454 -0.41354 0.14315 C -0.42535 0.14061 -0.44931 0.13922 -0.44931 0.13922 C -0.49844 0.14176 -0.5217 0.14015 -0.56285 0.15518 C -0.57726 0.16628 -0.60469 0.18709 -0.61493 0.2049 C -0.62257 0.21808 -0.62535 0.2345 -0.63143 0.24861 C -0.63351 0.25347 -0.63698 0.2574 -0.63889 0.26249 C -0.65174 0.2951 -0.64028 0.27821 -0.65087 0.29232 C -0.66597 0.28238 -0.67188 0.24954 -0.67761 0.23057 C -0.67934 0.22502 -0.68195 0.22016 -0.68368 0.21485 C -0.69097 0.19311 -0.69497 0.17067 -0.70313 0.14917 C -0.70417 0.14315 -0.70538 0.13737 -0.70608 0.13136 C -0.70729 0.12003 -0.70903 0.09736 -0.70903 0.09736 C -0.70625 0.02868 -0.70434 -0.04464 -0.69566 -0.11332 C -0.69479 -0.12072 -0.69045 -0.16351 -0.68368 -0.16698 C -0.65261 -0.1834 -0.61979 -0.18687 -0.58663 -0.1908 C -0.56979 -0.19519 -0.55504 -0.20167 -0.53889 -0.20861 C -0.53455 -0.21485 -0.53038 -0.22017 -0.52847 -0.22849 C -0.52952 -0.23705 -0.52969 -0.24584 -0.53143 -0.2544 C -0.53299 -0.26249 -0.53889 -0.27128 -0.54184 -0.27822 C -0.55608 -0.31083 -0.57778 -0.32933 -0.5941 -0.35777 C -0.59531 -0.3624 -0.59913 -0.37119 -0.59566 -0.37581 C -0.59271 -0.37974 -0.58768 -0.37859 -0.58368 -0.37974 C -0.55486 -0.37651 -0.52587 -0.37512 -0.49705 -0.37165 C -0.47014 -0.36841 -0.4434 -0.36124 -0.41649 -0.35777 C -0.39427 -0.35199 -0.37188 -0.34089 -0.35087 -0.33002 C -0.34566 -0.32725 -0.34115 -0.32239 -0.33594 -0.32008 C -0.32413 -0.31499 -0.31198 -0.31198 -0.30018 -0.30805 C -0.29427 -0.3062 -0.28924 -0.30088 -0.28368 -0.29811 C -0.26181 -0.2877 -0.23924 -0.2759 -0.21649 -0.26827 C -0.19896 -0.26226 -0.16528 -0.25046 -0.14636 -0.24838 C -0.13386 -0.247 -0.10903 -0.24445 -0.10903 -0.24445 C -0.08281 -0.247 -0.05018 -0.24445 -0.02396 -0.25833 C -0.02292 -0.26041 -0.0191 -0.26712 -0.01945 -0.27035 C -0.02101 -0.28654 -0.04948 -0.29325 -0.05833 -0.29626 C -0.09514 -0.29325 -0.12743 -0.28862 -0.16285 -0.28423 C -0.17309 -0.27822 -0.18281 -0.27105 -0.19271 -0.26434 C -0.1967 -0.25694 -0.19844 -0.25093 -0.20156 -0.2426 C -0.19636 -0.20051 -0.1941 -0.18478 -0.18229 -0.14709 C -0.18021 -0.14108 -0.17934 -0.13414 -0.17622 -0.12928 C -0.17274 -0.12396 -0.1691 -0.11887 -0.16597 -0.11332 C -0.16302 -0.10824 -0.16163 -0.10222 -0.15851 -0.09737 C -0.14549 -0.07701 -0.12691 -0.06568 -0.10903 -0.05551 C -0.08177 -0.03978 -0.0566 -0.02914 -0.02691 -0.0259 C 0.01146 -0.01295 0.05434 -0.01434 0.09392 -0.0118 C 0.09687 -0.0111 0.10035 -0.01203 0.10295 -0.00995 C 0.10434 -0.00902 0.10521 -0.00555 0.10434 -0.00393 C 0.10312 -0.00185 0.10035 -0.00255 0.09844 -0.00185 C 0.07326 -0.00416 0.05417 -0.00578 0.03125 -0.01388 C 0.03107 -0.01388 0.01597 -0.01295 0.0118 -0.00995 C 0.00868 -0.00763 0.00625 -0.00393 0.00295 -0.00185 C 0.00191 -0.00116 0.00104 -0.0007 3.05556E-6 8.32562E-7 Z " pathEditMode="relative" ptsTypes="fffffffffffffffffffffffffffffffffffffffffffffffffffffffffffffffffffffffff">
                                      <p:cBhvr>
                                        <p:cTn id="8" dur="5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pij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488" y="1500174"/>
            <a:ext cx="1285875" cy="1666875"/>
          </a:xfrm>
          <a:prstGeom prst="rect">
            <a:avLst/>
          </a:prstGeom>
        </p:spPr>
      </p:pic>
      <p:pic>
        <p:nvPicPr>
          <p:cNvPr id="5" name="Obrázek 4" descr="tata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158" y="1357298"/>
            <a:ext cx="1377733" cy="178595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285720" y="3143248"/>
            <a:ext cx="828680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TÁTA              PIJE               PIVO.</a:t>
            </a:r>
          </a:p>
          <a:p>
            <a:endParaRPr lang="cs-CZ" sz="3200" b="1" dirty="0" smtClean="0"/>
          </a:p>
          <a:p>
            <a:endParaRPr lang="cs-CZ" sz="3200" b="1" dirty="0"/>
          </a:p>
          <a:p>
            <a:endParaRPr lang="cs-CZ" sz="3200" b="1" dirty="0" smtClean="0"/>
          </a:p>
          <a:p>
            <a:endParaRPr lang="cs-CZ" sz="3200" b="1" dirty="0"/>
          </a:p>
          <a:p>
            <a:r>
              <a:rPr lang="cs-CZ" sz="3200" b="1" dirty="0" smtClean="0"/>
              <a:t>MÁMA            PIJE             KÁVU.</a:t>
            </a:r>
            <a:endParaRPr lang="cs-CZ" sz="3200" b="1" dirty="0"/>
          </a:p>
        </p:txBody>
      </p:sp>
      <p:pic>
        <p:nvPicPr>
          <p:cNvPr id="16" name="Picture 2" descr="C:\Documents and Settings\Láďa\Local Settings\Temporary Internet Files\Content.IE5\YGN0Z3RJ\MC90035213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429256" y="1714488"/>
            <a:ext cx="1145685" cy="1358488"/>
          </a:xfrm>
          <a:prstGeom prst="rect">
            <a:avLst/>
          </a:prstGeom>
          <a:noFill/>
        </p:spPr>
      </p:pic>
      <p:pic>
        <p:nvPicPr>
          <p:cNvPr id="17" name="Picture 3" descr="C:\Documents and Settings\Láďa\Local Settings\Temporary Internet Files\Content.IE5\87422H25\MC900293200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286380" y="3857628"/>
            <a:ext cx="1428760" cy="1618154"/>
          </a:xfrm>
          <a:prstGeom prst="rect">
            <a:avLst/>
          </a:prstGeom>
          <a:noFill/>
        </p:spPr>
      </p:pic>
      <p:pic>
        <p:nvPicPr>
          <p:cNvPr id="18" name="Obrázek 17" descr="mama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8596" y="3929066"/>
            <a:ext cx="1285875" cy="1452561"/>
          </a:xfrm>
          <a:prstGeom prst="rect">
            <a:avLst/>
          </a:prstGeom>
        </p:spPr>
      </p:pic>
      <p:pic>
        <p:nvPicPr>
          <p:cNvPr id="19" name="Obrázek 18" descr="pij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488" y="3714752"/>
            <a:ext cx="1285875" cy="1666875"/>
          </a:xfrm>
          <a:prstGeom prst="rect">
            <a:avLst/>
          </a:prstGeom>
        </p:spPr>
      </p:pic>
      <p:sp>
        <p:nvSpPr>
          <p:cNvPr id="21" name="TextovéPole 20"/>
          <p:cNvSpPr txBox="1"/>
          <p:nvPr/>
        </p:nvSpPr>
        <p:spPr>
          <a:xfrm>
            <a:off x="6572264" y="2428868"/>
            <a:ext cx="7143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.</a:t>
            </a:r>
            <a:endParaRPr lang="cs-CZ" sz="32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929454" y="4714884"/>
            <a:ext cx="7143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.</a:t>
            </a:r>
            <a:endParaRPr lang="cs-CZ" sz="3200" b="1" dirty="0"/>
          </a:p>
        </p:txBody>
      </p:sp>
      <p:pic>
        <p:nvPicPr>
          <p:cNvPr id="23" name="Picture 2" descr="C:\Documents and Settings\Láďa\Local Settings\Temporary Internet Files\Content.IE5\QJ9ROL0K\MC900423161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715140" y="2643182"/>
            <a:ext cx="1827886" cy="18278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8.32562E-7 C -0.00504 0.00439 -0.00799 0.00855 -0.01354 0.01202 C -0.01702 0.01827 -0.0224 0.02174 -0.02552 0.02798 C -0.03021 0.03723 -0.02708 0.03353 -0.02986 0.04186 C -0.03594 0.06036 -0.03924 0.07794 -0.0434 0.09736 C -0.04549 0.12349 -0.04792 0.13783 -0.04479 0.16697 C -0.04427 0.17137 -0.04167 0.17484 -0.04045 0.179 C -0.03403 0.19958 -0.02535 0.21693 -0.01354 0.23265 C -0.01129 0.23566 -0.00816 0.23728 -0.00608 0.24052 C 0.00729 0.26017 -0.00521 0.24514 0.00295 0.26041 C 0.00417 0.26272 0.00607 0.26434 0.00746 0.26642 C 0.00868 0.26827 0.00937 0.27035 0.01042 0.27243 C 0.01198 0.27914 0.01476 0.28168 0.01632 0.28839 C 0.01528 0.2951 0.01476 0.3018 0.01337 0.30828 C 0.01059 0.32007 -0.0059 0.32215 -0.01354 0.32423 C -0.02535 0.3321 -0.0408 0.33418 -0.05382 0.33603 C -0.07639 0.34274 -0.09809 0.34806 -0.12118 0.35199 C -0.14583 0.34944 -0.17083 0.34759 -0.19583 0.34412 C -0.20747 0.3425 -0.21285 0.33742 -0.22396 0.3321 C -0.25261 0.31892 -0.28108 0.30504 -0.30452 0.27844 C -0.31163 0.27035 -0.31493 0.26017 -0.3224 0.25254 C -0.33247 0.20213 -0.35938 0.16882 -0.39566 0.15125 C -0.40156 0.14847 -0.40729 0.14454 -0.41354 0.14315 C -0.42535 0.14061 -0.44931 0.13922 -0.44931 0.13922 C -0.49844 0.14176 -0.5217 0.14015 -0.56285 0.15518 C -0.57726 0.16628 -0.60469 0.18709 -0.61493 0.2049 C -0.62257 0.21808 -0.62535 0.2345 -0.63143 0.24861 C -0.63351 0.25347 -0.63698 0.2574 -0.63889 0.26249 C -0.65174 0.2951 -0.64028 0.27821 -0.65087 0.29232 C -0.66597 0.28238 -0.67188 0.24954 -0.67761 0.23057 C -0.67934 0.22502 -0.68195 0.22016 -0.68368 0.21485 C -0.69097 0.19311 -0.69497 0.17067 -0.70313 0.14917 C -0.70417 0.14315 -0.70538 0.13737 -0.70608 0.13136 C -0.70729 0.12003 -0.70903 0.09736 -0.70903 0.09736 C -0.70625 0.02868 -0.70434 -0.04464 -0.69566 -0.11332 C -0.69479 -0.12072 -0.69045 -0.16351 -0.68368 -0.16698 C -0.65261 -0.1834 -0.61979 -0.18687 -0.58663 -0.1908 C -0.56979 -0.19519 -0.55504 -0.20167 -0.53889 -0.20861 C -0.53455 -0.21485 -0.53038 -0.22017 -0.52847 -0.22849 C -0.52952 -0.23705 -0.52969 -0.24584 -0.53143 -0.2544 C -0.53299 -0.26249 -0.53889 -0.27128 -0.54184 -0.27822 C -0.55608 -0.31083 -0.57778 -0.32933 -0.5941 -0.35777 C -0.59531 -0.3624 -0.59913 -0.37119 -0.59566 -0.37581 C -0.59271 -0.37974 -0.58768 -0.37859 -0.58368 -0.37974 C -0.55486 -0.37651 -0.52587 -0.37512 -0.49705 -0.37165 C -0.47014 -0.36841 -0.4434 -0.36124 -0.41649 -0.35777 C -0.39427 -0.35199 -0.37188 -0.34089 -0.35087 -0.33002 C -0.34566 -0.32725 -0.34115 -0.32239 -0.33594 -0.32008 C -0.32413 -0.31499 -0.31198 -0.31198 -0.30018 -0.30805 C -0.29427 -0.3062 -0.28924 -0.30088 -0.28368 -0.29811 C -0.26181 -0.2877 -0.23924 -0.2759 -0.21649 -0.26827 C -0.19896 -0.26226 -0.16528 -0.25046 -0.14636 -0.24838 C -0.13386 -0.247 -0.10903 -0.24445 -0.10903 -0.24445 C -0.08281 -0.247 -0.05018 -0.24445 -0.02396 -0.25833 C -0.02292 -0.26041 -0.0191 -0.26712 -0.01945 -0.27035 C -0.02101 -0.28654 -0.04948 -0.29325 -0.05833 -0.29626 C -0.09514 -0.29325 -0.12743 -0.28862 -0.16285 -0.28423 C -0.17309 -0.27822 -0.18281 -0.27105 -0.19271 -0.26434 C -0.1967 -0.25694 -0.19844 -0.25093 -0.20156 -0.2426 C -0.19636 -0.20051 -0.1941 -0.18478 -0.18229 -0.14709 C -0.18021 -0.14108 -0.17934 -0.13414 -0.17622 -0.12928 C -0.17274 -0.12396 -0.1691 -0.11887 -0.16597 -0.11332 C -0.16302 -0.10824 -0.16163 -0.10222 -0.15851 -0.09737 C -0.14549 -0.07701 -0.12691 -0.06568 -0.10903 -0.05551 C -0.08177 -0.03978 -0.0566 -0.02914 -0.02691 -0.0259 C 0.01146 -0.01295 0.05434 -0.01434 0.09392 -0.0118 C 0.09687 -0.0111 0.10035 -0.01203 0.10295 -0.00995 C 0.10434 -0.00902 0.10521 -0.00555 0.10434 -0.00393 C 0.10312 -0.00185 0.10035 -0.00255 0.09844 -0.00185 C 0.07326 -0.00416 0.05417 -0.00578 0.03125 -0.01388 C 0.03107 -0.01388 0.01597 -0.01295 0.0118 -0.00995 C 0.00868 -0.00763 0.00625 -0.00393 0.00295 -0.00185 C 0.00191 -0.00116 0.00104 -0.0007 3.05556E-6 8.32562E-7 Z " pathEditMode="relative" ptsTypes="fffffffffffffffffffffffffffffffffffffffffffffffffffffffffffffffffffffffff">
                                      <p:cBhvr>
                                        <p:cTn id="8" dur="5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2214554"/>
            <a:ext cx="8543956" cy="4359982"/>
          </a:xfrm>
        </p:spPr>
        <p:txBody>
          <a:bodyPr>
            <a:normAutofit fontScale="55000" lnSpcReduction="20000"/>
          </a:bodyPr>
          <a:lstStyle/>
          <a:p>
            <a:r>
              <a:rPr lang="cs-CZ" dirty="0" smtClean="0"/>
              <a:t>Dostupný z WWW:</a:t>
            </a:r>
            <a:r>
              <a:rPr lang="cs-CZ" dirty="0" smtClean="0">
                <a:hlinkClick r:id="rId2"/>
              </a:rPr>
              <a:t> </a:t>
            </a: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kr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kralovehradecky.cz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assets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pohadky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vodnik</a:t>
            </a:r>
            <a:r>
              <a:rPr lang="cs-CZ" dirty="0" smtClean="0">
                <a:hlinkClick r:id="rId3"/>
              </a:rPr>
              <a:t>-z-lesa-Halina.</a:t>
            </a:r>
            <a:r>
              <a:rPr lang="cs-CZ" dirty="0" err="1" smtClean="0">
                <a:hlinkClick r:id="rId3"/>
              </a:rPr>
              <a:t>gif</a:t>
            </a:r>
            <a:r>
              <a:rPr lang="cs-CZ" dirty="0" smtClean="0"/>
              <a:t>  </a:t>
            </a:r>
            <a:r>
              <a:rPr lang="cs-CZ" dirty="0" err="1" smtClean="0"/>
              <a:t>vodnik.gif</a:t>
            </a:r>
            <a:r>
              <a:rPr lang="cs-CZ" dirty="0" smtClean="0"/>
              <a:t> </a:t>
            </a:r>
            <a:r>
              <a:rPr lang="en-US" dirty="0" smtClean="0"/>
              <a:t>[cit. 201</a:t>
            </a:r>
            <a:r>
              <a:rPr lang="cs-CZ" dirty="0" smtClean="0"/>
              <a:t>1</a:t>
            </a:r>
            <a:r>
              <a:rPr lang="en-US" dirty="0" smtClean="0"/>
              <a:t>–</a:t>
            </a:r>
            <a:r>
              <a:rPr lang="cs-CZ" dirty="0" smtClean="0"/>
              <a:t>12</a:t>
            </a:r>
            <a:r>
              <a:rPr lang="en-US" dirty="0" smtClean="0"/>
              <a:t>–</a:t>
            </a:r>
            <a:r>
              <a:rPr lang="cs-CZ" dirty="0" smtClean="0"/>
              <a:t>01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Dostupný z WWW:</a:t>
            </a:r>
            <a:r>
              <a:rPr lang="cs-CZ" dirty="0" smtClean="0">
                <a:hlinkClick r:id="rId2"/>
              </a:rPr>
              <a:t> </a:t>
            </a:r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naturfoto.cz</a:t>
            </a:r>
            <a:r>
              <a:rPr lang="cs-CZ" dirty="0" smtClean="0">
                <a:hlinkClick r:id="rId4"/>
              </a:rPr>
              <a:t>/fotografie/</a:t>
            </a:r>
            <a:r>
              <a:rPr lang="cs-CZ" dirty="0" err="1" smtClean="0">
                <a:hlinkClick r:id="rId4"/>
              </a:rPr>
              <a:t>auer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vrana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americka</a:t>
            </a:r>
            <a:r>
              <a:rPr lang="cs-CZ" dirty="0" smtClean="0">
                <a:hlinkClick r:id="rId4"/>
              </a:rPr>
              <a:t>-IMG_3733mw.jpg</a:t>
            </a:r>
            <a:r>
              <a:rPr lang="cs-CZ" dirty="0" smtClean="0"/>
              <a:t>   	</a:t>
            </a:r>
            <a:r>
              <a:rPr lang="cs-CZ" dirty="0" err="1" smtClean="0"/>
              <a:t>vrana.jpg</a:t>
            </a:r>
            <a:r>
              <a:rPr lang="cs-CZ" dirty="0" smtClean="0"/>
              <a:t> </a:t>
            </a:r>
            <a:r>
              <a:rPr lang="en-US" dirty="0" smtClean="0"/>
              <a:t>[cit. 201</a:t>
            </a:r>
            <a:r>
              <a:rPr lang="cs-CZ" dirty="0" smtClean="0"/>
              <a:t>1</a:t>
            </a:r>
            <a:r>
              <a:rPr lang="en-US" dirty="0" smtClean="0"/>
              <a:t>–</a:t>
            </a:r>
            <a:r>
              <a:rPr lang="cs-CZ" dirty="0" smtClean="0"/>
              <a:t>12</a:t>
            </a:r>
            <a:r>
              <a:rPr lang="en-US" dirty="0" smtClean="0"/>
              <a:t>–</a:t>
            </a:r>
            <a:r>
              <a:rPr lang="cs-CZ" dirty="0" smtClean="0"/>
              <a:t>01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Dostupný z WWW: </a:t>
            </a:r>
            <a:r>
              <a:rPr lang="cs-CZ" dirty="0" smtClean="0">
                <a:hlinkClick r:id="rId5"/>
              </a:rPr>
              <a:t>www.office.</a:t>
            </a:r>
            <a:r>
              <a:rPr lang="cs-CZ" dirty="0" err="1" smtClean="0">
                <a:hlinkClick r:id="rId5"/>
              </a:rPr>
              <a:t>microsoft.com</a:t>
            </a:r>
            <a:r>
              <a:rPr lang="cs-CZ" dirty="0" smtClean="0"/>
              <a:t> obr. Vodník, vlak, vana, vrba, voják </a:t>
            </a:r>
            <a:r>
              <a:rPr lang="en-US" dirty="0" smtClean="0"/>
              <a:t>[cit. 201</a:t>
            </a:r>
            <a:r>
              <a:rPr lang="cs-CZ" dirty="0" smtClean="0"/>
              <a:t>1</a:t>
            </a:r>
            <a:r>
              <a:rPr lang="en-US" dirty="0" smtClean="0"/>
              <a:t>–</a:t>
            </a:r>
            <a:r>
              <a:rPr lang="cs-CZ" dirty="0" smtClean="0"/>
              <a:t>12</a:t>
            </a:r>
            <a:r>
              <a:rPr lang="en-US" dirty="0" smtClean="0"/>
              <a:t>–</a:t>
            </a:r>
            <a:r>
              <a:rPr lang="cs-CZ" dirty="0" smtClean="0"/>
              <a:t>01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Dostupný z WWW:</a:t>
            </a:r>
            <a:r>
              <a:rPr lang="cs-CZ" dirty="0" smtClean="0">
                <a:hlinkClick r:id="rId2"/>
              </a:rPr>
              <a:t> </a:t>
            </a:r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globalni</a:t>
            </a:r>
            <a:r>
              <a:rPr lang="cs-CZ" dirty="0" smtClean="0">
                <a:hlinkClick r:id="rId6"/>
              </a:rPr>
              <a:t>-</a:t>
            </a:r>
            <a:r>
              <a:rPr lang="cs-CZ" dirty="0" err="1" smtClean="0">
                <a:hlinkClick r:id="rId6"/>
              </a:rPr>
              <a:t>cteni.cz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project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images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verejne</a:t>
            </a:r>
            <a:r>
              <a:rPr lang="cs-CZ" dirty="0" smtClean="0">
                <a:hlinkClick r:id="rId6"/>
              </a:rPr>
              <a:t>/potraviny/vejce_text.</a:t>
            </a:r>
            <a:r>
              <a:rPr lang="cs-CZ" dirty="0" err="1" smtClean="0">
                <a:hlinkClick r:id="rId6"/>
              </a:rPr>
              <a:t>jpg</a:t>
            </a:r>
            <a:r>
              <a:rPr lang="cs-CZ" dirty="0" smtClean="0"/>
              <a:t>   vejce.</a:t>
            </a:r>
            <a:r>
              <a:rPr lang="cs-CZ" dirty="0" err="1" smtClean="0"/>
              <a:t>jpg</a:t>
            </a:r>
            <a:r>
              <a:rPr lang="cs-CZ" dirty="0" smtClean="0"/>
              <a:t> </a:t>
            </a:r>
            <a:r>
              <a:rPr lang="en-US" dirty="0" smtClean="0"/>
              <a:t>[cit. 201</a:t>
            </a:r>
            <a:r>
              <a:rPr lang="cs-CZ" dirty="0" smtClean="0"/>
              <a:t>1</a:t>
            </a:r>
            <a:r>
              <a:rPr lang="en-US" dirty="0" smtClean="0"/>
              <a:t>–</a:t>
            </a:r>
            <a:r>
              <a:rPr lang="cs-CZ" dirty="0" smtClean="0"/>
              <a:t>12</a:t>
            </a:r>
            <a:r>
              <a:rPr lang="en-US" dirty="0" smtClean="0"/>
              <a:t>–</a:t>
            </a:r>
            <a:r>
              <a:rPr lang="cs-CZ" dirty="0" smtClean="0"/>
              <a:t>01</a:t>
            </a:r>
            <a:r>
              <a:rPr lang="en-US" dirty="0" smtClean="0"/>
              <a:t>] </a:t>
            </a:r>
            <a:endParaRPr lang="cs-CZ" dirty="0" smtClean="0"/>
          </a:p>
          <a:p>
            <a:r>
              <a:rPr lang="cs-CZ" dirty="0" smtClean="0"/>
              <a:t>Dostupný z WWW:</a:t>
            </a:r>
            <a:r>
              <a:rPr lang="cs-CZ" dirty="0" smtClean="0">
                <a:hlinkClick r:id="rId2"/>
              </a:rPr>
              <a:t> </a:t>
            </a:r>
            <a:r>
              <a:rPr lang="cs-CZ" dirty="0" smtClean="0">
                <a:hlinkClick r:id="rId7"/>
              </a:rPr>
              <a:t>http://www.</a:t>
            </a:r>
            <a:r>
              <a:rPr lang="cs-CZ" dirty="0" err="1" smtClean="0">
                <a:hlinkClick r:id="rId7"/>
              </a:rPr>
              <a:t>globalni</a:t>
            </a:r>
            <a:r>
              <a:rPr lang="cs-CZ" dirty="0" smtClean="0">
                <a:hlinkClick r:id="rId7"/>
              </a:rPr>
              <a:t>-</a:t>
            </a:r>
            <a:r>
              <a:rPr lang="cs-CZ" dirty="0" err="1" smtClean="0">
                <a:hlinkClick r:id="rId7"/>
              </a:rPr>
              <a:t>cteni.cz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project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images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verejne</a:t>
            </a:r>
            <a:r>
              <a:rPr lang="cs-CZ" dirty="0" smtClean="0">
                <a:hlinkClick r:id="rId7"/>
              </a:rPr>
              <a:t>/moje_rodina/mama_text.</a:t>
            </a:r>
            <a:r>
              <a:rPr lang="cs-CZ" dirty="0" err="1" smtClean="0">
                <a:hlinkClick r:id="rId7"/>
              </a:rPr>
              <a:t>jpg</a:t>
            </a:r>
            <a:r>
              <a:rPr lang="cs-CZ" dirty="0" smtClean="0"/>
              <a:t>  mama.</a:t>
            </a:r>
            <a:r>
              <a:rPr lang="cs-CZ" dirty="0" err="1" smtClean="0"/>
              <a:t>jpg</a:t>
            </a:r>
            <a:r>
              <a:rPr lang="cs-CZ" dirty="0" smtClean="0"/>
              <a:t> </a:t>
            </a:r>
            <a:r>
              <a:rPr lang="en-US" dirty="0" smtClean="0"/>
              <a:t>[cit. 201</a:t>
            </a:r>
            <a:r>
              <a:rPr lang="cs-CZ" dirty="0" smtClean="0"/>
              <a:t>1</a:t>
            </a:r>
            <a:r>
              <a:rPr lang="en-US" dirty="0" smtClean="0"/>
              <a:t>–</a:t>
            </a:r>
            <a:r>
              <a:rPr lang="cs-CZ" dirty="0" smtClean="0"/>
              <a:t>12</a:t>
            </a:r>
            <a:r>
              <a:rPr lang="en-US" dirty="0" smtClean="0"/>
              <a:t>–</a:t>
            </a:r>
            <a:r>
              <a:rPr lang="cs-CZ" dirty="0" smtClean="0"/>
              <a:t>01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Dostupný z WWW:</a:t>
            </a:r>
            <a:r>
              <a:rPr lang="cs-CZ" dirty="0" smtClean="0">
                <a:hlinkClick r:id="rId2"/>
              </a:rPr>
              <a:t> </a:t>
            </a:r>
            <a:r>
              <a:rPr lang="cs-CZ" dirty="0" smtClean="0">
                <a:hlinkClick r:id="rId8"/>
              </a:rPr>
              <a:t>http://www.</a:t>
            </a:r>
            <a:r>
              <a:rPr lang="cs-CZ" dirty="0" err="1" smtClean="0">
                <a:hlinkClick r:id="rId8"/>
              </a:rPr>
              <a:t>globalni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cteni.cz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project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images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verejne</a:t>
            </a:r>
            <a:r>
              <a:rPr lang="cs-CZ" dirty="0" smtClean="0">
                <a:hlinkClick r:id="rId8"/>
              </a:rPr>
              <a:t>/moje_rodina/</a:t>
            </a:r>
            <a:r>
              <a:rPr lang="cs-CZ" dirty="0" err="1" smtClean="0">
                <a:hlinkClick r:id="rId8"/>
              </a:rPr>
              <a:t>tata</a:t>
            </a:r>
            <a:r>
              <a:rPr lang="cs-CZ" dirty="0" smtClean="0">
                <a:hlinkClick r:id="rId8"/>
              </a:rPr>
              <a:t>_text.</a:t>
            </a:r>
            <a:r>
              <a:rPr lang="cs-CZ" dirty="0" err="1" smtClean="0">
                <a:hlinkClick r:id="rId8"/>
              </a:rPr>
              <a:t>jpg</a:t>
            </a:r>
            <a:r>
              <a:rPr lang="cs-CZ" dirty="0" smtClean="0"/>
              <a:t>  </a:t>
            </a:r>
            <a:r>
              <a:rPr lang="cs-CZ" dirty="0" err="1" smtClean="0"/>
              <a:t>tata.jpg</a:t>
            </a:r>
            <a:r>
              <a:rPr lang="cs-CZ" dirty="0" smtClean="0"/>
              <a:t> </a:t>
            </a:r>
            <a:r>
              <a:rPr lang="en-US" dirty="0" smtClean="0"/>
              <a:t>[cit. 201</a:t>
            </a:r>
            <a:r>
              <a:rPr lang="cs-CZ" dirty="0" smtClean="0"/>
              <a:t>1</a:t>
            </a:r>
            <a:r>
              <a:rPr lang="en-US" dirty="0" smtClean="0"/>
              <a:t>–</a:t>
            </a:r>
            <a:r>
              <a:rPr lang="cs-CZ" dirty="0" smtClean="0"/>
              <a:t>12</a:t>
            </a:r>
            <a:r>
              <a:rPr lang="en-US" dirty="0" smtClean="0"/>
              <a:t>–</a:t>
            </a:r>
            <a:r>
              <a:rPr lang="cs-CZ" dirty="0" smtClean="0"/>
              <a:t>01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Dostupný z WWW:</a:t>
            </a:r>
            <a:r>
              <a:rPr lang="cs-CZ" dirty="0" smtClean="0">
                <a:hlinkClick r:id="rId2"/>
              </a:rPr>
              <a:t> </a:t>
            </a:r>
            <a:r>
              <a:rPr lang="cs-CZ" dirty="0" smtClean="0">
                <a:hlinkClick r:id="rId9"/>
              </a:rPr>
              <a:t>http://www.</a:t>
            </a:r>
            <a:r>
              <a:rPr lang="cs-CZ" dirty="0" err="1" smtClean="0">
                <a:hlinkClick r:id="rId9"/>
              </a:rPr>
              <a:t>globalni</a:t>
            </a:r>
            <a:r>
              <a:rPr lang="cs-CZ" dirty="0" smtClean="0">
                <a:hlinkClick r:id="rId9"/>
              </a:rPr>
              <a:t>-</a:t>
            </a:r>
            <a:r>
              <a:rPr lang="cs-CZ" dirty="0" err="1" smtClean="0">
                <a:hlinkClick r:id="rId9"/>
              </a:rPr>
              <a:t>cteni.cz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project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images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verejne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cinnosti</a:t>
            </a:r>
            <a:r>
              <a:rPr lang="cs-CZ" dirty="0" smtClean="0">
                <a:hlinkClick r:id="rId9"/>
              </a:rPr>
              <a:t>/pije_text.</a:t>
            </a:r>
            <a:r>
              <a:rPr lang="cs-CZ" dirty="0" err="1" smtClean="0">
                <a:hlinkClick r:id="rId9"/>
              </a:rPr>
              <a:t>jpg</a:t>
            </a:r>
            <a:r>
              <a:rPr lang="cs-CZ" dirty="0" smtClean="0"/>
              <a:t>   pije.</a:t>
            </a:r>
            <a:r>
              <a:rPr lang="cs-CZ" dirty="0" err="1" smtClean="0"/>
              <a:t>jpg</a:t>
            </a:r>
            <a:r>
              <a:rPr lang="cs-CZ" dirty="0" smtClean="0"/>
              <a:t> </a:t>
            </a:r>
            <a:r>
              <a:rPr lang="en-US" dirty="0" smtClean="0"/>
              <a:t>[cit. 201</a:t>
            </a:r>
            <a:r>
              <a:rPr lang="cs-CZ" dirty="0" smtClean="0"/>
              <a:t>1</a:t>
            </a:r>
            <a:r>
              <a:rPr lang="en-US" dirty="0" smtClean="0"/>
              <a:t>–</a:t>
            </a:r>
            <a:r>
              <a:rPr lang="cs-CZ" dirty="0" smtClean="0"/>
              <a:t>12</a:t>
            </a:r>
            <a:r>
              <a:rPr lang="en-US" dirty="0" smtClean="0"/>
              <a:t>–</a:t>
            </a:r>
            <a:r>
              <a:rPr lang="cs-CZ" dirty="0" smtClean="0"/>
              <a:t>01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Dostupný z WWW:</a:t>
            </a:r>
            <a:r>
              <a:rPr lang="cs-CZ" dirty="0" smtClean="0">
                <a:hlinkClick r:id="rId2"/>
              </a:rPr>
              <a:t> </a:t>
            </a:r>
            <a:r>
              <a:rPr lang="cs-CZ" dirty="0" smtClean="0">
                <a:hlinkClick r:id="rId10"/>
              </a:rPr>
              <a:t>http://www.</a:t>
            </a:r>
            <a:r>
              <a:rPr lang="cs-CZ" dirty="0" err="1" smtClean="0">
                <a:hlinkClick r:id="rId10"/>
              </a:rPr>
              <a:t>globalni</a:t>
            </a:r>
            <a:r>
              <a:rPr lang="cs-CZ" dirty="0" smtClean="0">
                <a:hlinkClick r:id="rId10"/>
              </a:rPr>
              <a:t>-</a:t>
            </a:r>
            <a:r>
              <a:rPr lang="cs-CZ" dirty="0" err="1" smtClean="0">
                <a:hlinkClick r:id="rId10"/>
              </a:rPr>
              <a:t>cteni.cz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project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images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verejne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cinnosti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sedi</a:t>
            </a:r>
            <a:r>
              <a:rPr lang="cs-CZ" dirty="0" smtClean="0">
                <a:hlinkClick r:id="rId10"/>
              </a:rPr>
              <a:t>_text.</a:t>
            </a:r>
            <a:r>
              <a:rPr lang="cs-CZ" dirty="0" err="1" smtClean="0">
                <a:hlinkClick r:id="rId10"/>
              </a:rPr>
              <a:t>jpg</a:t>
            </a:r>
            <a:r>
              <a:rPr lang="cs-CZ" dirty="0" smtClean="0"/>
              <a:t>   </a:t>
            </a:r>
            <a:r>
              <a:rPr lang="cs-CZ" dirty="0" err="1" smtClean="0"/>
              <a:t>sedi.jpg</a:t>
            </a:r>
            <a:r>
              <a:rPr lang="cs-CZ" dirty="0" smtClean="0"/>
              <a:t> </a:t>
            </a:r>
            <a:r>
              <a:rPr lang="en-US" dirty="0" smtClean="0"/>
              <a:t>[cit. 201</a:t>
            </a:r>
            <a:r>
              <a:rPr lang="cs-CZ" dirty="0" smtClean="0"/>
              <a:t>1</a:t>
            </a:r>
            <a:r>
              <a:rPr lang="en-US" dirty="0" smtClean="0"/>
              <a:t>–</a:t>
            </a:r>
            <a:r>
              <a:rPr lang="cs-CZ" dirty="0" smtClean="0"/>
              <a:t>12</a:t>
            </a:r>
            <a:r>
              <a:rPr lang="en-US" dirty="0" smtClean="0"/>
              <a:t>–</a:t>
            </a:r>
            <a:r>
              <a:rPr lang="cs-CZ" dirty="0" smtClean="0"/>
              <a:t>01</a:t>
            </a:r>
            <a:r>
              <a:rPr lang="en-US" dirty="0" smtClean="0"/>
              <a:t>]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anchor="ctr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POUŽITÉ ZDROJE: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59</TotalTime>
  <Words>287</Words>
  <Application>Microsoft Office PowerPoint</Application>
  <PresentationFormat>Předvádění na obrazovce (4:3)</PresentationFormat>
  <Paragraphs>113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Urbanistický</vt:lpstr>
      <vt:lpstr>Název školy: Speciální základní škola,Louny, Poděbradova 640,příspěvková organizace Autor:  Mgr.TAŤÁNA RADIMSKÁ Název materiálu:  VY_32_INOVACE_07_II.JKGM_ALTERNATIVNÍ VÝUKA ČTENÍ S VYUŽITÍM GLOBÁLNÍ METODY– V ČÍSLO PROJEKTU: CZ.1.07/1.4.00/21.3407 </vt:lpstr>
      <vt:lpstr>ANOTACE</vt:lpstr>
      <vt:lpstr>Snímek 3</vt:lpstr>
      <vt:lpstr>DOPLŇ PÍSMENO </vt:lpstr>
      <vt:lpstr>NAJDI PÍSMENO </vt:lpstr>
      <vt:lpstr>DOPLŇ PÍSMENO</vt:lpstr>
      <vt:lpstr>PŘIŘAĎ SLOVA K OBRÁZKŮM</vt:lpstr>
      <vt:lpstr>PŘIŘAĎ SLOVA K OBRÁZKŮM</vt:lpstr>
      <vt:lpstr>OPIŠ A PŘEPIŠ SLOVO:</vt:lpstr>
      <vt:lpstr>OPIŠ A PŘEPIŠ SLOVO:</vt:lpstr>
      <vt:lpstr>Snímek 11</vt:lpstr>
      <vt:lpstr>Snímek 12</vt:lpstr>
      <vt:lpstr>POUŽITÉ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škola,Louny, Poděbradova 640,příspěvková organizace Autor:  Mgr.TAŤÁNA RADIMSKÁ Název materiálu:  VY_32_INOVACE_01_ALTERNATIVNÍ VÝUKA ČTENÍ S VYUŽITÍM GLOBÁLNÍ METODY PRO 1. STUPEŇ Speciální školy - V</dc:title>
  <dc:creator>Magda Radimová</dc:creator>
  <cp:lastModifiedBy>Magda Radimová</cp:lastModifiedBy>
  <cp:revision>9</cp:revision>
  <dcterms:created xsi:type="dcterms:W3CDTF">2012-03-25T14:42:43Z</dcterms:created>
  <dcterms:modified xsi:type="dcterms:W3CDTF">2012-10-09T19:33:44Z</dcterms:modified>
</cp:coreProperties>
</file>