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DF0E3-6F58-406D-9ADD-098D9F893BF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5EAEC-67B9-402B-A883-14B8F30D6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23223EE-1F34-41B6-90F5-E1E35DE05B9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D3BAA8C-5652-4F54-A4C5-8E1E060F08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1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11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4.wmf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png"/><Relationship Id="rId7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4.wmf"/><Relationship Id="rId7" Type="http://schemas.openxmlformats.org/officeDocument/2006/relationships/image" Target="../media/image1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0.wmf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8.wmf"/><Relationship Id="rId7" Type="http://schemas.openxmlformats.org/officeDocument/2006/relationships/image" Target="../media/image11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6.jpeg"/><Relationship Id="rId7" Type="http://schemas.openxmlformats.org/officeDocument/2006/relationships/image" Target="../media/image6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17.jpeg"/><Relationship Id="rId9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6.jpeg"/><Relationship Id="rId7" Type="http://schemas.openxmlformats.org/officeDocument/2006/relationships/image" Target="../media/image6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17.jpeg"/><Relationship Id="rId9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lobalni-cteni.cz/project/images/verejne/zelenina/cibule_text.jpg" TargetMode="External"/><Relationship Id="rId7" Type="http://schemas.openxmlformats.org/officeDocument/2006/relationships/hyperlink" Target="http://www.globalni-cteni.cz/project/images/verejne/cinnosti/ji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moje_rodina/babi_text.jpg" TargetMode="Externa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file:///C:\Documents%20and%20Settings\L&#195;&#161;&#196;&#143;a\Plocha\PREZENTACE\co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xfrm>
            <a:off x="214282" y="1000108"/>
            <a:ext cx="8786874" cy="1470025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lvl="0">
              <a:defRPr/>
            </a:pP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školy: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Speciální základní škola,Louny,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Poděbradova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640,příspěvková organizace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Autor: 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Mgr.TAŤÁNA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RADIMSKÁ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materiálu: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VY_32_INOVACE_09_II.JKGM_ALTERNATIVNÍ 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VÝUKA ČTENÍ S VYUŽITÍM GLOBÁLNÍ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METODY– 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C</a:t>
            </a:r>
            <a:b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3200" b="0" dirty="0" smtClean="0">
                <a:solidFill>
                  <a:schemeClr val="tx1"/>
                </a:solidFill>
              </a:rPr>
              <a:t>ČÍSLO PROJEKTU: CZ.1.07/1.4.00/21.3407 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2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298" y="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Metodické pokyny : žáci pomocí obrázků vyvozují a procvičují písmeno     . Opisují a doplňují písmeno a slova na interaktivní tabuli a v pracovním listě. Pomocí obrázků čtou jednoduché věty.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43240" y="4929198"/>
            <a:ext cx="55175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C</a:t>
            </a:r>
            <a:endParaRPr lang="cs-CZ" sz="28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34" y="285728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Láďa\Local Settings\Temporary Internet Files\Content.IE5\SQW80ZOZ\MC9003502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71612"/>
            <a:ext cx="1795604" cy="1413850"/>
          </a:xfrm>
          <a:prstGeom prst="rect">
            <a:avLst/>
          </a:prstGeom>
          <a:noFill/>
        </p:spPr>
      </p:pic>
      <p:pic>
        <p:nvPicPr>
          <p:cNvPr id="1028" name="Picture 4" descr="C:\Documents and Settings\Láďa\Local Settings\Temporary Internet Files\Content.IE5\8ZVS4QL8\MC90030004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143248"/>
            <a:ext cx="1755648" cy="1430122"/>
          </a:xfrm>
          <a:prstGeom prst="rect">
            <a:avLst/>
          </a:prstGeom>
          <a:noFill/>
        </p:spPr>
      </p:pic>
      <p:pic>
        <p:nvPicPr>
          <p:cNvPr id="12" name="Obrázek 11" descr="co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4714884"/>
            <a:ext cx="1446602" cy="1928802"/>
          </a:xfrm>
          <a:prstGeom prst="rect">
            <a:avLst/>
          </a:prstGeom>
        </p:spPr>
      </p:pic>
      <p:pic>
        <p:nvPicPr>
          <p:cNvPr id="13" name="Obrázek 12" descr="cibu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6" y="1071546"/>
            <a:ext cx="1414454" cy="1833552"/>
          </a:xfrm>
          <a:prstGeom prst="rect">
            <a:avLst/>
          </a:prstGeom>
        </p:spPr>
      </p:pic>
      <p:pic>
        <p:nvPicPr>
          <p:cNvPr id="1040" name="Picture 16" descr="C:\Documents and Settings\Láďa\Local Settings\Temporary Internet Files\Content.IE5\8ZVS4QL8\MP90042266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29256" y="3071810"/>
            <a:ext cx="1571636" cy="1724505"/>
          </a:xfrm>
          <a:prstGeom prst="rect">
            <a:avLst/>
          </a:prstGeom>
          <a:noFill/>
        </p:spPr>
      </p:pic>
      <p:pic>
        <p:nvPicPr>
          <p:cNvPr id="1041" name="Picture 17" descr="C:\Documents and Settings\Láďa\Local Settings\Temporary Internet Files\Content.IE5\N55XFQPS\MC90035245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43504" y="5357826"/>
            <a:ext cx="1785042" cy="106227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00298" y="1714488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CITRÓN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85984" y="3286124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CUKR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3108" y="5000636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COP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29454" y="1500174"/>
            <a:ext cx="1857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CIBULE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00892" y="3286124"/>
            <a:ext cx="19193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CESTA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29454" y="514351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CEDNÍK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467600" cy="703282"/>
          </a:xfrm>
        </p:spPr>
        <p:txBody>
          <a:bodyPr/>
          <a:lstStyle/>
          <a:p>
            <a:r>
              <a:rPr lang="cs-CZ" b="1" dirty="0" smtClean="0"/>
              <a:t>NAJDI PÍSMENO </a:t>
            </a:r>
            <a:endParaRPr lang="cs-CZ" b="1" dirty="0"/>
          </a:p>
        </p:txBody>
      </p:sp>
      <p:pic>
        <p:nvPicPr>
          <p:cNvPr id="3074" name="Picture 2" descr="C:\Documents and Settings\Láďa\Local Settings\Temporary Internet Files\Content.IE5\N55XFQPS\MC90035986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1743761" cy="18105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43306" y="142852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9" name="Picture 7" descr="C:\Documents and Settings\Láďa\Local Settings\Temporary Internet Files\Content.IE5\SQW80ZOZ\MC9004119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1071546"/>
            <a:ext cx="1643074" cy="1590049"/>
          </a:xfrm>
          <a:prstGeom prst="rect">
            <a:avLst/>
          </a:prstGeom>
          <a:noFill/>
        </p:spPr>
      </p:pic>
      <p:pic>
        <p:nvPicPr>
          <p:cNvPr id="3081" name="Picture 9" descr="C:\Documents and Settings\Láďa\Local Settings\Temporary Internet Files\Content.IE5\SQW80ZOZ\MC900441805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214686"/>
            <a:ext cx="1643042" cy="1643042"/>
          </a:xfrm>
          <a:prstGeom prst="rect">
            <a:avLst/>
          </a:prstGeom>
          <a:noFill/>
        </p:spPr>
      </p:pic>
      <p:pic>
        <p:nvPicPr>
          <p:cNvPr id="3093" name="Picture 21" descr="C:\Documents and Settings\Láďa\Local Settings\Temporary Internet Files\Content.IE5\8ZVS4QL8\MP900180492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2786058"/>
            <a:ext cx="1182259" cy="1871650"/>
          </a:xfrm>
          <a:prstGeom prst="rect">
            <a:avLst/>
          </a:prstGeom>
          <a:noFill/>
        </p:spPr>
      </p:pic>
      <p:pic>
        <p:nvPicPr>
          <p:cNvPr id="3102" name="Picture 30" descr="C:\Documents and Settings\Láďa\Local Settings\Temporary Internet Files\Content.IE5\N55XFQPS\MC90040388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10" y="4929198"/>
            <a:ext cx="898855" cy="1750857"/>
          </a:xfrm>
          <a:prstGeom prst="rect">
            <a:avLst/>
          </a:prstGeom>
          <a:noFill/>
        </p:spPr>
      </p:pic>
      <p:pic>
        <p:nvPicPr>
          <p:cNvPr id="3106" name="Picture 34" descr="C:\Documents and Settings\Láďa\Local Settings\Temporary Internet Files\Content.IE5\8ZVS4QL8\MC900441322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00562" y="4643446"/>
            <a:ext cx="2000240" cy="200024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071670" y="1643050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OPICE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1500174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OVOCE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14480" y="3643314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RUCE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29322" y="3000372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PTÁCI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57918" y="4929198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PALEC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71604" y="5429264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KLEC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7467600" cy="631844"/>
          </a:xfrm>
        </p:spPr>
        <p:txBody>
          <a:bodyPr/>
          <a:lstStyle/>
          <a:p>
            <a:r>
              <a:rPr lang="cs-CZ" b="1" dirty="0" smtClean="0"/>
              <a:t>DOPLŇ PÍSMENO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786182" y="142852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Láďa\Local Settings\Temporary Internet Files\Content.IE5\SQW80ZOZ\MC9003502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142984"/>
            <a:ext cx="1795604" cy="1413850"/>
          </a:xfrm>
          <a:prstGeom prst="rect">
            <a:avLst/>
          </a:prstGeom>
          <a:noFill/>
        </p:spPr>
      </p:pic>
      <p:pic>
        <p:nvPicPr>
          <p:cNvPr id="6" name="Obrázek 5" descr="co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4714884"/>
            <a:ext cx="1446602" cy="1928802"/>
          </a:xfrm>
          <a:prstGeom prst="rect">
            <a:avLst/>
          </a:prstGeom>
        </p:spPr>
      </p:pic>
      <p:pic>
        <p:nvPicPr>
          <p:cNvPr id="7" name="Picture 16" descr="C:\Documents and Settings\Láďa\Local Settings\Temporary Internet Files\Content.IE5\8ZVS4QL8\MP9004226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3000372"/>
            <a:ext cx="1571636" cy="172450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71736" y="1142984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_ITRÓN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29454" y="5572140"/>
            <a:ext cx="2214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PALE_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984" y="3214686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RU_E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43702" y="1428736"/>
            <a:ext cx="25002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OVO_E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15140" y="3143248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_ESTA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85984" y="5500702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_OP</a:t>
            </a:r>
            <a:endParaRPr lang="cs-CZ" sz="3200" dirty="0"/>
          </a:p>
        </p:txBody>
      </p:sp>
      <p:pic>
        <p:nvPicPr>
          <p:cNvPr id="14" name="Picture 9" descr="C:\Documents and Settings\Láďa\Local Settings\Temporary Internet Files\Content.IE5\SQW80ZOZ\MC900441805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2714620"/>
            <a:ext cx="1643042" cy="1643042"/>
          </a:xfrm>
          <a:prstGeom prst="rect">
            <a:avLst/>
          </a:prstGeom>
          <a:noFill/>
        </p:spPr>
      </p:pic>
      <p:pic>
        <p:nvPicPr>
          <p:cNvPr id="15" name="Picture 7" descr="C:\Documents and Settings\Láďa\Local Settings\Temporary Internet Files\Content.IE5\SQW80ZOZ\MC90041195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785794"/>
            <a:ext cx="1643074" cy="1590049"/>
          </a:xfrm>
          <a:prstGeom prst="rect">
            <a:avLst/>
          </a:prstGeom>
          <a:noFill/>
        </p:spPr>
      </p:pic>
      <p:pic>
        <p:nvPicPr>
          <p:cNvPr id="16" name="Picture 34" descr="C:\Documents and Settings\Láďa\Local Settings\Temporary Internet Files\Content.IE5\8ZVS4QL8\MC900441322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00562" y="4643446"/>
            <a:ext cx="2000240" cy="200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Láďa\Local Settings\Temporary Internet Files\Content.IE5\N55XFQPS\MC900359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1743761" cy="1810512"/>
          </a:xfrm>
          <a:prstGeom prst="rect">
            <a:avLst/>
          </a:prstGeom>
          <a:noFill/>
        </p:spPr>
      </p:pic>
      <p:pic>
        <p:nvPicPr>
          <p:cNvPr id="5" name="Picture 30" descr="C:\Documents and Settings\Láďa\Local Settings\Temporary Internet Files\Content.IE5\N55XFQPS\MC9004038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929198"/>
            <a:ext cx="898855" cy="1750857"/>
          </a:xfrm>
          <a:prstGeom prst="rect">
            <a:avLst/>
          </a:prstGeom>
          <a:noFill/>
        </p:spPr>
      </p:pic>
      <p:pic>
        <p:nvPicPr>
          <p:cNvPr id="6" name="Picture 21" descr="C:\Documents and Settings\Láďa\Local Settings\Temporary Internet Files\Content.IE5\8ZVS4QL8\MP90018049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2786058"/>
            <a:ext cx="1182259" cy="1871650"/>
          </a:xfrm>
          <a:prstGeom prst="rect">
            <a:avLst/>
          </a:prstGeom>
          <a:noFill/>
        </p:spPr>
      </p:pic>
      <p:pic>
        <p:nvPicPr>
          <p:cNvPr id="7" name="Picture 4" descr="C:\Documents and Settings\Láďa\Local Settings\Temporary Internet Files\Content.IE5\8ZVS4QL8\MC9003000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3143248"/>
            <a:ext cx="1755648" cy="1430122"/>
          </a:xfrm>
          <a:prstGeom prst="rect">
            <a:avLst/>
          </a:prstGeom>
          <a:noFill/>
        </p:spPr>
      </p:pic>
      <p:pic>
        <p:nvPicPr>
          <p:cNvPr id="8" name="Obrázek 7" descr="cibul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4876" y="714356"/>
            <a:ext cx="1414454" cy="1833552"/>
          </a:xfrm>
          <a:prstGeom prst="rect">
            <a:avLst/>
          </a:prstGeom>
        </p:spPr>
      </p:pic>
      <p:pic>
        <p:nvPicPr>
          <p:cNvPr id="9" name="Picture 17" descr="C:\Documents and Settings\Láďa\Local Settings\Temporary Internet Files\Content.IE5\N55XFQPS\MC90035245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57686" y="5286388"/>
            <a:ext cx="1785042" cy="106227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071670" y="1643050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OPI_E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00826" y="5500702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_ENÍK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43636" y="3143248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PTÁ_I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5140" y="1428736"/>
            <a:ext cx="17573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_IBULE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3357562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_UKR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85918" y="5357826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KLE_</a:t>
            </a:r>
            <a:endParaRPr lang="cs-CZ" sz="3200" dirty="0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7467600" cy="631844"/>
          </a:xfrm>
        </p:spPr>
        <p:txBody>
          <a:bodyPr/>
          <a:lstStyle/>
          <a:p>
            <a:r>
              <a:rPr lang="cs-CZ" b="1" dirty="0" smtClean="0"/>
              <a:t>DOPLŇ PÍSMENO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3786182" y="142852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7467600" cy="48896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PŘIŘAĎ SLOVA K OBRÁZKŮM:</a:t>
            </a:r>
            <a:endParaRPr lang="cs-CZ" b="1" dirty="0"/>
          </a:p>
        </p:txBody>
      </p:sp>
      <p:pic>
        <p:nvPicPr>
          <p:cNvPr id="4" name="Picture 2" descr="C:\Documents and Settings\Láďa\Local Settings\Temporary Internet Files\Content.IE5\N55XFQPS\MC90035986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3071810"/>
            <a:ext cx="1743761" cy="1810512"/>
          </a:xfrm>
          <a:prstGeom prst="rect">
            <a:avLst/>
          </a:prstGeom>
          <a:noFill/>
        </p:spPr>
      </p:pic>
      <p:pic>
        <p:nvPicPr>
          <p:cNvPr id="5" name="Picture 9" descr="C:\Documents and Settings\Láďa\Local Settings\Temporary Internet Files\Content.IE5\SQW80ZOZ\MC90044180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5000636"/>
            <a:ext cx="1643042" cy="1643042"/>
          </a:xfrm>
          <a:prstGeom prst="rect">
            <a:avLst/>
          </a:prstGeom>
          <a:noFill/>
        </p:spPr>
      </p:pic>
      <p:pic>
        <p:nvPicPr>
          <p:cNvPr id="6" name="Picture 30" descr="C:\Documents and Settings\Láďa\Local Settings\Temporary Internet Files\Content.IE5\N55XFQPS\MC9004038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3143248"/>
            <a:ext cx="898855" cy="1750857"/>
          </a:xfrm>
          <a:prstGeom prst="rect">
            <a:avLst/>
          </a:prstGeom>
          <a:noFill/>
        </p:spPr>
      </p:pic>
      <p:pic>
        <p:nvPicPr>
          <p:cNvPr id="7" name="Obrázek 6" descr="cibu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2264" y="785794"/>
            <a:ext cx="1414454" cy="1833552"/>
          </a:xfrm>
          <a:prstGeom prst="rect">
            <a:avLst/>
          </a:prstGeom>
        </p:spPr>
      </p:pic>
      <p:pic>
        <p:nvPicPr>
          <p:cNvPr id="8" name="Picture 16" descr="C:\Documents and Settings\Láďa\Local Settings\Temporary Internet Files\Content.IE5\8ZVS4QL8\MP90042266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43702" y="5133495"/>
            <a:ext cx="1571636" cy="1724505"/>
          </a:xfrm>
          <a:prstGeom prst="rect">
            <a:avLst/>
          </a:prstGeom>
          <a:noFill/>
        </p:spPr>
      </p:pic>
      <p:pic>
        <p:nvPicPr>
          <p:cNvPr id="9" name="Picture 17" descr="C:\Documents and Settings\Láďa\Local Settings\Temporary Internet Files\Content.IE5\N55XFQPS\MC90035245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1428736"/>
            <a:ext cx="1785042" cy="106227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00430" y="1500174"/>
            <a:ext cx="164307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CESTA</a:t>
            </a:r>
          </a:p>
          <a:p>
            <a:endParaRPr lang="cs-CZ" sz="2800" dirty="0" smtClean="0"/>
          </a:p>
          <a:p>
            <a:r>
              <a:rPr lang="cs-CZ" sz="2800" dirty="0" smtClean="0"/>
              <a:t>OPICE</a:t>
            </a:r>
          </a:p>
          <a:p>
            <a:endParaRPr lang="cs-CZ" sz="2800" dirty="0" smtClean="0"/>
          </a:p>
          <a:p>
            <a:r>
              <a:rPr lang="cs-CZ" sz="2800" dirty="0" smtClean="0"/>
              <a:t>CIBULE</a:t>
            </a:r>
          </a:p>
          <a:p>
            <a:endParaRPr lang="cs-CZ" sz="2800" dirty="0" smtClean="0"/>
          </a:p>
          <a:p>
            <a:r>
              <a:rPr lang="cs-CZ" sz="2800" dirty="0" smtClean="0"/>
              <a:t>RUCE</a:t>
            </a:r>
          </a:p>
          <a:p>
            <a:endParaRPr lang="cs-CZ" sz="2800" dirty="0" smtClean="0"/>
          </a:p>
          <a:p>
            <a:r>
              <a:rPr lang="cs-CZ" sz="2800" dirty="0" smtClean="0"/>
              <a:t>CEDNÍK</a:t>
            </a:r>
          </a:p>
          <a:p>
            <a:endParaRPr lang="cs-CZ" sz="2800" dirty="0" smtClean="0"/>
          </a:p>
          <a:p>
            <a:r>
              <a:rPr lang="cs-CZ" sz="2800" dirty="0" smtClean="0"/>
              <a:t>KLEC</a:t>
            </a:r>
            <a:endParaRPr lang="cs-CZ" sz="2800" dirty="0"/>
          </a:p>
        </p:txBody>
      </p:sp>
      <p:pic>
        <p:nvPicPr>
          <p:cNvPr id="1026" name="Picture 2" descr="C:\Documents and Settings\Láďa\Local Settings\Temporary Internet Files\Content.IE5\SQW80ZOZ\MC90044041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643446"/>
            <a:ext cx="12627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1 0.02592 C -0.12674 0.01596 -0.11476 0.02476 -0.14236 0.0199 C -0.20121 0.00948 -0.12118 0.01666 -0.19844 0.01203 C -0.20538 0.01226 -0.23299 0.00948 -0.24549 0.01805 C -0.25121 0.02198 -0.26059 0.03402 -0.26059 0.03402 C -0.26389 0.04328 -0.26753 0.05369 -0.27274 0.06041 C -0.27569 0.07545 -0.28003 0.07893 -0.29097 0.08263 C -0.34844 0.07893 -0.33924 0.07939 -0.37726 0.07059 C -0.38646 0.06457 -0.39618 0.05925 -0.40608 0.05647 C -0.41094 0.05207 -0.41632 0.04883 -0.42118 0.04444 C -0.425 0.03726 -0.42413 0.04004 -0.42569 0.03194 C -0.42674 0.02684 -0.42882 0.01596 -0.42882 0.01596 C -0.43229 -0.02431 -0.43073 -0.00695 -0.43333 -0.03635 C -0.43351 -0.03913 -0.44236 -0.05996 -0.44392 -0.06274 C -0.45538 -0.08334 -0.47031 -0.09885 -0.48177 -0.11945 C -0.48455 -0.13033 -0.48646 -0.1382 -0.48785 -0.14955 C -0.48733 -0.16644 -0.48785 -0.18334 -0.48628 -0.20001 C -0.48507 -0.2139 -0.47882 -0.22431 -0.47431 -0.23635 C -0.46736 -0.25487 -0.45764 -0.27177 -0.44549 -0.28496 C -0.44306 -0.29422 -0.4375 -0.29885 -0.43333 -0.30718 C -0.42847 -0.31668 -0.42587 -0.32524 -0.41962 -0.33334 C -0.41337 -0.35001 -0.40746 -0.36783 -0.40451 -0.38612 C -0.40712 -0.41691 -0.40868 -0.44399 -0.42569 -0.46668 C -0.42865 -0.48589 -0.43906 -0.49769 -0.44549 -0.51529 C -0.45868 -0.5514 -0.47465 -0.59793 -0.50764 -0.60603 C -0.5184 -0.61598 -0.53125 -0.6183 -0.54392 -0.62223 C -0.55104 -0.61853 -0.55503 -0.61783 -0.55764 -0.60811 C -0.51927 -0.57593 -0.55365 -0.60302 -0.43333 -0.61019 C -0.41111 -0.61158 -0.38871 -0.61529 -0.36667 -0.6183 C -0.34219 -0.62524 -0.31736 -0.62779 -0.29236 -0.63033 C -0.27917 -0.63334 -0.26615 -0.63589 -0.25295 -0.63843 C -0.24687 -0.63774 -0.2408 -0.6382 -0.2349 -0.63635 C -0.23212 -0.63543 -0.22587 -0.62871 -0.22274 -0.6264 C -0.2158 -0.62131 -0.2059 -0.61552 -0.19844 -0.61228 C -0.16892 -0.59908 -0.13837 -0.59769 -0.10764 -0.59607 C -0.08889 -0.59746 -0.07031 -0.6014 -0.05156 -0.60001 C -0.04931 -0.59978 -0.04913 -0.59492 -0.04844 -0.59191 C -0.04687 -0.58473 -0.04479 -0.56343 -0.03785 -0.55973 C -0.01094 -0.54515 0.01684 -0.54353 0.04549 -0.54144 C 0.05625 -0.53751 0.06615 -0.53519 0.07726 -0.53334 C 0.0783 -0.51552 0.07674 -0.51043 0.08177 -0.497 C 0.08663 -0.48404 0.09705 -0.48033 0.10608 -0.47478 C 0.12465 -0.4632 0.14306 -0.45256 0.16215 -0.4426 C 0.16875 -0.43311 0.1625 -0.43218 0.15764 -0.4264 C 0.14896 -0.41621 0.15 -0.41737 0.14549 -0.40811 C 0.14601 -0.40209 0.14531 -0.39561 0.14705 -0.39029 C 0.14809 -0.38681 0.15139 -0.38635 0.15313 -0.38381 C 0.15504 -0.3808 0.15538 -0.37663 0.15764 -0.37385 C 0.17396 -0.35464 0.1941 -0.34468 0.21372 -0.33334 C 0.21927 -0.3301 0.22483 -0.32686 0.23038 -0.32362 C 0.23333 -0.322 0.23941 -0.31922 0.23941 -0.31922 C 0.23142 -0.31205 0.22309 -0.30788 0.2151 -0.30117 C 0.21406 -0.29908 0.21285 -0.29723 0.21215 -0.29492 C 0.21094 -0.29098 0.20903 -0.28288 0.20903 -0.28288 C 0.21267 -0.27686 0.21615 -0.27084 0.21979 -0.26482 C 0.22153 -0.26205 0.22483 -0.26228 0.22726 -0.26066 C 0.22986 -0.25881 0.23247 -0.25695 0.2349 -0.25464 C 0.2441 -0.24561 0.2342 -0.25047 0.24549 -0.24654 C 0.24705 -0.24515 0.24965 -0.24492 0.25 -0.2426 C 0.25035 -0.24029 0.24844 -0.23797 0.24705 -0.23635 C 0.23854 -0.22732 0.23038 -0.22501 0.22118 -0.2183 C 0.21892 -0.21668 0.21736 -0.2139 0.2151 -0.21228 C 0.21267 -0.21043 0.21007 -0.2095 0.20764 -0.20811 C 0.20347 -0.20279 0.19392 -0.19399 0.19392 -0.19399 C 0.1934 -0.19306 0.18854 -0.18427 0.18941 -0.18195 C 0.1941 -0.16945 0.20017 -0.17131 0.20903 -0.16783 C 0.21667 -0.16482 0.22379 -0.16158 0.23038 -0.15556 C 0.23142 -0.15348 0.23438 -0.15163 0.23333 -0.14955 C 0.23177 -0.14677 0.22813 -0.14839 0.22569 -0.14746 C 0.2151 -0.14353 0.21649 -0.13982 0.20451 -0.13751 C 0.19514 -0.12871 0.20573 -0.13751 0.19236 -0.13149 C 0.18524 -0.12825 0.17743 -0.12293 0.17118 -0.11714 C 0.16927 -0.10302 0.17222 -0.08612 0.18333 -0.0808 C 0.18559 -0.07802 0.18819 -0.07593 0.18785 -0.07084 C 0.18576 -0.03751 0.17361 -0.04631 0.15 -0.04468 C 0.14219 -0.04121 0.14427 -0.03913 0.1349 -0.03635 C 0.11858 -0.02593 0.10226 -0.03311 0.0849 -0.03635 C 0.07483 -0.04561 0.08715 -0.03543 0.07274 -0.0426 C 0.06806 -0.04515 0.06406 -0.04839 0.05903 -0.0507 C 0.05712 -0.05927 0.05104 -0.0639 0.04549 -0.06876 C 0.03819 -0.06228 0.03819 -0.05464 0.03646 -0.04468 C 0.03438 0.0405 0.04879 0.02314 0.02274 0.01388 C 0.01563 0.0074 0.00781 0.00462 -1.66667E-6 -5.92593E-6 " pathEditMode="relative" ptsTypes="ffffffffffffffffffffffffffffffffffffff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Láďa\Local Settings\Temporary Internet Files\Content.IE5\SQW80ZOZ\MC9003502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5143512"/>
            <a:ext cx="1795604" cy="1413850"/>
          </a:xfrm>
          <a:prstGeom prst="rect">
            <a:avLst/>
          </a:prstGeom>
          <a:noFill/>
        </p:spPr>
      </p:pic>
      <p:pic>
        <p:nvPicPr>
          <p:cNvPr id="5" name="Picture 4" descr="C:\Documents and Settings\Láďa\Local Settings\Temporary Internet Files\Content.IE5\8ZVS4QL8\MC90030004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1000108"/>
            <a:ext cx="1755648" cy="1430122"/>
          </a:xfrm>
          <a:prstGeom prst="rect">
            <a:avLst/>
          </a:prstGeom>
          <a:noFill/>
        </p:spPr>
      </p:pic>
      <p:pic>
        <p:nvPicPr>
          <p:cNvPr id="6" name="Obrázek 5" descr="co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72264" y="3000372"/>
            <a:ext cx="1446602" cy="1928802"/>
          </a:xfrm>
          <a:prstGeom prst="rect">
            <a:avLst/>
          </a:prstGeom>
        </p:spPr>
      </p:pic>
      <p:pic>
        <p:nvPicPr>
          <p:cNvPr id="7" name="Picture 7" descr="C:\Documents and Settings\Láďa\Local Settings\Temporary Internet Files\Content.IE5\SQW80ZOZ\MC90041195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2857496"/>
            <a:ext cx="1643074" cy="1590049"/>
          </a:xfrm>
          <a:prstGeom prst="rect">
            <a:avLst/>
          </a:prstGeom>
          <a:noFill/>
        </p:spPr>
      </p:pic>
      <p:pic>
        <p:nvPicPr>
          <p:cNvPr id="10" name="Picture 21" descr="C:\Documents and Settings\Láďa\Local Settings\Temporary Internet Files\Content.IE5\8ZVS4QL8\MP900180492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10" y="4714884"/>
            <a:ext cx="1182259" cy="1871650"/>
          </a:xfrm>
          <a:prstGeom prst="rect">
            <a:avLst/>
          </a:prstGeom>
          <a:noFill/>
        </p:spPr>
      </p:pic>
      <p:pic>
        <p:nvPicPr>
          <p:cNvPr id="11" name="Picture 34" descr="C:\Documents and Settings\Láďa\Local Settings\Temporary Internet Files\Content.IE5\8ZVS4QL8\MC900441322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857232"/>
            <a:ext cx="2000240" cy="2000240"/>
          </a:xfrm>
          <a:prstGeom prst="rect">
            <a:avLst/>
          </a:prstGeom>
          <a:noFill/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85720" y="285728"/>
            <a:ext cx="7467600" cy="488968"/>
          </a:xfrm>
          <a:prstGeom prst="rect">
            <a:avLst/>
          </a:prstGeom>
        </p:spPr>
        <p:txBody>
          <a:bodyPr vert="horz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PŘIŘAĎ SLOVA K OBRÁZKŮM:</a:t>
            </a:r>
            <a:endParaRPr kumimoji="0" lang="cs-CZ" sz="3000" b="1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28992" y="1428736"/>
            <a:ext cx="25717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COP </a:t>
            </a:r>
          </a:p>
          <a:p>
            <a:endParaRPr lang="cs-CZ" sz="2800" dirty="0" smtClean="0"/>
          </a:p>
          <a:p>
            <a:r>
              <a:rPr lang="cs-CZ" sz="2800" dirty="0" smtClean="0"/>
              <a:t>CITRÓN</a:t>
            </a:r>
          </a:p>
          <a:p>
            <a:endParaRPr lang="cs-CZ" sz="2800" dirty="0" smtClean="0"/>
          </a:p>
          <a:p>
            <a:r>
              <a:rPr lang="cs-CZ" sz="2800" dirty="0" smtClean="0"/>
              <a:t>CUKR</a:t>
            </a:r>
          </a:p>
          <a:p>
            <a:endParaRPr lang="cs-CZ" sz="2800" dirty="0" smtClean="0"/>
          </a:p>
          <a:p>
            <a:r>
              <a:rPr lang="cs-CZ" sz="2800" dirty="0" smtClean="0"/>
              <a:t>PTÁCI</a:t>
            </a:r>
          </a:p>
          <a:p>
            <a:endParaRPr lang="cs-CZ" sz="2800" dirty="0" smtClean="0"/>
          </a:p>
          <a:p>
            <a:r>
              <a:rPr lang="cs-CZ" sz="2800" dirty="0" smtClean="0"/>
              <a:t>OVOCE</a:t>
            </a:r>
          </a:p>
          <a:p>
            <a:endParaRPr lang="cs-CZ" sz="2800" dirty="0" smtClean="0"/>
          </a:p>
          <a:p>
            <a:r>
              <a:rPr lang="cs-CZ" sz="2800" dirty="0" smtClean="0"/>
              <a:t>PALEC</a:t>
            </a:r>
            <a:endParaRPr lang="cs-CZ" sz="2800" dirty="0"/>
          </a:p>
        </p:txBody>
      </p:sp>
      <p:pic>
        <p:nvPicPr>
          <p:cNvPr id="19" name="Picture 2" descr="C:\Documents and Settings\Láďa\Local Settings\Temporary Internet Files\Content.IE5\SQW80ZOZ\MC90044041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643446"/>
            <a:ext cx="12627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1 0.02592 C -0.12674 0.01596 -0.11476 0.02476 -0.14236 0.0199 C -0.20121 0.00948 -0.12118 0.01666 -0.19844 0.01203 C -0.20538 0.01226 -0.23299 0.00948 -0.24549 0.01805 C -0.25121 0.02198 -0.26059 0.03402 -0.26059 0.03402 C -0.26389 0.04328 -0.26753 0.05369 -0.27274 0.06041 C -0.27569 0.07545 -0.28003 0.07893 -0.29097 0.08263 C -0.34844 0.07893 -0.33924 0.07939 -0.37726 0.07059 C -0.38646 0.06457 -0.39618 0.05925 -0.40608 0.05647 C -0.41094 0.05207 -0.41632 0.04883 -0.42118 0.04444 C -0.425 0.03726 -0.42413 0.04004 -0.42569 0.03194 C -0.42674 0.02684 -0.42882 0.01596 -0.42882 0.01596 C -0.43229 -0.02431 -0.43073 -0.00695 -0.43333 -0.03635 C -0.43351 -0.03913 -0.44236 -0.05996 -0.44392 -0.06274 C -0.45538 -0.08334 -0.47031 -0.09885 -0.48177 -0.11945 C -0.48455 -0.13033 -0.48646 -0.1382 -0.48785 -0.14955 C -0.48733 -0.16644 -0.48785 -0.18334 -0.48628 -0.20001 C -0.48507 -0.2139 -0.47882 -0.22431 -0.47431 -0.23635 C -0.46736 -0.25487 -0.45764 -0.27177 -0.44549 -0.28496 C -0.44306 -0.29422 -0.4375 -0.29885 -0.43333 -0.30718 C -0.42847 -0.31668 -0.42587 -0.32524 -0.41962 -0.33334 C -0.41337 -0.35001 -0.40746 -0.36783 -0.40451 -0.38612 C -0.40712 -0.41691 -0.40868 -0.44399 -0.42569 -0.46668 C -0.42865 -0.48589 -0.43906 -0.49769 -0.44549 -0.51529 C -0.45868 -0.5514 -0.47465 -0.59793 -0.50764 -0.60603 C -0.5184 -0.61598 -0.53125 -0.6183 -0.54392 -0.62223 C -0.55104 -0.61853 -0.55503 -0.61783 -0.55764 -0.60811 C -0.51927 -0.57593 -0.55365 -0.60302 -0.43333 -0.61019 C -0.41111 -0.61158 -0.38871 -0.61529 -0.36667 -0.6183 C -0.34219 -0.62524 -0.31736 -0.62779 -0.29236 -0.63033 C -0.27917 -0.63334 -0.26615 -0.63589 -0.25295 -0.63843 C -0.24687 -0.63774 -0.2408 -0.6382 -0.2349 -0.63635 C -0.23212 -0.63543 -0.22587 -0.62871 -0.22274 -0.6264 C -0.2158 -0.62131 -0.2059 -0.61552 -0.19844 -0.61228 C -0.16892 -0.59908 -0.13837 -0.59769 -0.10764 -0.59607 C -0.08889 -0.59746 -0.07031 -0.6014 -0.05156 -0.60001 C -0.04931 -0.59978 -0.04913 -0.59492 -0.04844 -0.59191 C -0.04687 -0.58473 -0.04479 -0.56343 -0.03785 -0.55973 C -0.01094 -0.54515 0.01684 -0.54353 0.04549 -0.54144 C 0.05625 -0.53751 0.06615 -0.53519 0.07726 -0.53334 C 0.0783 -0.51552 0.07674 -0.51043 0.08177 -0.497 C 0.08663 -0.48404 0.09705 -0.48033 0.10608 -0.47478 C 0.12465 -0.4632 0.14306 -0.45256 0.16215 -0.4426 C 0.16875 -0.43311 0.1625 -0.43218 0.15764 -0.4264 C 0.14896 -0.41621 0.15 -0.41737 0.14549 -0.40811 C 0.14601 -0.40209 0.14531 -0.39561 0.14705 -0.39029 C 0.14809 -0.38681 0.15139 -0.38635 0.15313 -0.38381 C 0.15504 -0.3808 0.15538 -0.37663 0.15764 -0.37385 C 0.17396 -0.35464 0.1941 -0.34468 0.21372 -0.33334 C 0.21927 -0.3301 0.22483 -0.32686 0.23038 -0.32362 C 0.23333 -0.322 0.23941 -0.31922 0.23941 -0.31922 C 0.23142 -0.31205 0.22309 -0.30788 0.2151 -0.30117 C 0.21406 -0.29908 0.21285 -0.29723 0.21215 -0.29492 C 0.21094 -0.29098 0.20903 -0.28288 0.20903 -0.28288 C 0.21267 -0.27686 0.21615 -0.27084 0.21979 -0.26482 C 0.22153 -0.26205 0.22483 -0.26228 0.22726 -0.26066 C 0.22986 -0.25881 0.23247 -0.25695 0.2349 -0.25464 C 0.2441 -0.24561 0.2342 -0.25047 0.24549 -0.24654 C 0.24705 -0.24515 0.24965 -0.24492 0.25 -0.2426 C 0.25035 -0.24029 0.24844 -0.23797 0.24705 -0.23635 C 0.23854 -0.22732 0.23038 -0.22501 0.22118 -0.2183 C 0.21892 -0.21668 0.21736 -0.2139 0.2151 -0.21228 C 0.21267 -0.21043 0.21007 -0.2095 0.20764 -0.20811 C 0.20347 -0.20279 0.19392 -0.19399 0.19392 -0.19399 C 0.1934 -0.19306 0.18854 -0.18427 0.18941 -0.18195 C 0.1941 -0.16945 0.20017 -0.17131 0.20903 -0.16783 C 0.21667 -0.16482 0.22379 -0.16158 0.23038 -0.15556 C 0.23142 -0.15348 0.23438 -0.15163 0.23333 -0.14955 C 0.23177 -0.14677 0.22813 -0.14839 0.22569 -0.14746 C 0.2151 -0.14353 0.21649 -0.13982 0.20451 -0.13751 C 0.19514 -0.12871 0.20573 -0.13751 0.19236 -0.13149 C 0.18524 -0.12825 0.17743 -0.12293 0.17118 -0.11714 C 0.16927 -0.10302 0.17222 -0.08612 0.18333 -0.0808 C 0.18559 -0.07802 0.18819 -0.07593 0.18785 -0.07084 C 0.18576 -0.03751 0.17361 -0.04631 0.15 -0.04468 C 0.14219 -0.04121 0.14427 -0.03913 0.1349 -0.03635 C 0.11858 -0.02593 0.10226 -0.03311 0.0849 -0.03635 C 0.07483 -0.04561 0.08715 -0.03543 0.07274 -0.0426 C 0.06806 -0.04515 0.06406 -0.04839 0.05903 -0.0507 C 0.05712 -0.05927 0.05104 -0.0639 0.04549 -0.06876 C 0.03819 -0.06228 0.03819 -0.05464 0.03646 -0.04468 C 0.03438 0.0405 0.04879 0.02314 0.02274 0.01388 C 0.01563 0.0074 0.00781 0.00462 -1.66667E-6 -5.92593E-6 " pathEditMode="relative" ptsTypes="ffffffffffffffffffffffffffffffffffffff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7467600" cy="560406"/>
          </a:xfrm>
        </p:spPr>
        <p:txBody>
          <a:bodyPr/>
          <a:lstStyle/>
          <a:p>
            <a:r>
              <a:rPr lang="cs-CZ" b="1" dirty="0" smtClean="0"/>
              <a:t>OPIŠ A PŘEPIŠ SLOVO:</a:t>
            </a:r>
            <a:endParaRPr lang="cs-CZ" b="1" dirty="0"/>
          </a:p>
        </p:txBody>
      </p:sp>
      <p:pic>
        <p:nvPicPr>
          <p:cNvPr id="4" name="Picture 4" descr="C:\Documents and Settings\Láďa\Local Settings\Temporary Internet Files\Content.IE5\8ZVS4QL8\MC9003000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3143248"/>
            <a:ext cx="1755648" cy="1430122"/>
          </a:xfrm>
          <a:prstGeom prst="rect">
            <a:avLst/>
          </a:prstGeom>
          <a:noFill/>
        </p:spPr>
      </p:pic>
      <p:pic>
        <p:nvPicPr>
          <p:cNvPr id="6" name="Picture 17" descr="C:\Documents and Settings\Láďa\Local Settings\Temporary Internet Files\Content.IE5\N55XFQPS\MC9003524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5357826"/>
            <a:ext cx="1785042" cy="1062273"/>
          </a:xfrm>
          <a:prstGeom prst="rect">
            <a:avLst/>
          </a:prstGeom>
          <a:noFill/>
        </p:spPr>
      </p:pic>
      <p:pic>
        <p:nvPicPr>
          <p:cNvPr id="7" name="Picture 2" descr="C:\Documents and Settings\Láďa\Local Settings\Temporary Internet Files\Content.IE5\N55XFQPS\MC90035986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714348" y="1142984"/>
            <a:ext cx="1743761" cy="1810512"/>
          </a:xfrm>
          <a:prstGeom prst="rect">
            <a:avLst/>
          </a:prstGeom>
          <a:noFill/>
        </p:spPr>
      </p:pic>
      <p:pic>
        <p:nvPicPr>
          <p:cNvPr id="8" name="Picture 7" descr="C:\Documents and Settings\Láďa\Local Settings\Temporary Internet Files\Content.IE5\SQW80ZOZ\MC90041195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1000108"/>
            <a:ext cx="1643074" cy="1590049"/>
          </a:xfrm>
          <a:prstGeom prst="rect">
            <a:avLst/>
          </a:prstGeom>
          <a:noFill/>
        </p:spPr>
      </p:pic>
      <p:pic>
        <p:nvPicPr>
          <p:cNvPr id="9" name="Picture 34" descr="C:\Documents and Settings\Láďa\Local Settings\Temporary Internet Files\Content.IE5\8ZVS4QL8\MC90044132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4643446"/>
            <a:ext cx="2000240" cy="2000240"/>
          </a:xfrm>
          <a:prstGeom prst="rect">
            <a:avLst/>
          </a:prstGeom>
          <a:noFill/>
        </p:spPr>
      </p:pic>
      <p:pic>
        <p:nvPicPr>
          <p:cNvPr id="10" name="Picture 9" descr="C:\Documents and Settings\Láďa\Local Settings\Temporary Internet Files\Content.IE5\SQW80ZOZ\MC900441805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28" y="2786058"/>
            <a:ext cx="1643042" cy="164304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00298" y="1428736"/>
            <a:ext cx="250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OPICE</a:t>
            </a:r>
          </a:p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3071810"/>
            <a:ext cx="250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CUKR</a:t>
            </a:r>
          </a:p>
          <a:p>
            <a:r>
              <a:rPr lang="cs-CZ" sz="3600" b="1" dirty="0" smtClean="0"/>
              <a:t>_ _ _ _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5143512"/>
            <a:ext cx="250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PALEC</a:t>
            </a:r>
          </a:p>
          <a:p>
            <a:r>
              <a:rPr lang="cs-CZ" sz="3600" b="1" dirty="0" smtClean="0"/>
              <a:t>_ _ _ _ _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43670" y="1142984"/>
            <a:ext cx="250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OVOCE</a:t>
            </a:r>
          </a:p>
          <a:p>
            <a:r>
              <a:rPr lang="cs-CZ" sz="3600" b="1" dirty="0" smtClean="0"/>
              <a:t>_ _ _ _ _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3071810"/>
            <a:ext cx="250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RUCE</a:t>
            </a:r>
          </a:p>
          <a:p>
            <a:r>
              <a:rPr lang="cs-CZ" sz="3600" b="1" dirty="0" smtClean="0"/>
              <a:t>_ _ _ _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670" y="5286388"/>
            <a:ext cx="250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CEDNÍK</a:t>
            </a:r>
          </a:p>
          <a:p>
            <a:r>
              <a:rPr lang="cs-CZ" sz="3600" b="1" dirty="0" smtClean="0"/>
              <a:t>_ _ _ _ _ _</a:t>
            </a:r>
            <a:endParaRPr lang="cs-CZ" sz="3600" b="1" dirty="0"/>
          </a:p>
        </p:txBody>
      </p:sp>
      <p:pic>
        <p:nvPicPr>
          <p:cNvPr id="17" name="Picture 2" descr="C:\Documents and Settings\Láďa\Local Settings\Temporary Internet Files\Content.IE5\SQW80ZOZ\MC90044041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643446"/>
            <a:ext cx="12627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1 0.02592 C -0.12674 0.01596 -0.11476 0.02476 -0.14236 0.0199 C -0.20121 0.00948 -0.12118 0.01666 -0.19844 0.01203 C -0.20538 0.01226 -0.23299 0.00948 -0.24549 0.01805 C -0.25121 0.02198 -0.26059 0.03402 -0.26059 0.03402 C -0.26389 0.04328 -0.26753 0.05369 -0.27274 0.06041 C -0.27569 0.07545 -0.28003 0.07893 -0.29097 0.08263 C -0.34844 0.07893 -0.33924 0.07939 -0.37726 0.07059 C -0.38646 0.06457 -0.39618 0.05925 -0.40608 0.05647 C -0.41094 0.05207 -0.41632 0.04883 -0.42118 0.04444 C -0.425 0.03726 -0.42413 0.04004 -0.42569 0.03194 C -0.42674 0.02684 -0.42882 0.01596 -0.42882 0.01596 C -0.43229 -0.02431 -0.43073 -0.00695 -0.43333 -0.03635 C -0.43351 -0.03913 -0.44236 -0.05996 -0.44392 -0.06274 C -0.45538 -0.08334 -0.47031 -0.09885 -0.48177 -0.11945 C -0.48455 -0.13033 -0.48646 -0.1382 -0.48785 -0.14955 C -0.48733 -0.16644 -0.48785 -0.18334 -0.48628 -0.20001 C -0.48507 -0.2139 -0.47882 -0.22431 -0.47431 -0.23635 C -0.46736 -0.25487 -0.45764 -0.27177 -0.44549 -0.28496 C -0.44306 -0.29422 -0.4375 -0.29885 -0.43333 -0.30718 C -0.42847 -0.31668 -0.42587 -0.32524 -0.41962 -0.33334 C -0.41337 -0.35001 -0.40746 -0.36783 -0.40451 -0.38612 C -0.40712 -0.41691 -0.40868 -0.44399 -0.42569 -0.46668 C -0.42865 -0.48589 -0.43906 -0.49769 -0.44549 -0.51529 C -0.45868 -0.5514 -0.47465 -0.59793 -0.50764 -0.60603 C -0.5184 -0.61598 -0.53125 -0.6183 -0.54392 -0.62223 C -0.55104 -0.61853 -0.55503 -0.61783 -0.55764 -0.60811 C -0.51927 -0.57593 -0.55365 -0.60302 -0.43333 -0.61019 C -0.41111 -0.61158 -0.38871 -0.61529 -0.36667 -0.6183 C -0.34219 -0.62524 -0.31736 -0.62779 -0.29236 -0.63033 C -0.27917 -0.63334 -0.26615 -0.63589 -0.25295 -0.63843 C -0.24687 -0.63774 -0.2408 -0.6382 -0.2349 -0.63635 C -0.23212 -0.63543 -0.22587 -0.62871 -0.22274 -0.6264 C -0.2158 -0.62131 -0.2059 -0.61552 -0.19844 -0.61228 C -0.16892 -0.59908 -0.13837 -0.59769 -0.10764 -0.59607 C -0.08889 -0.59746 -0.07031 -0.6014 -0.05156 -0.60001 C -0.04931 -0.59978 -0.04913 -0.59492 -0.04844 -0.59191 C -0.04687 -0.58473 -0.04479 -0.56343 -0.03785 -0.55973 C -0.01094 -0.54515 0.01684 -0.54353 0.04549 -0.54144 C 0.05625 -0.53751 0.06615 -0.53519 0.07726 -0.53334 C 0.0783 -0.51552 0.07674 -0.51043 0.08177 -0.497 C 0.08663 -0.48404 0.09705 -0.48033 0.10608 -0.47478 C 0.12465 -0.4632 0.14306 -0.45256 0.16215 -0.4426 C 0.16875 -0.43311 0.1625 -0.43218 0.15764 -0.4264 C 0.14896 -0.41621 0.15 -0.41737 0.14549 -0.40811 C 0.14601 -0.40209 0.14531 -0.39561 0.14705 -0.39029 C 0.14809 -0.38681 0.15139 -0.38635 0.15313 -0.38381 C 0.15504 -0.3808 0.15538 -0.37663 0.15764 -0.37385 C 0.17396 -0.35464 0.1941 -0.34468 0.21372 -0.33334 C 0.21927 -0.3301 0.22483 -0.32686 0.23038 -0.32362 C 0.23333 -0.322 0.23941 -0.31922 0.23941 -0.31922 C 0.23142 -0.31205 0.22309 -0.30788 0.2151 -0.30117 C 0.21406 -0.29908 0.21285 -0.29723 0.21215 -0.29492 C 0.21094 -0.29098 0.20903 -0.28288 0.20903 -0.28288 C 0.21267 -0.27686 0.21615 -0.27084 0.21979 -0.26482 C 0.22153 -0.26205 0.22483 -0.26228 0.22726 -0.26066 C 0.22986 -0.25881 0.23247 -0.25695 0.2349 -0.25464 C 0.2441 -0.24561 0.2342 -0.25047 0.24549 -0.24654 C 0.24705 -0.24515 0.24965 -0.24492 0.25 -0.2426 C 0.25035 -0.24029 0.24844 -0.23797 0.24705 -0.23635 C 0.23854 -0.22732 0.23038 -0.22501 0.22118 -0.2183 C 0.21892 -0.21668 0.21736 -0.2139 0.2151 -0.21228 C 0.21267 -0.21043 0.21007 -0.2095 0.20764 -0.20811 C 0.20347 -0.20279 0.19392 -0.19399 0.19392 -0.19399 C 0.1934 -0.19306 0.18854 -0.18427 0.18941 -0.18195 C 0.1941 -0.16945 0.20017 -0.17131 0.20903 -0.16783 C 0.21667 -0.16482 0.22379 -0.16158 0.23038 -0.15556 C 0.23142 -0.15348 0.23438 -0.15163 0.23333 -0.14955 C 0.23177 -0.14677 0.22813 -0.14839 0.22569 -0.14746 C 0.2151 -0.14353 0.21649 -0.13982 0.20451 -0.13751 C 0.19514 -0.12871 0.20573 -0.13751 0.19236 -0.13149 C 0.18524 -0.12825 0.17743 -0.12293 0.17118 -0.11714 C 0.16927 -0.10302 0.17222 -0.08612 0.18333 -0.0808 C 0.18559 -0.07802 0.18819 -0.07593 0.18785 -0.07084 C 0.18576 -0.03751 0.17361 -0.04631 0.15 -0.04468 C 0.14219 -0.04121 0.14427 -0.03913 0.1349 -0.03635 C 0.11858 -0.02593 0.10226 -0.03311 0.0849 -0.03635 C 0.07483 -0.04561 0.08715 -0.03543 0.07274 -0.0426 C 0.06806 -0.04515 0.06406 -0.04839 0.05903 -0.0507 C 0.05712 -0.05927 0.05104 -0.0639 0.04549 -0.06876 C 0.03819 -0.06228 0.03819 -0.05464 0.03646 -0.04468 C 0.03438 0.0405 0.04879 0.02314 0.02274 0.01388 C 0.01563 0.0074 0.00781 0.00462 -1.66667E-6 -5.92593E-6 " pathEditMode="relative" ptsTypes="ffffffffffffffffffffffffffffffffffffff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1928802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OPICE            JÍ                OVOCE.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4357694"/>
            <a:ext cx="87154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BABI          MÁ        CEDNÍK     A       CIBULI.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6273225"/>
            <a:ext cx="9001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     JE    CUKR    A     TO    JE       CITRÓN.</a:t>
            </a:r>
            <a:endParaRPr lang="cs-CZ" sz="3200" dirty="0"/>
          </a:p>
        </p:txBody>
      </p:sp>
      <p:pic>
        <p:nvPicPr>
          <p:cNvPr id="7" name="Picture 2" descr="C:\Documents and Settings\Láďa\Local Settings\Temporary Internet Files\Content.IE5\N55XFQPS\MC90035986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9" y="214290"/>
            <a:ext cx="1428760" cy="1483453"/>
          </a:xfrm>
          <a:prstGeom prst="rect">
            <a:avLst/>
          </a:prstGeom>
          <a:noFill/>
        </p:spPr>
      </p:pic>
      <p:pic>
        <p:nvPicPr>
          <p:cNvPr id="8" name="Obrázek 7" descr="bab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2571744"/>
            <a:ext cx="1357313" cy="1759480"/>
          </a:xfrm>
          <a:prstGeom prst="rect">
            <a:avLst/>
          </a:prstGeom>
        </p:spPr>
      </p:pic>
      <p:pic>
        <p:nvPicPr>
          <p:cNvPr id="9" name="Obrázek 8" descr="j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50" y="214290"/>
            <a:ext cx="1214437" cy="1574270"/>
          </a:xfrm>
          <a:prstGeom prst="rect">
            <a:avLst/>
          </a:prstGeom>
        </p:spPr>
      </p:pic>
      <p:pic>
        <p:nvPicPr>
          <p:cNvPr id="10" name="Picture 7" descr="C:\Documents and Settings\Láďa\Local Settings\Temporary Internet Files\Content.IE5\SQW80ZOZ\MC90041195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357166"/>
            <a:ext cx="1643074" cy="1590049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214546" y="3286124"/>
            <a:ext cx="12618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MÁ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17" descr="C:\Documents and Settings\Láďa\Local Settings\Temporary Internet Files\Content.IE5\N55XFQPS\MC90035245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4" y="3071810"/>
            <a:ext cx="1785042" cy="1062273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929322" y="335756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4" name="Obrázek 13" descr="cibul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2330" y="2428868"/>
            <a:ext cx="1414454" cy="1833552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214282" y="5572140"/>
            <a:ext cx="81753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57686" y="5643578"/>
            <a:ext cx="1133965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85852" y="5572140"/>
            <a:ext cx="74892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9" name="Picture 4" descr="C:\Documents and Settings\Láďa\Local Settings\Temporary Internet Files\Content.IE5\8ZVS4QL8\MC90030004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285984" y="5143512"/>
            <a:ext cx="1227783" cy="100013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3714744" y="5643578"/>
            <a:ext cx="5180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500694" y="5715016"/>
            <a:ext cx="74892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2" name="Picture 3" descr="C:\Documents and Settings\Láďa\Local Settings\Temporary Internet Files\Content.IE5\SQW80ZOZ\MC90035029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72330" y="5143512"/>
            <a:ext cx="1432696" cy="1128098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7000892" y="1214422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58214" y="5500702"/>
            <a:ext cx="7857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501090" y="3500438"/>
            <a:ext cx="6429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26" name="Picture 2" descr="C:\Documents and Settings\Láďa\Local Settings\Temporary Internet Files\Content.IE5\SQW80ZOZ\MC90044041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00628" y="4643446"/>
            <a:ext cx="12627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1 0.02592 C -0.12674 0.01596 -0.11476 0.02476 -0.14236 0.0199 C -0.20121 0.00948 -0.12118 0.01666 -0.19844 0.01203 C -0.20538 0.01226 -0.23299 0.00948 -0.24549 0.01805 C -0.25121 0.02198 -0.26059 0.03402 -0.26059 0.03402 C -0.26389 0.04328 -0.26753 0.05369 -0.27274 0.06041 C -0.27569 0.07545 -0.28003 0.07893 -0.29097 0.08263 C -0.34844 0.07893 -0.33924 0.07939 -0.37726 0.07059 C -0.38646 0.06457 -0.39618 0.05925 -0.40608 0.05647 C -0.41094 0.05207 -0.41632 0.04883 -0.42118 0.04444 C -0.425 0.03726 -0.42413 0.04004 -0.42569 0.03194 C -0.42674 0.02684 -0.42882 0.01596 -0.42882 0.01596 C -0.43229 -0.02431 -0.43073 -0.00695 -0.43333 -0.03635 C -0.43351 -0.03913 -0.44236 -0.05996 -0.44392 -0.06274 C -0.45538 -0.08334 -0.47031 -0.09885 -0.48177 -0.11945 C -0.48455 -0.13033 -0.48646 -0.1382 -0.48785 -0.14955 C -0.48733 -0.16644 -0.48785 -0.18334 -0.48628 -0.20001 C -0.48507 -0.2139 -0.47882 -0.22431 -0.47431 -0.23635 C -0.46736 -0.25487 -0.45764 -0.27177 -0.44549 -0.28496 C -0.44306 -0.29422 -0.4375 -0.29885 -0.43333 -0.30718 C -0.42847 -0.31668 -0.42587 -0.32524 -0.41962 -0.33334 C -0.41337 -0.35001 -0.40746 -0.36783 -0.40451 -0.38612 C -0.40712 -0.41691 -0.40868 -0.44399 -0.42569 -0.46668 C -0.42865 -0.48589 -0.43906 -0.49769 -0.44549 -0.51529 C -0.45868 -0.5514 -0.47465 -0.59793 -0.50764 -0.60603 C -0.5184 -0.61598 -0.53125 -0.6183 -0.54392 -0.62223 C -0.55104 -0.61853 -0.55503 -0.61783 -0.55764 -0.60811 C -0.51927 -0.57593 -0.55365 -0.60302 -0.43333 -0.61019 C -0.41111 -0.61158 -0.38871 -0.61529 -0.36667 -0.6183 C -0.34219 -0.62524 -0.31736 -0.62779 -0.29236 -0.63033 C -0.27917 -0.63334 -0.26615 -0.63589 -0.25295 -0.63843 C -0.24687 -0.63774 -0.2408 -0.6382 -0.2349 -0.63635 C -0.23212 -0.63543 -0.22587 -0.62871 -0.22274 -0.6264 C -0.2158 -0.62131 -0.2059 -0.61552 -0.19844 -0.61228 C -0.16892 -0.59908 -0.13837 -0.59769 -0.10764 -0.59607 C -0.08889 -0.59746 -0.07031 -0.6014 -0.05156 -0.60001 C -0.04931 -0.59978 -0.04913 -0.59492 -0.04844 -0.59191 C -0.04687 -0.58473 -0.04479 -0.56343 -0.03785 -0.55973 C -0.01094 -0.54515 0.01684 -0.54353 0.04549 -0.54144 C 0.05625 -0.53751 0.06615 -0.53519 0.07726 -0.53334 C 0.0783 -0.51552 0.07674 -0.51043 0.08177 -0.497 C 0.08663 -0.48404 0.09705 -0.48033 0.10608 -0.47478 C 0.12465 -0.4632 0.14306 -0.45256 0.16215 -0.4426 C 0.16875 -0.43311 0.1625 -0.43218 0.15764 -0.4264 C 0.14896 -0.41621 0.15 -0.41737 0.14549 -0.40811 C 0.14601 -0.40209 0.14531 -0.39561 0.14705 -0.39029 C 0.14809 -0.38681 0.15139 -0.38635 0.15313 -0.38381 C 0.15504 -0.3808 0.15538 -0.37663 0.15764 -0.37385 C 0.17396 -0.35464 0.1941 -0.34468 0.21372 -0.33334 C 0.21927 -0.3301 0.22483 -0.32686 0.23038 -0.32362 C 0.23333 -0.322 0.23941 -0.31922 0.23941 -0.31922 C 0.23142 -0.31205 0.22309 -0.30788 0.2151 -0.30117 C 0.21406 -0.29908 0.21285 -0.29723 0.21215 -0.29492 C 0.21094 -0.29098 0.20903 -0.28288 0.20903 -0.28288 C 0.21267 -0.27686 0.21615 -0.27084 0.21979 -0.26482 C 0.22153 -0.26205 0.22483 -0.26228 0.22726 -0.26066 C 0.22986 -0.25881 0.23247 -0.25695 0.2349 -0.25464 C 0.2441 -0.24561 0.2342 -0.25047 0.24549 -0.24654 C 0.24705 -0.24515 0.24965 -0.24492 0.25 -0.2426 C 0.25035 -0.24029 0.24844 -0.23797 0.24705 -0.23635 C 0.23854 -0.22732 0.23038 -0.22501 0.22118 -0.2183 C 0.21892 -0.21668 0.21736 -0.2139 0.2151 -0.21228 C 0.21267 -0.21043 0.21007 -0.2095 0.20764 -0.20811 C 0.20347 -0.20279 0.19392 -0.19399 0.19392 -0.19399 C 0.1934 -0.19306 0.18854 -0.18427 0.18941 -0.18195 C 0.1941 -0.16945 0.20017 -0.17131 0.20903 -0.16783 C 0.21667 -0.16482 0.22379 -0.16158 0.23038 -0.15556 C 0.23142 -0.15348 0.23438 -0.15163 0.23333 -0.14955 C 0.23177 -0.14677 0.22813 -0.14839 0.22569 -0.14746 C 0.2151 -0.14353 0.21649 -0.13982 0.20451 -0.13751 C 0.19514 -0.12871 0.20573 -0.13751 0.19236 -0.13149 C 0.18524 -0.12825 0.17743 -0.12293 0.17118 -0.11714 C 0.16927 -0.10302 0.17222 -0.08612 0.18333 -0.0808 C 0.18559 -0.07802 0.18819 -0.07593 0.18785 -0.07084 C 0.18576 -0.03751 0.17361 -0.04631 0.15 -0.04468 C 0.14219 -0.04121 0.14427 -0.03913 0.1349 -0.03635 C 0.11858 -0.02593 0.10226 -0.03311 0.0849 -0.03635 C 0.07483 -0.04561 0.08715 -0.03543 0.07274 -0.0426 C 0.06806 -0.04515 0.06406 -0.04839 0.05903 -0.0507 C 0.05712 -0.05927 0.05104 -0.0639 0.04549 -0.06876 C 0.03819 -0.06228 0.03819 -0.05464 0.03646 -0.04468 C 0.03438 0.0405 0.04879 0.02314 0.02274 0.01388 C 0.01563 0.0074 0.00781 0.00462 -1.66667E-6 -5.92593E-6 " pathEditMode="relative" ptsTypes="ffffffffffffffffffffffffffffffffffffff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28596" y="1928802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OPI_E            JÍ                OVO_E.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4357694"/>
            <a:ext cx="87154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BABI          MÁ        _EDNÍK     A       _IBULI.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44" y="6273225"/>
            <a:ext cx="9001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     JE    _UKR    A     TO    JE       _ITRÓN.</a:t>
            </a:r>
            <a:endParaRPr lang="cs-CZ" sz="3200" dirty="0"/>
          </a:p>
        </p:txBody>
      </p:sp>
      <p:pic>
        <p:nvPicPr>
          <p:cNvPr id="8" name="Picture 2" descr="C:\Documents and Settings\Láďa\Local Settings\Temporary Internet Files\Content.IE5\N55XFQPS\MC90035986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9" y="214290"/>
            <a:ext cx="1428760" cy="1483453"/>
          </a:xfrm>
          <a:prstGeom prst="rect">
            <a:avLst/>
          </a:prstGeom>
          <a:noFill/>
        </p:spPr>
      </p:pic>
      <p:pic>
        <p:nvPicPr>
          <p:cNvPr id="9" name="Obrázek 8" descr="bab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2571744"/>
            <a:ext cx="1357313" cy="1759480"/>
          </a:xfrm>
          <a:prstGeom prst="rect">
            <a:avLst/>
          </a:prstGeom>
        </p:spPr>
      </p:pic>
      <p:pic>
        <p:nvPicPr>
          <p:cNvPr id="10" name="Obrázek 9" descr="j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50" y="214290"/>
            <a:ext cx="1214437" cy="1574270"/>
          </a:xfrm>
          <a:prstGeom prst="rect">
            <a:avLst/>
          </a:prstGeom>
        </p:spPr>
      </p:pic>
      <p:pic>
        <p:nvPicPr>
          <p:cNvPr id="11" name="Picture 7" descr="C:\Documents and Settings\Láďa\Local Settings\Temporary Internet Files\Content.IE5\SQW80ZOZ\MC90041195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357166"/>
            <a:ext cx="1643074" cy="1590049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214546" y="3286124"/>
            <a:ext cx="12618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MÁ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" name="Picture 17" descr="C:\Documents and Settings\Láďa\Local Settings\Temporary Internet Files\Content.IE5\N55XFQPS\MC90035245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4" y="3071810"/>
            <a:ext cx="1785042" cy="1062273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5929322" y="335756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5" name="Obrázek 14" descr="cibul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2330" y="2428868"/>
            <a:ext cx="1414454" cy="183355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214282" y="5572140"/>
            <a:ext cx="81753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57686" y="5643578"/>
            <a:ext cx="1133965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TO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85852" y="5572140"/>
            <a:ext cx="74892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9" name="Picture 4" descr="C:\Documents and Settings\Láďa\Local Settings\Temporary Internet Files\Content.IE5\8ZVS4QL8\MC90030004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285984" y="5143512"/>
            <a:ext cx="1227783" cy="100013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3714744" y="5643578"/>
            <a:ext cx="5180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500694" y="5715016"/>
            <a:ext cx="74892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2" name="Picture 3" descr="C:\Documents and Settings\Láďa\Local Settings\Temporary Internet Files\Content.IE5\SQW80ZOZ\MC90035029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072330" y="5143512"/>
            <a:ext cx="1432696" cy="1128098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7000892" y="1214422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58214" y="5500702"/>
            <a:ext cx="7857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501090" y="3500438"/>
            <a:ext cx="6429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26" name="Picture 2" descr="C:\Documents and Settings\Láďa\Local Settings\Temporary Internet Files\Content.IE5\SQW80ZOZ\MC90044041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00628" y="4643446"/>
            <a:ext cx="12627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1 0.02592 C -0.12674 0.01596 -0.11476 0.02476 -0.14236 0.0199 C -0.20121 0.00948 -0.12118 0.01666 -0.19844 0.01203 C -0.20538 0.01226 -0.23299 0.00948 -0.24549 0.01805 C -0.25121 0.02198 -0.26059 0.03402 -0.26059 0.03402 C -0.26389 0.04328 -0.26753 0.05369 -0.27274 0.06041 C -0.27569 0.07545 -0.28003 0.07893 -0.29097 0.08263 C -0.34844 0.07893 -0.33924 0.07939 -0.37726 0.07059 C -0.38646 0.06457 -0.39618 0.05925 -0.40608 0.05647 C -0.41094 0.05207 -0.41632 0.04883 -0.42118 0.04444 C -0.425 0.03726 -0.42413 0.04004 -0.42569 0.03194 C -0.42674 0.02684 -0.42882 0.01596 -0.42882 0.01596 C -0.43229 -0.02431 -0.43073 -0.00695 -0.43333 -0.03635 C -0.43351 -0.03913 -0.44236 -0.05996 -0.44392 -0.06274 C -0.45538 -0.08334 -0.47031 -0.09885 -0.48177 -0.11945 C -0.48455 -0.13033 -0.48646 -0.1382 -0.48785 -0.14955 C -0.48733 -0.16644 -0.48785 -0.18334 -0.48628 -0.20001 C -0.48507 -0.2139 -0.47882 -0.22431 -0.47431 -0.23635 C -0.46736 -0.25487 -0.45764 -0.27177 -0.44549 -0.28496 C -0.44306 -0.29422 -0.4375 -0.29885 -0.43333 -0.30718 C -0.42847 -0.31668 -0.42587 -0.32524 -0.41962 -0.33334 C -0.41337 -0.35001 -0.40746 -0.36783 -0.40451 -0.38612 C -0.40712 -0.41691 -0.40868 -0.44399 -0.42569 -0.46668 C -0.42865 -0.48589 -0.43906 -0.49769 -0.44549 -0.51529 C -0.45868 -0.5514 -0.47465 -0.59793 -0.50764 -0.60603 C -0.5184 -0.61598 -0.53125 -0.6183 -0.54392 -0.62223 C -0.55104 -0.61853 -0.55503 -0.61783 -0.55764 -0.60811 C -0.51927 -0.57593 -0.55365 -0.60302 -0.43333 -0.61019 C -0.41111 -0.61158 -0.38871 -0.61529 -0.36667 -0.6183 C -0.34219 -0.62524 -0.31736 -0.62779 -0.29236 -0.63033 C -0.27917 -0.63334 -0.26615 -0.63589 -0.25295 -0.63843 C -0.24687 -0.63774 -0.2408 -0.6382 -0.2349 -0.63635 C -0.23212 -0.63543 -0.22587 -0.62871 -0.22274 -0.6264 C -0.2158 -0.62131 -0.2059 -0.61552 -0.19844 -0.61228 C -0.16892 -0.59908 -0.13837 -0.59769 -0.10764 -0.59607 C -0.08889 -0.59746 -0.07031 -0.6014 -0.05156 -0.60001 C -0.04931 -0.59978 -0.04913 -0.59492 -0.04844 -0.59191 C -0.04687 -0.58473 -0.04479 -0.56343 -0.03785 -0.55973 C -0.01094 -0.54515 0.01684 -0.54353 0.04549 -0.54144 C 0.05625 -0.53751 0.06615 -0.53519 0.07726 -0.53334 C 0.0783 -0.51552 0.07674 -0.51043 0.08177 -0.497 C 0.08663 -0.48404 0.09705 -0.48033 0.10608 -0.47478 C 0.12465 -0.4632 0.14306 -0.45256 0.16215 -0.4426 C 0.16875 -0.43311 0.1625 -0.43218 0.15764 -0.4264 C 0.14896 -0.41621 0.15 -0.41737 0.14549 -0.40811 C 0.14601 -0.40209 0.14531 -0.39561 0.14705 -0.39029 C 0.14809 -0.38681 0.15139 -0.38635 0.15313 -0.38381 C 0.15504 -0.3808 0.15538 -0.37663 0.15764 -0.37385 C 0.17396 -0.35464 0.1941 -0.34468 0.21372 -0.33334 C 0.21927 -0.3301 0.22483 -0.32686 0.23038 -0.32362 C 0.23333 -0.322 0.23941 -0.31922 0.23941 -0.31922 C 0.23142 -0.31205 0.22309 -0.30788 0.2151 -0.30117 C 0.21406 -0.29908 0.21285 -0.29723 0.21215 -0.29492 C 0.21094 -0.29098 0.20903 -0.28288 0.20903 -0.28288 C 0.21267 -0.27686 0.21615 -0.27084 0.21979 -0.26482 C 0.22153 -0.26205 0.22483 -0.26228 0.22726 -0.26066 C 0.22986 -0.25881 0.23247 -0.25695 0.2349 -0.25464 C 0.2441 -0.24561 0.2342 -0.25047 0.24549 -0.24654 C 0.24705 -0.24515 0.24965 -0.24492 0.25 -0.2426 C 0.25035 -0.24029 0.24844 -0.23797 0.24705 -0.23635 C 0.23854 -0.22732 0.23038 -0.22501 0.22118 -0.2183 C 0.21892 -0.21668 0.21736 -0.2139 0.2151 -0.21228 C 0.21267 -0.21043 0.21007 -0.2095 0.20764 -0.20811 C 0.20347 -0.20279 0.19392 -0.19399 0.19392 -0.19399 C 0.1934 -0.19306 0.18854 -0.18427 0.18941 -0.18195 C 0.1941 -0.16945 0.20017 -0.17131 0.20903 -0.16783 C 0.21667 -0.16482 0.22379 -0.16158 0.23038 -0.15556 C 0.23142 -0.15348 0.23438 -0.15163 0.23333 -0.14955 C 0.23177 -0.14677 0.22813 -0.14839 0.22569 -0.14746 C 0.2151 -0.14353 0.21649 -0.13982 0.20451 -0.13751 C 0.19514 -0.12871 0.20573 -0.13751 0.19236 -0.13149 C 0.18524 -0.12825 0.17743 -0.12293 0.17118 -0.11714 C 0.16927 -0.10302 0.17222 -0.08612 0.18333 -0.0808 C 0.18559 -0.07802 0.18819 -0.07593 0.18785 -0.07084 C 0.18576 -0.03751 0.17361 -0.04631 0.15 -0.04468 C 0.14219 -0.04121 0.14427 -0.03913 0.1349 -0.03635 C 0.11858 -0.02593 0.10226 -0.03311 0.0849 -0.03635 C 0.07483 -0.04561 0.08715 -0.03543 0.07274 -0.0426 C 0.06806 -0.04515 0.06406 -0.04839 0.05903 -0.0507 C 0.05712 -0.05927 0.05104 -0.0639 0.04549 -0.06876 C 0.03819 -0.06228 0.03819 -0.05464 0.03646 -0.04468 C 0.03438 0.0405 0.04879 0.02314 0.02274 0.01388 C 0.01563 0.0074 0.00781 0.00462 -1.66667E-6 -5.92593E-6 " pathEditMode="relative" ptsTypes="ffffffffffffffffffffffffffffffffffffff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globalni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cteni.cz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project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verejne</a:t>
            </a:r>
            <a:r>
              <a:rPr lang="cs-CZ" dirty="0" smtClean="0">
                <a:hlinkClick r:id="rId3"/>
              </a:rPr>
              <a:t>/zelenina/cibule_text.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/>
              <a:t>  cibule.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3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 action="ppaction://hlinkfile"/>
              </a:rPr>
              <a:t>file:///C:/Documents%20and%20Settings/L%C3%A1%C4%8Fa/Plocha/PREZENTACE/cop.jpg</a:t>
            </a:r>
            <a:r>
              <a:rPr lang="cs-CZ" dirty="0" smtClean="0"/>
              <a:t>  cop.</a:t>
            </a:r>
            <a:r>
              <a:rPr lang="cs-CZ" dirty="0" err="1" smtClean="0"/>
              <a:t>jpg</a:t>
            </a:r>
            <a:r>
              <a:rPr lang="cs-CZ" dirty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3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5"/>
              </a:rPr>
              <a:t>www.office.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/>
              <a:t> obr. Opice, </a:t>
            </a:r>
            <a:r>
              <a:rPr lang="cs-CZ" dirty="0" err="1" smtClean="0"/>
              <a:t>emotikona</a:t>
            </a:r>
            <a:r>
              <a:rPr lang="cs-CZ" dirty="0" smtClean="0"/>
              <a:t>, cukr, klec, palec, cedník, cesta, ruce, ptáci, ovoce </a:t>
            </a:r>
            <a:r>
              <a:rPr lang="en-US" dirty="0" smtClean="0"/>
              <a:t>[cit. 2012–0</a:t>
            </a:r>
            <a:r>
              <a:rPr lang="cs-CZ" dirty="0" smtClean="0"/>
              <a:t>3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/moje_rodina/babi_text.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babi.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3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cinnosti</a:t>
            </a:r>
            <a:r>
              <a:rPr lang="cs-CZ" dirty="0" smtClean="0">
                <a:hlinkClick r:id="rId7"/>
              </a:rPr>
              <a:t>/ji_text.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jí.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3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</TotalTime>
  <Words>368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Název školy: Speciální základní škola,Louny, Poděbradova 640,příspěvková organizace Autor:  Mgr.TAŤÁNA RADIMSKÁ Název materiálu: VY_32_INOVACE_09_II.JKGM_ALTERNATIVNÍ VÝUKA ČTENÍ S VYUŽITÍM GLOBÁLNÍ METODY– C ČÍSLO PROJEKTU: CZ.1.07/1.4.00/21.3407  </vt:lpstr>
      <vt:lpstr>ANOTACE</vt:lpstr>
      <vt:lpstr>Snímek 3</vt:lpstr>
      <vt:lpstr>NAJDI PÍSMENO </vt:lpstr>
      <vt:lpstr>DOPLŇ PÍSMENO</vt:lpstr>
      <vt:lpstr>DOPLŇ PÍSMENO</vt:lpstr>
      <vt:lpstr>PŘIŘAĎ SLOVA K OBRÁZKŮM:</vt:lpstr>
      <vt:lpstr>Snímek 8</vt:lpstr>
      <vt:lpstr>OPIŠ A PŘEPIŠ SLOVO:</vt:lpstr>
      <vt:lpstr>Snímek 10</vt:lpstr>
      <vt:lpstr>Snímek 11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VY_32_INOVACE_01_ALTERNATIVNÍ VÝUKA ČTENÍ S VYUŽITÍM GLOBÁLNÍ METODY PRO 1. STUPEŇ Speciální školy - C</dc:title>
  <dc:creator>Magda Radimová</dc:creator>
  <cp:lastModifiedBy>Magda Radimová</cp:lastModifiedBy>
  <cp:revision>15</cp:revision>
  <dcterms:created xsi:type="dcterms:W3CDTF">2012-04-11T15:17:43Z</dcterms:created>
  <dcterms:modified xsi:type="dcterms:W3CDTF">2012-10-09T19:37:08Z</dcterms:modified>
</cp:coreProperties>
</file>