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1" r:id="rId8"/>
    <p:sldId id="264" r:id="rId9"/>
    <p:sldId id="265" r:id="rId10"/>
    <p:sldId id="266" r:id="rId11"/>
    <p:sldId id="267" r:id="rId12"/>
    <p:sldId id="26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EB79D5-F336-4F72-8DE8-7FB60D128FEA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28DCA1-F077-452A-8299-038F674597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EB79D5-F336-4F72-8DE8-7FB60D128FEA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28DCA1-F077-452A-8299-038F674597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EB79D5-F336-4F72-8DE8-7FB60D128FEA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28DCA1-F077-452A-8299-038F674597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EB79D5-F336-4F72-8DE8-7FB60D128FEA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28DCA1-F077-452A-8299-038F674597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EB79D5-F336-4F72-8DE8-7FB60D128FEA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28DCA1-F077-452A-8299-038F674597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EB79D5-F336-4F72-8DE8-7FB60D128FEA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28DCA1-F077-452A-8299-038F674597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EB79D5-F336-4F72-8DE8-7FB60D128FEA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28DCA1-F077-452A-8299-038F674597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EB79D5-F336-4F72-8DE8-7FB60D128FEA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28DCA1-F077-452A-8299-038F674597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EB79D5-F336-4F72-8DE8-7FB60D128FEA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28DCA1-F077-452A-8299-038F674597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EB79D5-F336-4F72-8DE8-7FB60D128FEA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28DCA1-F077-452A-8299-038F674597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EB79D5-F336-4F72-8DE8-7FB60D128FEA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28DCA1-F077-452A-8299-038F674597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3EB79D5-F336-4F72-8DE8-7FB60D128FEA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628DCA1-F077-452A-8299-038F674597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8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5.wmf"/><Relationship Id="rId7" Type="http://schemas.openxmlformats.org/officeDocument/2006/relationships/image" Target="../media/image1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12.png"/><Relationship Id="rId7" Type="http://schemas.openxmlformats.org/officeDocument/2006/relationships/image" Target="../media/image8.pn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4.wmf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4.wmf"/><Relationship Id="rId7" Type="http://schemas.openxmlformats.org/officeDocument/2006/relationships/image" Target="../media/image5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10.wmf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5.wmf"/><Relationship Id="rId7" Type="http://schemas.openxmlformats.org/officeDocument/2006/relationships/image" Target="../media/image1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12.png"/><Relationship Id="rId7" Type="http://schemas.openxmlformats.org/officeDocument/2006/relationships/image" Target="../media/image8.pn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4.wmf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image" Target="../media/image11.png"/><Relationship Id="rId7" Type="http://schemas.openxmlformats.org/officeDocument/2006/relationships/image" Target="../media/image16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12.png"/><Relationship Id="rId10" Type="http://schemas.openxmlformats.org/officeDocument/2006/relationships/image" Target="../media/image15.wmf"/><Relationship Id="rId4" Type="http://schemas.openxmlformats.org/officeDocument/2006/relationships/image" Target="../media/image10.wmf"/><Relationship Id="rId9" Type="http://schemas.openxmlformats.org/officeDocument/2006/relationships/image" Target="../media/image4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image" Target="../media/image11.png"/><Relationship Id="rId7" Type="http://schemas.openxmlformats.org/officeDocument/2006/relationships/image" Target="../media/image16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12.png"/><Relationship Id="rId10" Type="http://schemas.openxmlformats.org/officeDocument/2006/relationships/image" Target="../media/image15.wmf"/><Relationship Id="rId4" Type="http://schemas.openxmlformats.org/officeDocument/2006/relationships/image" Target="../media/image10.wmf"/><Relationship Id="rId9" Type="http://schemas.openxmlformats.org/officeDocument/2006/relationships/image" Target="../media/image4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lobalni-cteni.cz/project/images/verejne/priroda/podzim_text.jpg" TargetMode="External"/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lobalni-cteni.cz/project/images/verejne/cinnosti/ji_text.jpg" TargetMode="External"/><Relationship Id="rId5" Type="http://schemas.openxmlformats.org/officeDocument/2006/relationships/hyperlink" Target="http://www.office.microsoft.com/" TargetMode="External"/><Relationship Id="rId4" Type="http://schemas.openxmlformats.org/officeDocument/2006/relationships/hyperlink" Target="http://www.globalni-cteni.cz/project/images/verejne/priroda/zima_text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 noGrp="1"/>
          </p:cNvSpPr>
          <p:nvPr>
            <p:ph type="ctrTitle"/>
          </p:nvPr>
        </p:nvSpPr>
        <p:spPr>
          <a:xfrm>
            <a:off x="214282" y="1785926"/>
            <a:ext cx="8929718" cy="1783218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pPr lvl="0">
              <a:defRPr/>
            </a:pPr>
            <a:r>
              <a:rPr kumimoji="0" lang="cs-CZ" sz="28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Název školy:</a:t>
            </a:r>
            <a:br>
              <a:rPr kumimoji="0" lang="cs-CZ" sz="28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28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Speciální základní škola,Louny,</a:t>
            </a:r>
            <a:br>
              <a:rPr kumimoji="0" lang="cs-CZ" sz="28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2800" b="0" i="0" u="none" strike="noStrike" kern="1200" cap="all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Poděbradova</a:t>
            </a:r>
            <a:r>
              <a:rPr kumimoji="0" lang="cs-CZ" sz="28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640,příspěvková organizace</a:t>
            </a:r>
            <a:br>
              <a:rPr kumimoji="0" lang="cs-CZ" sz="28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28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Autor: </a:t>
            </a:r>
            <a:br>
              <a:rPr kumimoji="0" lang="cs-CZ" sz="28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2800" b="0" i="0" u="none" strike="noStrike" kern="1200" cap="all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Mgr.TAŤÁNA</a:t>
            </a:r>
            <a:r>
              <a:rPr kumimoji="0" lang="cs-CZ" sz="28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RADIMSKÁ</a:t>
            </a:r>
            <a:br>
              <a:rPr kumimoji="0" lang="cs-CZ" sz="28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28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Název materiálu:</a:t>
            </a:r>
            <a:br>
              <a:rPr kumimoji="0" lang="cs-CZ" sz="28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28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VY_32_INOVACE_10_II.JKGM_ALTERNATIVNÍ </a:t>
            </a:r>
            <a:r>
              <a:rPr kumimoji="0" lang="cs-CZ" sz="28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VÝUKA ČTENÍ S VYUŽITÍM GLOBÁLNÍ</a:t>
            </a:r>
            <a:r>
              <a:rPr kumimoji="0" lang="cs-CZ" sz="2800" b="0" i="0" u="none" strike="noStrike" kern="1200" cap="all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cs-CZ" sz="2800" b="0" i="0" u="none" strike="noStrike" kern="1200" cap="all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METODY – </a:t>
            </a:r>
            <a:r>
              <a:rPr kumimoji="0" lang="cs-CZ" sz="2800" b="0" i="0" u="none" strike="noStrike" kern="1200" cap="all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Z</a:t>
            </a:r>
            <a:br>
              <a:rPr kumimoji="0" lang="cs-CZ" sz="2800" b="0" i="0" u="none" strike="noStrike" kern="1200" cap="all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lang="cs-CZ" sz="2800" dirty="0" smtClean="0">
                <a:solidFill>
                  <a:schemeClr val="tx1"/>
                </a:solidFill>
              </a:rPr>
              <a:t>ČÍSLO PROJEKTU: CZ.1.07/1.4.00/21.3407 </a:t>
            </a:r>
            <a:endParaRPr kumimoji="0" lang="cs-CZ" sz="280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00166" y="142852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1214414" y="1357298"/>
            <a:ext cx="7467600" cy="4873752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  <a:tabLst/>
              <a:defRPr/>
            </a:pPr>
            <a:r>
              <a:rPr kumimoji="0" lang="cs-CZ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Materiál je určený pro žáky 1. stupně speciální základní školy pro výuku čtení s využitím globální metody jejíž základem je postup od celku k jednotlivým částem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  <a:tabLst/>
              <a:defRPr/>
            </a:pPr>
            <a:r>
              <a:rPr kumimoji="0" lang="cs-CZ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Cílem je stimulace rozvoje zrakového vnímání, verbálního myšlení, záměrné pozornosti a komunikačních dovedností 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  <a:tabLst/>
              <a:defRPr/>
            </a:pPr>
            <a:r>
              <a:rPr kumimoji="0" lang="cs-CZ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Prezentace na interaktivní tabuli 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  <a:tabLst/>
              <a:defRPr/>
            </a:pPr>
            <a:r>
              <a:rPr kumimoji="0" lang="cs-CZ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Pomůcky: interaktivní pero, fixy na interaktivní tabuli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  <a:tabLst/>
              <a:defRPr/>
            </a:pPr>
            <a:r>
              <a:rPr kumimoji="0" lang="cs-CZ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Inovace: interaktivní způsob učení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  <a:tabLst/>
              <a:defRPr/>
            </a:pPr>
            <a:r>
              <a:rPr kumimoji="0" lang="cs-CZ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Metodické pokyny: žáci pomocí obrázků vyvozují a procvičují písmeno     . Opisují a doplňují písmeno a slova na interaktivní tabuli a v pracovním listě. Pomocí obrázků čtou jednoduché věty.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071934" y="4786322"/>
            <a:ext cx="40427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Z</a:t>
            </a:r>
            <a:endParaRPr lang="cs-CZ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142976" y="214290"/>
            <a:ext cx="6078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Z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026" name="Picture 2" descr="C:\Documents and Settings\Láďa\Local Settings\Temporary Internet Files\Content.IE5\N55XFQPS\MC90019738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928670"/>
            <a:ext cx="1949513" cy="1722422"/>
          </a:xfrm>
          <a:prstGeom prst="rect">
            <a:avLst/>
          </a:prstGeom>
          <a:noFill/>
        </p:spPr>
      </p:pic>
      <p:pic>
        <p:nvPicPr>
          <p:cNvPr id="1029" name="Picture 5" descr="C:\Documents and Settings\Láďa\Local Settings\Temporary Internet Files\Content.IE5\N55XFQPS\MC900324466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928670"/>
            <a:ext cx="1223467" cy="1818742"/>
          </a:xfrm>
          <a:prstGeom prst="rect">
            <a:avLst/>
          </a:prstGeom>
          <a:noFill/>
        </p:spPr>
      </p:pic>
      <p:pic>
        <p:nvPicPr>
          <p:cNvPr id="1031" name="Picture 7" descr="C:\Documents and Settings\Láďa\Local Settings\Temporary Internet Files\Content.IE5\SQW80ZOZ\MC900331270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0101" y="3071810"/>
            <a:ext cx="1654400" cy="1483730"/>
          </a:xfrm>
          <a:prstGeom prst="rect">
            <a:avLst/>
          </a:prstGeom>
          <a:noFill/>
        </p:spPr>
      </p:pic>
      <p:pic>
        <p:nvPicPr>
          <p:cNvPr id="1033" name="Picture 9" descr="C:\Documents and Settings\Láďa\Local Settings\Temporary Internet Files\Content.IE5\8ZVS4QL8\MC900233777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80" y="3000372"/>
            <a:ext cx="1184275" cy="1538288"/>
          </a:xfrm>
          <a:prstGeom prst="rect">
            <a:avLst/>
          </a:prstGeom>
          <a:noFill/>
        </p:spPr>
      </p:pic>
      <p:pic>
        <p:nvPicPr>
          <p:cNvPr id="1034" name="Picture 10" descr="C:\Documents and Settings\Láďa\Local Settings\Temporary Internet Files\Content.IE5\8ZVS4QL8\MC900441807[1]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71538" y="4786322"/>
            <a:ext cx="1814506" cy="1814506"/>
          </a:xfrm>
          <a:prstGeom prst="rect">
            <a:avLst/>
          </a:prstGeom>
          <a:noFill/>
        </p:spPr>
      </p:pic>
      <p:pic>
        <p:nvPicPr>
          <p:cNvPr id="1035" name="Picture 11" descr="C:\Documents and Settings\Láďa\Local Settings\Temporary Internet Files\Content.IE5\87422H25\MC900440568[1]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86380" y="4714884"/>
            <a:ext cx="1785950" cy="1785950"/>
          </a:xfrm>
          <a:prstGeom prst="rect">
            <a:avLst/>
          </a:prstGeom>
          <a:noFill/>
        </p:spPr>
      </p:pic>
      <p:sp>
        <p:nvSpPr>
          <p:cNvPr id="15" name="TextovéPole 14"/>
          <p:cNvSpPr txBox="1"/>
          <p:nvPr/>
        </p:nvSpPr>
        <p:spPr>
          <a:xfrm>
            <a:off x="3071802" y="1285860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ZEBRA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071802" y="3500438"/>
            <a:ext cx="1857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ZELÍ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786050" y="5214950"/>
            <a:ext cx="1857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ZUB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715140" y="1142984"/>
            <a:ext cx="1857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ZAJÍC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786578" y="3214686"/>
            <a:ext cx="1857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ZVON</a:t>
            </a:r>
            <a:endParaRPr lang="cs-CZ" sz="2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143768" y="4857760"/>
            <a:ext cx="1857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ZORKA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 descr="zi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4773093"/>
            <a:ext cx="1500189" cy="1944689"/>
          </a:xfrm>
          <a:prstGeom prst="rect">
            <a:avLst/>
          </a:prstGeom>
        </p:spPr>
      </p:pic>
      <p:pic>
        <p:nvPicPr>
          <p:cNvPr id="2050" name="Picture 2" descr="C:\Documents and Settings\Láďa\Local Settings\Temporary Internet Files\Content.IE5\YGN0Z3RJ\MC900324454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1428736"/>
            <a:ext cx="1480418" cy="1493078"/>
          </a:xfrm>
          <a:prstGeom prst="rect">
            <a:avLst/>
          </a:prstGeom>
          <a:noFill/>
        </p:spPr>
      </p:pic>
      <p:pic>
        <p:nvPicPr>
          <p:cNvPr id="2051" name="Picture 3" descr="C:\Documents and Settings\Láďa\Local Settings\Temporary Internet Files\Content.IE5\CN8USW10\MC900441470[1].png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072066" y="1357298"/>
            <a:ext cx="2385667" cy="2385667"/>
          </a:xfrm>
          <a:prstGeom prst="rect">
            <a:avLst/>
          </a:prstGeom>
          <a:noFill/>
        </p:spPr>
      </p:pic>
      <p:pic>
        <p:nvPicPr>
          <p:cNvPr id="2052" name="Picture 4" descr="C:\Documents and Settings\Láďa\Local Settings\Temporary Internet Files\Content.IE5\E4IAGOOM\MC900441796[1]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42976" y="3214686"/>
            <a:ext cx="1785950" cy="1785950"/>
          </a:xfrm>
          <a:prstGeom prst="rect">
            <a:avLst/>
          </a:prstGeom>
          <a:noFill/>
        </p:spPr>
      </p:pic>
      <p:pic>
        <p:nvPicPr>
          <p:cNvPr id="9" name="Obrázek 8" descr="podzim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29256" y="3071810"/>
            <a:ext cx="1571626" cy="2037292"/>
          </a:xfrm>
          <a:prstGeom prst="rect">
            <a:avLst/>
          </a:prstGeom>
        </p:spPr>
      </p:pic>
      <p:pic>
        <p:nvPicPr>
          <p:cNvPr id="2055" name="Picture 7" descr="C:\Documents and Settings\Láďa\Local Settings\Temporary Internet Files\Content.IE5\87422H25\MC900307901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5572140"/>
            <a:ext cx="1828800" cy="647323"/>
          </a:xfrm>
          <a:prstGeom prst="rect">
            <a:avLst/>
          </a:prstGeom>
          <a:noFill/>
        </p:spPr>
      </p:pic>
      <p:sp>
        <p:nvSpPr>
          <p:cNvPr id="12" name="Obdélník 11"/>
          <p:cNvSpPr/>
          <p:nvPr/>
        </p:nvSpPr>
        <p:spPr>
          <a:xfrm>
            <a:off x="4786314" y="214290"/>
            <a:ext cx="6078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Z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071802" y="1285860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KOZA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143768" y="5500702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UZEL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000892" y="3571876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PODZIM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000892" y="1643050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VOZÍK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857488" y="3714752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VÁZA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000364" y="4929198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ZIMA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928662" y="357166"/>
            <a:ext cx="52149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NAJDI PÍSMENO 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85852" y="142852"/>
            <a:ext cx="7498080" cy="84615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PŘIŘAĎ SLOVA K OBRÁZKŮM:</a:t>
            </a:r>
            <a:endParaRPr lang="cs-CZ" dirty="0"/>
          </a:p>
        </p:txBody>
      </p:sp>
      <p:pic>
        <p:nvPicPr>
          <p:cNvPr id="4" name="Picture 2" descr="C:\Documents and Settings\Láďa\Local Settings\Temporary Internet Files\Content.IE5\N55XFQPS\MC90019738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928670"/>
            <a:ext cx="1949513" cy="1722422"/>
          </a:xfrm>
          <a:prstGeom prst="rect">
            <a:avLst/>
          </a:prstGeom>
          <a:noFill/>
        </p:spPr>
      </p:pic>
      <p:pic>
        <p:nvPicPr>
          <p:cNvPr id="5" name="Picture 7" descr="C:\Documents and Settings\Láďa\Local Settings\Temporary Internet Files\Content.IE5\SQW80ZOZ\MC90033127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1" y="3071810"/>
            <a:ext cx="1654400" cy="1483730"/>
          </a:xfrm>
          <a:prstGeom prst="rect">
            <a:avLst/>
          </a:prstGeom>
          <a:noFill/>
        </p:spPr>
      </p:pic>
      <p:pic>
        <p:nvPicPr>
          <p:cNvPr id="6" name="Picture 10" descr="C:\Documents and Settings\Láďa\Local Settings\Temporary Internet Files\Content.IE5\8ZVS4QL8\MC900441807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4786322"/>
            <a:ext cx="1814506" cy="1814506"/>
          </a:xfrm>
          <a:prstGeom prst="rect">
            <a:avLst/>
          </a:prstGeom>
          <a:noFill/>
        </p:spPr>
      </p:pic>
      <p:pic>
        <p:nvPicPr>
          <p:cNvPr id="7" name="Picture 3" descr="C:\Documents and Settings\Láďa\Local Settings\Temporary Internet Files\Content.IE5\CN8USW10\MC900441470[1].png"/>
          <p:cNvPicPr>
            <a:picLocks noGrp="1" noChangeAspect="1" noChangeArrowheads="1"/>
          </p:cNvPicPr>
          <p:nvPr>
            <p:ph idx="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6758333" y="1142984"/>
            <a:ext cx="2385667" cy="2385667"/>
          </a:xfrm>
          <a:prstGeom prst="rect">
            <a:avLst/>
          </a:prstGeom>
          <a:noFill/>
        </p:spPr>
      </p:pic>
      <p:pic>
        <p:nvPicPr>
          <p:cNvPr id="8" name="Obrázek 7" descr="podzim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43768" y="2928934"/>
            <a:ext cx="1571626" cy="2037292"/>
          </a:xfrm>
          <a:prstGeom prst="rect">
            <a:avLst/>
          </a:prstGeom>
        </p:spPr>
      </p:pic>
      <p:pic>
        <p:nvPicPr>
          <p:cNvPr id="9" name="Picture 7" descr="C:\Documents and Settings\Láďa\Local Settings\Temporary Internet Files\Content.IE5\87422H25\MC900307901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858016" y="5715016"/>
            <a:ext cx="1828800" cy="647323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3929058" y="1071546"/>
            <a:ext cx="178595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PODZIM</a:t>
            </a:r>
          </a:p>
          <a:p>
            <a:endParaRPr lang="cs-CZ" sz="3200" dirty="0"/>
          </a:p>
          <a:p>
            <a:r>
              <a:rPr lang="cs-CZ" sz="3200" dirty="0" smtClean="0"/>
              <a:t>VOZÍK</a:t>
            </a:r>
          </a:p>
          <a:p>
            <a:endParaRPr lang="cs-CZ" sz="3200" dirty="0"/>
          </a:p>
          <a:p>
            <a:r>
              <a:rPr lang="cs-CZ" sz="3200" dirty="0" smtClean="0"/>
              <a:t>ZEBRA</a:t>
            </a:r>
          </a:p>
          <a:p>
            <a:endParaRPr lang="cs-CZ" sz="3200" dirty="0"/>
          </a:p>
          <a:p>
            <a:r>
              <a:rPr lang="cs-CZ" sz="3200" dirty="0" smtClean="0"/>
              <a:t>ZELÍ</a:t>
            </a:r>
          </a:p>
          <a:p>
            <a:endParaRPr lang="cs-CZ" sz="3200" dirty="0"/>
          </a:p>
          <a:p>
            <a:r>
              <a:rPr lang="cs-CZ" sz="3200" dirty="0" smtClean="0"/>
              <a:t>ZUB</a:t>
            </a:r>
          </a:p>
          <a:p>
            <a:endParaRPr lang="cs-CZ" sz="3200" dirty="0"/>
          </a:p>
          <a:p>
            <a:r>
              <a:rPr lang="cs-CZ" sz="3200" dirty="0" smtClean="0"/>
              <a:t>ZELÍ</a:t>
            </a:r>
            <a:endParaRPr lang="cs-CZ" sz="3200" dirty="0"/>
          </a:p>
        </p:txBody>
      </p:sp>
      <p:pic>
        <p:nvPicPr>
          <p:cNvPr id="3074" name="Picture 2" descr="C:\Documents and Settings\Láďa\Local Settings\Temporary Internet Files\Content.IE5\E4IAGOOM\MC900440452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86380" y="3929066"/>
            <a:ext cx="1368425" cy="18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7 C -0.01337 -0.00903 -0.02743 -0.01389 -0.04097 -0.02222 C -0.05764 -0.03241 -0.03941 -0.02477 -0.05608 -0.03218 C -0.0717 -0.03912 -0.08854 -0.04259 -0.10451 -0.04838 C -0.11632 -0.05255 -0.12882 -0.05185 -0.14097 -0.0544 C -0.14948 -0.05231 -0.15833 -0.05162 -0.16667 -0.04838 C -0.16875 -0.04745 -0.16962 -0.04421 -0.17118 -0.04236 C -0.17865 -0.03356 -0.18281 -0.02731 -0.18785 -0.01597 C -0.19826 0.00764 -0.20712 0.0338 -0.21215 0.06065 C -0.21771 0.09005 -0.21806 0.11111 -0.23785 0.1294 C -0.24549 0.12801 -0.25347 0.12894 -0.26059 0.12523 C -0.26215 0.12454 -0.27795 0.10718 -0.28177 0.10301 C -0.31441 0.06759 -0.33819 0.01482 -0.36215 -0.03032 C -0.37066 -0.0463 -0.37743 -0.05972 -0.38177 -0.0787 C -0.38403 -0.08866 -0.38785 -0.10903 -0.38785 -0.10903 C -0.39097 -0.1419 -0.3908 -0.17824 -0.37882 -0.2081 C -0.375 -0.21759 -0.37153 -0.22755 -0.36667 -0.23634 C -0.36319 -0.24236 -0.35451 -0.25255 -0.35451 -0.25255 C -0.34948 -0.26944 -0.34097 -0.27222 -0.32882 -0.28264 C -0.31441 -0.29514 -0.30312 -0.30718 -0.29236 -0.32523 C -0.2776 -0.37523 -0.29271 -0.44005 -0.31823 -0.48079 C -0.35226 -0.53518 -0.39392 -0.58009 -0.44097 -0.61412 C -0.46823 -0.6338 -0.49601 -0.65718 -0.51823 -0.68681 C -0.49514 -0.72662 -0.51493 -0.69722 -0.42274 -0.69074 C -0.39184 -0.68866 -0.36337 -0.67685 -0.33333 -0.66852 C -0.26701 -0.65 -0.20365 -0.625 -0.13941 -0.59583 C -0.09045 -0.57361 -0.05451 -0.55347 -0.00608 -0.52315 C 0.00295 -0.51759 0.01302 -0.51435 0.02118 -0.50694 C 0.04774 -0.48264 0.07396 -0.46227 0.1 -0.43634 C 0.12604 -0.41042 0.15191 -0.37731 0.18333 -0.36366 C 0.18976 -0.35509 0.19861 -0.35393 0.20608 -0.34745 C 0.20972 -0.34005 0.21372 -0.32315 0.21372 -0.32315 C 0.21146 -0.25417 0.21441 -0.19005 0.2 -0.12523 C 0.19757 -0.09722 0.19965 -0.11273 0.19236 -0.0787 C 0.19045 -0.06968 0.19028 -0.05347 0.18941 -0.0463 C 0.18299 0.01134 0.14167 -0.02014 0.09549 -0.02014 " pathEditMode="relative" ptsTypes="fffffffffffffffffffffffffffffffffffA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14348" y="0"/>
            <a:ext cx="7498080" cy="1143000"/>
          </a:xfrm>
        </p:spPr>
        <p:txBody>
          <a:bodyPr/>
          <a:lstStyle/>
          <a:p>
            <a:r>
              <a:rPr lang="cs-CZ" dirty="0" smtClean="0"/>
              <a:t>SPOJ SLOVA S OBRÁZKY:</a:t>
            </a:r>
            <a:endParaRPr lang="cs-CZ" dirty="0"/>
          </a:p>
        </p:txBody>
      </p:sp>
      <p:pic>
        <p:nvPicPr>
          <p:cNvPr id="4" name="Picture 2" descr="C:\Documents and Settings\Láďa\Local Settings\Temporary Internet Files\Content.IE5\YGN0Z3RJ\MC90032445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72330" y="5000636"/>
            <a:ext cx="1480418" cy="1493078"/>
          </a:xfrm>
          <a:prstGeom prst="rect">
            <a:avLst/>
          </a:prstGeom>
          <a:noFill/>
        </p:spPr>
      </p:pic>
      <p:pic>
        <p:nvPicPr>
          <p:cNvPr id="5" name="Picture 4" descr="C:\Documents and Settings\Láďa\Local Settings\Temporary Internet Files\Content.IE5\E4IAGOOM\MC900441796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857232"/>
            <a:ext cx="1785950" cy="1785950"/>
          </a:xfrm>
          <a:prstGeom prst="rect">
            <a:avLst/>
          </a:prstGeom>
          <a:noFill/>
        </p:spPr>
      </p:pic>
      <p:pic>
        <p:nvPicPr>
          <p:cNvPr id="6" name="Obrázek 5" descr="zim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7290" y="4773093"/>
            <a:ext cx="1500189" cy="1944689"/>
          </a:xfrm>
          <a:prstGeom prst="rect">
            <a:avLst/>
          </a:prstGeom>
        </p:spPr>
      </p:pic>
      <p:pic>
        <p:nvPicPr>
          <p:cNvPr id="7" name="Picture 5" descr="C:\Documents and Settings\Láďa\Local Settings\Temporary Internet Files\Content.IE5\N55XFQPS\MC900324466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58082" y="2928934"/>
            <a:ext cx="1223467" cy="1818742"/>
          </a:xfrm>
          <a:prstGeom prst="rect">
            <a:avLst/>
          </a:prstGeom>
          <a:noFill/>
        </p:spPr>
      </p:pic>
      <p:pic>
        <p:nvPicPr>
          <p:cNvPr id="8" name="Picture 9" descr="C:\Documents and Settings\Láďa\Local Settings\Temporary Internet Files\Content.IE5\8ZVS4QL8\MC900233777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14414" y="1071546"/>
            <a:ext cx="1184275" cy="1538288"/>
          </a:xfrm>
          <a:prstGeom prst="rect">
            <a:avLst/>
          </a:prstGeom>
          <a:noFill/>
        </p:spPr>
      </p:pic>
      <p:pic>
        <p:nvPicPr>
          <p:cNvPr id="9" name="Picture 11" descr="C:\Documents and Settings\Láďa\Local Settings\Temporary Internet Files\Content.IE5\87422H25\MC900440568[1]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14414" y="2928934"/>
            <a:ext cx="1785950" cy="1785950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3857620" y="1142984"/>
            <a:ext cx="221457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ZAJÍC</a:t>
            </a:r>
          </a:p>
          <a:p>
            <a:endParaRPr lang="cs-CZ" sz="3200" dirty="0"/>
          </a:p>
          <a:p>
            <a:r>
              <a:rPr lang="cs-CZ" sz="3200" dirty="0" smtClean="0"/>
              <a:t>VÁZA</a:t>
            </a:r>
          </a:p>
          <a:p>
            <a:endParaRPr lang="cs-CZ" sz="3200" dirty="0"/>
          </a:p>
          <a:p>
            <a:r>
              <a:rPr lang="cs-CZ" sz="3200" dirty="0" smtClean="0"/>
              <a:t>KOZA</a:t>
            </a:r>
          </a:p>
          <a:p>
            <a:endParaRPr lang="cs-CZ" sz="3200" dirty="0"/>
          </a:p>
          <a:p>
            <a:r>
              <a:rPr lang="cs-CZ" sz="3200" dirty="0" smtClean="0"/>
              <a:t>ZORKA</a:t>
            </a:r>
          </a:p>
          <a:p>
            <a:endParaRPr lang="cs-CZ" sz="3200" dirty="0"/>
          </a:p>
          <a:p>
            <a:r>
              <a:rPr lang="cs-CZ" sz="3200" dirty="0" smtClean="0"/>
              <a:t>ZIMA</a:t>
            </a:r>
          </a:p>
          <a:p>
            <a:endParaRPr lang="cs-CZ" sz="3200" dirty="0"/>
          </a:p>
          <a:p>
            <a:r>
              <a:rPr lang="cs-CZ" sz="3200" dirty="0" smtClean="0"/>
              <a:t>ZVON</a:t>
            </a:r>
            <a:endParaRPr lang="cs-CZ" sz="3200" dirty="0"/>
          </a:p>
        </p:txBody>
      </p:sp>
      <p:pic>
        <p:nvPicPr>
          <p:cNvPr id="11" name="Picture 2" descr="C:\Documents and Settings\Láďa\Local Settings\Temporary Internet Files\Content.IE5\E4IAGOOM\MC900440452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86380" y="3929066"/>
            <a:ext cx="1368425" cy="18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7 C -0.01337 -0.00903 -0.02743 -0.01389 -0.04097 -0.02222 C -0.05764 -0.03241 -0.03941 -0.02477 -0.05608 -0.03218 C -0.0717 -0.03912 -0.08854 -0.04259 -0.10451 -0.04838 C -0.11632 -0.05255 -0.12882 -0.05185 -0.14097 -0.0544 C -0.14948 -0.05231 -0.15833 -0.05162 -0.16667 -0.04838 C -0.16875 -0.04745 -0.16962 -0.04421 -0.17118 -0.04236 C -0.17865 -0.03356 -0.18281 -0.02731 -0.18785 -0.01597 C -0.19826 0.00764 -0.20712 0.0338 -0.21215 0.06065 C -0.21771 0.09005 -0.21806 0.11111 -0.23785 0.1294 C -0.24549 0.12801 -0.25347 0.12894 -0.26059 0.12523 C -0.26215 0.12454 -0.27795 0.10718 -0.28177 0.10301 C -0.31441 0.06759 -0.33819 0.01482 -0.36215 -0.03032 C -0.37066 -0.0463 -0.37743 -0.05972 -0.38177 -0.0787 C -0.38403 -0.08866 -0.38785 -0.10903 -0.38785 -0.10903 C -0.39097 -0.1419 -0.3908 -0.17824 -0.37882 -0.2081 C -0.375 -0.21759 -0.37153 -0.22755 -0.36667 -0.23634 C -0.36319 -0.24236 -0.35451 -0.25255 -0.35451 -0.25255 C -0.34948 -0.26944 -0.34097 -0.27222 -0.32882 -0.28264 C -0.31441 -0.29514 -0.30312 -0.30718 -0.29236 -0.32523 C -0.2776 -0.37523 -0.29271 -0.44005 -0.31823 -0.48079 C -0.35226 -0.53518 -0.39392 -0.58009 -0.44097 -0.61412 C -0.46823 -0.6338 -0.49601 -0.65718 -0.51823 -0.68681 C -0.49514 -0.72662 -0.51493 -0.69722 -0.42274 -0.69074 C -0.39184 -0.68866 -0.36337 -0.67685 -0.33333 -0.66852 C -0.26701 -0.65 -0.20365 -0.625 -0.13941 -0.59583 C -0.09045 -0.57361 -0.05451 -0.55347 -0.00608 -0.52315 C 0.00295 -0.51759 0.01302 -0.51435 0.02118 -0.50694 C 0.04774 -0.48264 0.07396 -0.46227 0.1 -0.43634 C 0.12604 -0.41042 0.15191 -0.37731 0.18333 -0.36366 C 0.18976 -0.35509 0.19861 -0.35393 0.20608 -0.34745 C 0.20972 -0.34005 0.21372 -0.32315 0.21372 -0.32315 C 0.21146 -0.25417 0.21441 -0.19005 0.2 -0.12523 C 0.19757 -0.09722 0.19965 -0.11273 0.19236 -0.0787 C 0.19045 -0.06968 0.19028 -0.05347 0.18941 -0.0463 C 0.18299 0.01134 0.14167 -0.02014 0.09549 -0.02014 " pathEditMode="relative" ptsTypes="fffffffffffffffffffffffffffffffffffA">
                                      <p:cBhvr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85852" y="214290"/>
            <a:ext cx="7498080" cy="917596"/>
          </a:xfrm>
        </p:spPr>
        <p:txBody>
          <a:bodyPr/>
          <a:lstStyle/>
          <a:p>
            <a:r>
              <a:rPr lang="cs-CZ" dirty="0" smtClean="0"/>
              <a:t>DOPLŇ PÍSMENO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072198" y="214290"/>
            <a:ext cx="6078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Z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5" name="Picture 2" descr="C:\Documents and Settings\Láďa\Local Settings\Temporary Internet Files\Content.IE5\N55XFQPS\MC90019738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928670"/>
            <a:ext cx="1949513" cy="1722422"/>
          </a:xfrm>
          <a:prstGeom prst="rect">
            <a:avLst/>
          </a:prstGeom>
          <a:noFill/>
        </p:spPr>
      </p:pic>
      <p:pic>
        <p:nvPicPr>
          <p:cNvPr id="6" name="Picture 5" descr="C:\Documents and Settings\Láďa\Local Settings\Temporary Internet Files\Content.IE5\N55XFQPS\MC900324466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928670"/>
            <a:ext cx="1223467" cy="1818742"/>
          </a:xfrm>
          <a:prstGeom prst="rect">
            <a:avLst/>
          </a:prstGeom>
          <a:noFill/>
        </p:spPr>
      </p:pic>
      <p:pic>
        <p:nvPicPr>
          <p:cNvPr id="7" name="Picture 4" descr="C:\Documents and Settings\Láďa\Local Settings\Temporary Internet Files\Content.IE5\E4IAGOOM\MC900441796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2976" y="3214686"/>
            <a:ext cx="1785950" cy="1785950"/>
          </a:xfrm>
          <a:prstGeom prst="rect">
            <a:avLst/>
          </a:prstGeom>
          <a:noFill/>
        </p:spPr>
      </p:pic>
      <p:pic>
        <p:nvPicPr>
          <p:cNvPr id="8" name="Picture 2" descr="C:\Documents and Settings\Láďa\Local Settings\Temporary Internet Files\Content.IE5\YGN0Z3RJ\MC900324454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00166" y="5072074"/>
            <a:ext cx="1480418" cy="1493078"/>
          </a:xfrm>
          <a:prstGeom prst="rect">
            <a:avLst/>
          </a:prstGeom>
          <a:noFill/>
        </p:spPr>
      </p:pic>
      <p:pic>
        <p:nvPicPr>
          <p:cNvPr id="10" name="Picture 10" descr="C:\Documents and Settings\Láďa\Local Settings\Temporary Internet Files\Content.IE5\8ZVS4QL8\MC900441807[1]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14942" y="3214686"/>
            <a:ext cx="1814506" cy="1814506"/>
          </a:xfrm>
          <a:prstGeom prst="rect">
            <a:avLst/>
          </a:prstGeom>
          <a:noFill/>
        </p:spPr>
      </p:pic>
      <p:pic>
        <p:nvPicPr>
          <p:cNvPr id="11" name="Picture 7" descr="C:\Documents and Settings\Láďa\Local Settings\Temporary Internet Files\Content.IE5\SQW80ZOZ\MC900331270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5374270"/>
            <a:ext cx="1654400" cy="1483730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3071802" y="1285860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_</a:t>
            </a:r>
            <a:r>
              <a:rPr lang="cs-CZ" sz="2800" dirty="0" smtClean="0"/>
              <a:t>EBRA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857488" y="3714752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_</a:t>
            </a:r>
            <a:r>
              <a:rPr lang="cs-CZ" sz="2800" dirty="0" smtClean="0"/>
              <a:t>ÁZA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928926" y="5715016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KO_A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858016" y="1214422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_AJÍC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929454" y="3643314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_UB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358050" y="5643578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_ELÍ</a:t>
            </a:r>
            <a:endParaRPr lang="cs-CZ" sz="2800" dirty="0"/>
          </a:p>
        </p:txBody>
      </p:sp>
      <p:pic>
        <p:nvPicPr>
          <p:cNvPr id="18" name="Picture 2" descr="C:\Documents and Settings\Láďa\Local Settings\Temporary Internet Files\Content.IE5\E4IAGOOM\MC900440452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86380" y="4143380"/>
            <a:ext cx="1368425" cy="18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7 C -0.01337 -0.00903 -0.02743 -0.01389 -0.04097 -0.02222 C -0.05764 -0.03241 -0.03941 -0.02477 -0.05608 -0.03218 C -0.0717 -0.03912 -0.08854 -0.04259 -0.10451 -0.04838 C -0.11632 -0.05255 -0.12882 -0.05185 -0.14097 -0.0544 C -0.14948 -0.05231 -0.15833 -0.05162 -0.16667 -0.04838 C -0.16875 -0.04745 -0.16962 -0.04421 -0.17118 -0.04236 C -0.17865 -0.03356 -0.18281 -0.02731 -0.18785 -0.01597 C -0.19826 0.00764 -0.20712 0.0338 -0.21215 0.06065 C -0.21771 0.09005 -0.21806 0.11111 -0.23785 0.1294 C -0.24549 0.12801 -0.25347 0.12894 -0.26059 0.12523 C -0.26215 0.12454 -0.27795 0.10718 -0.28177 0.10301 C -0.31441 0.06759 -0.33819 0.01482 -0.36215 -0.03032 C -0.37066 -0.0463 -0.37743 -0.05972 -0.38177 -0.0787 C -0.38403 -0.08866 -0.38785 -0.10903 -0.38785 -0.10903 C -0.39097 -0.1419 -0.3908 -0.17824 -0.37882 -0.2081 C -0.375 -0.21759 -0.37153 -0.22755 -0.36667 -0.23634 C -0.36319 -0.24236 -0.35451 -0.25255 -0.35451 -0.25255 C -0.34948 -0.26944 -0.34097 -0.27222 -0.32882 -0.28264 C -0.31441 -0.29514 -0.30312 -0.30718 -0.29236 -0.32523 C -0.2776 -0.37523 -0.29271 -0.44005 -0.31823 -0.48079 C -0.35226 -0.53518 -0.39392 -0.58009 -0.44097 -0.61412 C -0.46823 -0.6338 -0.49601 -0.65718 -0.51823 -0.68681 C -0.49514 -0.72662 -0.51493 -0.69722 -0.42274 -0.69074 C -0.39184 -0.68866 -0.36337 -0.67685 -0.33333 -0.66852 C -0.26701 -0.65 -0.20365 -0.625 -0.13941 -0.59583 C -0.09045 -0.57361 -0.05451 -0.55347 -0.00608 -0.52315 C 0.00295 -0.51759 0.01302 -0.51435 0.02118 -0.50694 C 0.04774 -0.48264 0.07396 -0.46227 0.1 -0.43634 C 0.12604 -0.41042 0.15191 -0.37731 0.18333 -0.36366 C 0.18976 -0.35509 0.19861 -0.35393 0.20608 -0.34745 C 0.20972 -0.34005 0.21372 -0.32315 0.21372 -0.32315 C 0.21146 -0.25417 0.21441 -0.19005 0.2 -0.12523 C 0.19757 -0.09722 0.19965 -0.11273 0.19236 -0.0787 C 0.19045 -0.06968 0.19028 -0.05347 0.18941 -0.0463 C 0.18299 0.01134 0.14167 -0.02014 0.09549 -0.02014 " pathEditMode="relative" ptsTypes="fffffffffffffffffffffffffffffffffffA">
                                      <p:cBhvr>
                                        <p:cTn id="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2976" y="142852"/>
            <a:ext cx="7498080" cy="846158"/>
          </a:xfrm>
        </p:spPr>
        <p:txBody>
          <a:bodyPr/>
          <a:lstStyle/>
          <a:p>
            <a:r>
              <a:rPr lang="cs-CZ" dirty="0" smtClean="0"/>
              <a:t>OPIŠ A PŘEPIŠ SLOVO:</a:t>
            </a:r>
            <a:endParaRPr lang="cs-CZ" dirty="0"/>
          </a:p>
        </p:txBody>
      </p:sp>
      <p:pic>
        <p:nvPicPr>
          <p:cNvPr id="4" name="Picture 2" descr="C:\Documents and Settings\Láďa\Local Settings\Temporary Internet Files\Content.IE5\N55XFQPS\MC90019738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071546"/>
            <a:ext cx="1949513" cy="1722422"/>
          </a:xfrm>
          <a:prstGeom prst="rect">
            <a:avLst/>
          </a:prstGeom>
          <a:noFill/>
        </p:spPr>
      </p:pic>
      <p:pic>
        <p:nvPicPr>
          <p:cNvPr id="5" name="Picture 7" descr="C:\Documents and Settings\Láďa\Local Settings\Temporary Internet Files\Content.IE5\SQW80ZOZ\MC90033127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1" y="3071810"/>
            <a:ext cx="1654400" cy="1483730"/>
          </a:xfrm>
          <a:prstGeom prst="rect">
            <a:avLst/>
          </a:prstGeom>
          <a:noFill/>
        </p:spPr>
      </p:pic>
      <p:pic>
        <p:nvPicPr>
          <p:cNvPr id="6" name="Picture 10" descr="C:\Documents and Settings\Láďa\Local Settings\Temporary Internet Files\Content.IE5\8ZVS4QL8\MC900441807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4786322"/>
            <a:ext cx="1814506" cy="1814506"/>
          </a:xfrm>
          <a:prstGeom prst="rect">
            <a:avLst/>
          </a:prstGeom>
          <a:noFill/>
        </p:spPr>
      </p:pic>
      <p:pic>
        <p:nvPicPr>
          <p:cNvPr id="7" name="Picture 3" descr="C:\Documents and Settings\Láďa\Local Settings\Temporary Internet Files\Content.IE5\CN8USW10\MC900441470[1].png"/>
          <p:cNvPicPr>
            <a:picLocks noGrp="1" noChangeAspect="1" noChangeArrowheads="1"/>
          </p:cNvPicPr>
          <p:nvPr>
            <p:ph idx="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4929190" y="1428736"/>
            <a:ext cx="2385667" cy="2385667"/>
          </a:xfrm>
          <a:prstGeom prst="rect">
            <a:avLst/>
          </a:prstGeom>
          <a:noFill/>
        </p:spPr>
      </p:pic>
      <p:pic>
        <p:nvPicPr>
          <p:cNvPr id="8" name="Obrázek 7" descr="podzim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57818" y="3143248"/>
            <a:ext cx="1571626" cy="2037292"/>
          </a:xfrm>
          <a:prstGeom prst="rect">
            <a:avLst/>
          </a:prstGeom>
        </p:spPr>
      </p:pic>
      <p:pic>
        <p:nvPicPr>
          <p:cNvPr id="9" name="Picture 7" descr="C:\Documents and Settings\Láďa\Local Settings\Temporary Internet Files\Content.IE5\87422H25\MC900307901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86380" y="5572140"/>
            <a:ext cx="1828800" cy="647323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3143240" y="1428736"/>
            <a:ext cx="19288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ZEBRA</a:t>
            </a:r>
          </a:p>
          <a:p>
            <a:r>
              <a:rPr lang="cs-CZ" sz="3200" b="1" dirty="0" smtClean="0"/>
              <a:t>_ _ _ _ _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928926" y="3071810"/>
            <a:ext cx="19288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ZELÍ</a:t>
            </a:r>
          </a:p>
          <a:p>
            <a:r>
              <a:rPr lang="cs-CZ" sz="3200" b="1" dirty="0" smtClean="0"/>
              <a:t>_ _ _ _</a:t>
            </a:r>
            <a:endParaRPr lang="cs-CZ" sz="32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857488" y="5286388"/>
            <a:ext cx="19288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ZUB</a:t>
            </a:r>
          </a:p>
          <a:p>
            <a:r>
              <a:rPr lang="cs-CZ" sz="3200" b="1" dirty="0" smtClean="0"/>
              <a:t>_ _ _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215174" y="1357298"/>
            <a:ext cx="19288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VOZÍK</a:t>
            </a:r>
          </a:p>
          <a:p>
            <a:r>
              <a:rPr lang="cs-CZ" sz="3200" b="1" dirty="0" smtClean="0"/>
              <a:t>_ _ _ _ _</a:t>
            </a:r>
            <a:endParaRPr lang="cs-CZ" sz="32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929454" y="3571876"/>
            <a:ext cx="22145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PODZIM</a:t>
            </a:r>
          </a:p>
          <a:p>
            <a:r>
              <a:rPr lang="cs-CZ" sz="3200" b="1" dirty="0" smtClean="0"/>
              <a:t>_ _ _ _ _ _</a:t>
            </a:r>
            <a:endParaRPr lang="cs-CZ" sz="32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072330" y="5143512"/>
            <a:ext cx="19288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UZEL</a:t>
            </a:r>
          </a:p>
          <a:p>
            <a:r>
              <a:rPr lang="cs-CZ" sz="3200" b="1" dirty="0" smtClean="0"/>
              <a:t>_ _ _ _</a:t>
            </a:r>
            <a:endParaRPr lang="cs-CZ" sz="3200" b="1" dirty="0"/>
          </a:p>
        </p:txBody>
      </p:sp>
      <p:pic>
        <p:nvPicPr>
          <p:cNvPr id="16" name="Picture 2" descr="C:\Documents and Settings\Láďa\Local Settings\Temporary Internet Files\Content.IE5\E4IAGOOM\MC900440452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86380" y="4143380"/>
            <a:ext cx="1368425" cy="18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7 C -0.01337 -0.00903 -0.02743 -0.01389 -0.04097 -0.02222 C -0.05764 -0.03241 -0.03941 -0.02477 -0.05608 -0.03218 C -0.0717 -0.03912 -0.08854 -0.04259 -0.10451 -0.04838 C -0.11632 -0.05255 -0.12882 -0.05185 -0.14097 -0.0544 C -0.14948 -0.05231 -0.15833 -0.05162 -0.16667 -0.04838 C -0.16875 -0.04745 -0.16962 -0.04421 -0.17118 -0.04236 C -0.17865 -0.03356 -0.18281 -0.02731 -0.18785 -0.01597 C -0.19826 0.00764 -0.20712 0.0338 -0.21215 0.06065 C -0.21771 0.09005 -0.21806 0.11111 -0.23785 0.1294 C -0.24549 0.12801 -0.25347 0.12894 -0.26059 0.12523 C -0.26215 0.12454 -0.27795 0.10718 -0.28177 0.10301 C -0.31441 0.06759 -0.33819 0.01482 -0.36215 -0.03032 C -0.37066 -0.0463 -0.37743 -0.05972 -0.38177 -0.0787 C -0.38403 -0.08866 -0.38785 -0.10903 -0.38785 -0.10903 C -0.39097 -0.1419 -0.3908 -0.17824 -0.37882 -0.2081 C -0.375 -0.21759 -0.37153 -0.22755 -0.36667 -0.23634 C -0.36319 -0.24236 -0.35451 -0.25255 -0.35451 -0.25255 C -0.34948 -0.26944 -0.34097 -0.27222 -0.32882 -0.28264 C -0.31441 -0.29514 -0.30312 -0.30718 -0.29236 -0.32523 C -0.2776 -0.37523 -0.29271 -0.44005 -0.31823 -0.48079 C -0.35226 -0.53518 -0.39392 -0.58009 -0.44097 -0.61412 C -0.46823 -0.6338 -0.49601 -0.65718 -0.51823 -0.68681 C -0.49514 -0.72662 -0.51493 -0.69722 -0.42274 -0.69074 C -0.39184 -0.68866 -0.36337 -0.67685 -0.33333 -0.66852 C -0.26701 -0.65 -0.20365 -0.625 -0.13941 -0.59583 C -0.09045 -0.57361 -0.05451 -0.55347 -0.00608 -0.52315 C 0.00295 -0.51759 0.01302 -0.51435 0.02118 -0.50694 C 0.04774 -0.48264 0.07396 -0.46227 0.1 -0.43634 C 0.12604 -0.41042 0.15191 -0.37731 0.18333 -0.36366 C 0.18976 -0.35509 0.19861 -0.35393 0.20608 -0.34745 C 0.20972 -0.34005 0.21372 -0.32315 0.21372 -0.32315 C 0.21146 -0.25417 0.21441 -0.19005 0.2 -0.12523 C 0.19757 -0.09722 0.19965 -0.11273 0.19236 -0.0787 C 0.19045 -0.06968 0.19028 -0.05347 0.18941 -0.0463 C 0.18299 0.01134 0.14167 -0.02014 0.09549 -0.02014 " pathEditMode="relative" ptsTypes="fffffffffffffffffffffffffffffffffffA">
                                      <p:cBhvr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85852" y="0"/>
            <a:ext cx="7498080" cy="1143000"/>
          </a:xfrm>
        </p:spPr>
        <p:txBody>
          <a:bodyPr/>
          <a:lstStyle/>
          <a:p>
            <a:r>
              <a:rPr lang="cs-CZ" dirty="0" smtClean="0"/>
              <a:t>OPIŠ A PŘEPIŠ SLOVO:</a:t>
            </a:r>
            <a:endParaRPr lang="cs-CZ" dirty="0"/>
          </a:p>
        </p:txBody>
      </p:sp>
      <p:pic>
        <p:nvPicPr>
          <p:cNvPr id="4" name="Picture 2" descr="C:\Documents and Settings\Láďa\Local Settings\Temporary Internet Files\Content.IE5\YGN0Z3RJ\MC90032445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428736"/>
            <a:ext cx="1480418" cy="1493078"/>
          </a:xfrm>
          <a:prstGeom prst="rect">
            <a:avLst/>
          </a:prstGeom>
          <a:noFill/>
        </p:spPr>
      </p:pic>
      <p:pic>
        <p:nvPicPr>
          <p:cNvPr id="5" name="Picture 4" descr="C:\Documents and Settings\Láďa\Local Settings\Temporary Internet Files\Content.IE5\E4IAGOOM\MC900441796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3214686"/>
            <a:ext cx="1785950" cy="1785950"/>
          </a:xfrm>
          <a:prstGeom prst="rect">
            <a:avLst/>
          </a:prstGeom>
          <a:noFill/>
        </p:spPr>
      </p:pic>
      <p:pic>
        <p:nvPicPr>
          <p:cNvPr id="6" name="Obrázek 5" descr="zim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7290" y="4773093"/>
            <a:ext cx="1500189" cy="1944689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143240" y="1428736"/>
            <a:ext cx="19288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KOZA</a:t>
            </a:r>
          </a:p>
          <a:p>
            <a:r>
              <a:rPr lang="cs-CZ" sz="3200" b="1" dirty="0" smtClean="0"/>
              <a:t>_ _ _ _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928926" y="3500438"/>
            <a:ext cx="19288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VÁZA</a:t>
            </a:r>
          </a:p>
          <a:p>
            <a:r>
              <a:rPr lang="cs-CZ" sz="3200" b="1" dirty="0" smtClean="0"/>
              <a:t>_ _ _ _</a:t>
            </a:r>
            <a:endParaRPr lang="cs-CZ" sz="32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000364" y="5286388"/>
            <a:ext cx="19288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ZIMA </a:t>
            </a:r>
          </a:p>
          <a:p>
            <a:r>
              <a:rPr lang="cs-CZ" sz="3200" b="1" dirty="0" smtClean="0"/>
              <a:t>_ _ _ _</a:t>
            </a:r>
            <a:endParaRPr lang="cs-CZ" sz="3200" b="1" dirty="0"/>
          </a:p>
        </p:txBody>
      </p:sp>
      <p:pic>
        <p:nvPicPr>
          <p:cNvPr id="13" name="Picture 5" descr="C:\Documents and Settings\Láďa\Local Settings\Temporary Internet Files\Content.IE5\N55XFQPS\MC900324466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4942" y="928670"/>
            <a:ext cx="1223467" cy="1818742"/>
          </a:xfrm>
          <a:prstGeom prst="rect">
            <a:avLst/>
          </a:prstGeom>
          <a:noFill/>
        </p:spPr>
      </p:pic>
      <p:pic>
        <p:nvPicPr>
          <p:cNvPr id="14" name="Picture 9" descr="C:\Documents and Settings\Láďa\Local Settings\Temporary Internet Files\Content.IE5\8ZVS4QL8\MC900233777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86380" y="3000372"/>
            <a:ext cx="1184275" cy="1538288"/>
          </a:xfrm>
          <a:prstGeom prst="rect">
            <a:avLst/>
          </a:prstGeom>
          <a:noFill/>
        </p:spPr>
      </p:pic>
      <p:pic>
        <p:nvPicPr>
          <p:cNvPr id="15" name="Picture 11" descr="C:\Documents and Settings\Láďa\Local Settings\Temporary Internet Files\Content.IE5\87422H25\MC900440568[1]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86380" y="4714884"/>
            <a:ext cx="1785950" cy="1785950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6572264" y="1214422"/>
            <a:ext cx="19288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ZAJÍC</a:t>
            </a:r>
          </a:p>
          <a:p>
            <a:r>
              <a:rPr lang="cs-CZ" sz="3200" b="1" dirty="0" smtClean="0"/>
              <a:t>_ _ _ _ _</a:t>
            </a:r>
            <a:endParaRPr lang="cs-CZ" sz="32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715140" y="3071810"/>
            <a:ext cx="19288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ZVON</a:t>
            </a:r>
          </a:p>
          <a:p>
            <a:r>
              <a:rPr lang="cs-CZ" sz="3200" b="1" dirty="0" smtClean="0"/>
              <a:t>_ _ _ _</a:t>
            </a:r>
            <a:endParaRPr lang="cs-CZ" sz="32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072330" y="4857760"/>
            <a:ext cx="19288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ZORKA</a:t>
            </a:r>
          </a:p>
          <a:p>
            <a:r>
              <a:rPr lang="cs-CZ" sz="3200" b="1" dirty="0" smtClean="0"/>
              <a:t>_ _ _ _ _</a:t>
            </a:r>
            <a:endParaRPr lang="cs-CZ" sz="3200" b="1" dirty="0"/>
          </a:p>
        </p:txBody>
      </p:sp>
      <p:pic>
        <p:nvPicPr>
          <p:cNvPr id="19" name="Picture 2" descr="C:\Documents and Settings\Láďa\Local Settings\Temporary Internet Files\Content.IE5\E4IAGOOM\MC900440452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86380" y="4143380"/>
            <a:ext cx="1368425" cy="18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7 C -0.01337 -0.00903 -0.02743 -0.01389 -0.04097 -0.02222 C -0.05764 -0.03241 -0.03941 -0.02477 -0.05608 -0.03218 C -0.0717 -0.03912 -0.08854 -0.04259 -0.10451 -0.04838 C -0.11632 -0.05255 -0.12882 -0.05185 -0.14097 -0.0544 C -0.14948 -0.05231 -0.15833 -0.05162 -0.16667 -0.04838 C -0.16875 -0.04745 -0.16962 -0.04421 -0.17118 -0.04236 C -0.17865 -0.03356 -0.18281 -0.02731 -0.18785 -0.01597 C -0.19826 0.00764 -0.20712 0.0338 -0.21215 0.06065 C -0.21771 0.09005 -0.21806 0.11111 -0.23785 0.1294 C -0.24549 0.12801 -0.25347 0.12894 -0.26059 0.12523 C -0.26215 0.12454 -0.27795 0.10718 -0.28177 0.10301 C -0.31441 0.06759 -0.33819 0.01482 -0.36215 -0.03032 C -0.37066 -0.0463 -0.37743 -0.05972 -0.38177 -0.0787 C -0.38403 -0.08866 -0.38785 -0.10903 -0.38785 -0.10903 C -0.39097 -0.1419 -0.3908 -0.17824 -0.37882 -0.2081 C -0.375 -0.21759 -0.37153 -0.22755 -0.36667 -0.23634 C -0.36319 -0.24236 -0.35451 -0.25255 -0.35451 -0.25255 C -0.34948 -0.26944 -0.34097 -0.27222 -0.32882 -0.28264 C -0.31441 -0.29514 -0.30312 -0.30718 -0.29236 -0.32523 C -0.2776 -0.37523 -0.29271 -0.44005 -0.31823 -0.48079 C -0.35226 -0.53518 -0.39392 -0.58009 -0.44097 -0.61412 C -0.46823 -0.6338 -0.49601 -0.65718 -0.51823 -0.68681 C -0.49514 -0.72662 -0.51493 -0.69722 -0.42274 -0.69074 C -0.39184 -0.68866 -0.36337 -0.67685 -0.33333 -0.66852 C -0.26701 -0.65 -0.20365 -0.625 -0.13941 -0.59583 C -0.09045 -0.57361 -0.05451 -0.55347 -0.00608 -0.52315 C 0.00295 -0.51759 0.01302 -0.51435 0.02118 -0.50694 C 0.04774 -0.48264 0.07396 -0.46227 0.1 -0.43634 C 0.12604 -0.41042 0.15191 -0.37731 0.18333 -0.36366 C 0.18976 -0.35509 0.19861 -0.35393 0.20608 -0.34745 C 0.20972 -0.34005 0.21372 -0.32315 0.21372 -0.32315 C 0.21146 -0.25417 0.21441 -0.19005 0.2 -0.12523 C 0.19757 -0.09722 0.19965 -0.11273 0.19236 -0.0787 C 0.19045 -0.06968 0.19028 -0.05347 0.18941 -0.0463 C 0.18299 0.01134 0.14167 -0.02014 0.09549 -0.02014 " pathEditMode="relative" ptsTypes="fffffffffffffffffffffffffffffffffffA">
                                      <p:cBhvr>
                                        <p:cTn id="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14348" y="1714488"/>
            <a:ext cx="58579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ZORKA                  MÁ               VOZÍK.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6396335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KOZA           JÍ          ZELÍ        A       ZAJÍC         JÍ             ZELÍ.</a:t>
            </a:r>
            <a:endParaRPr lang="cs-CZ" sz="2400" dirty="0"/>
          </a:p>
        </p:txBody>
      </p:sp>
      <p:pic>
        <p:nvPicPr>
          <p:cNvPr id="7" name="Picture 11" descr="C:\Documents and Settings\Láďa\Local Settings\Temporary Internet Files\Content.IE5\87422H25\MC900440568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57166"/>
            <a:ext cx="1285908" cy="1285908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3000364" y="714356"/>
            <a:ext cx="12618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MÁ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9" name="Picture 3" descr="C:\Documents and Settings\Láďa\Local Settings\Temporary Internet Files\Content.IE5\CN8USW10\MC900441470[1].pn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643438" y="571480"/>
            <a:ext cx="1714512" cy="1714512"/>
          </a:xfrm>
          <a:prstGeom prst="rect">
            <a:avLst/>
          </a:prstGeom>
          <a:noFill/>
        </p:spPr>
      </p:pic>
      <p:pic>
        <p:nvPicPr>
          <p:cNvPr id="10" name="Picture 2" descr="C:\Documents and Settings\Láďa\Local Settings\Temporary Internet Files\Content.IE5\YGN0Z3RJ\MC900324454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929198"/>
            <a:ext cx="1409586" cy="1421640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214282" y="3643314"/>
            <a:ext cx="8786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TO        JE      VÁZA      A             TO          JE        ZVON.</a:t>
            </a:r>
            <a:endParaRPr lang="cs-CZ" sz="2400" dirty="0"/>
          </a:p>
        </p:txBody>
      </p:sp>
      <p:sp>
        <p:nvSpPr>
          <p:cNvPr id="12" name="Obdélník 11"/>
          <p:cNvSpPr/>
          <p:nvPr/>
        </p:nvSpPr>
        <p:spPr>
          <a:xfrm>
            <a:off x="0" y="2714620"/>
            <a:ext cx="11339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TO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357686" y="2786058"/>
            <a:ext cx="11339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TO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071538" y="2714620"/>
            <a:ext cx="10310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JE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5" name="Picture 4" descr="C:\Documents and Settings\Láďa\Local Settings\Temporary Internet Files\Content.IE5\E4IAGOOM\MC900441796[1]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43042" y="1928802"/>
            <a:ext cx="1785950" cy="1785950"/>
          </a:xfrm>
          <a:prstGeom prst="rect">
            <a:avLst/>
          </a:prstGeom>
          <a:noFill/>
        </p:spPr>
      </p:pic>
      <p:sp>
        <p:nvSpPr>
          <p:cNvPr id="16" name="Obdélník 15"/>
          <p:cNvSpPr/>
          <p:nvPr/>
        </p:nvSpPr>
        <p:spPr>
          <a:xfrm>
            <a:off x="3214678" y="2643182"/>
            <a:ext cx="6848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643570" y="2714620"/>
            <a:ext cx="10310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JE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9" name="Picture 9" descr="C:\Documents and Settings\Láďa\Local Settings\Temporary Internet Files\Content.IE5\8ZVS4QL8\MC900233777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58016" y="2000240"/>
            <a:ext cx="1184275" cy="1538288"/>
          </a:xfrm>
          <a:prstGeom prst="rect">
            <a:avLst/>
          </a:prstGeom>
          <a:noFill/>
        </p:spPr>
      </p:pic>
      <p:pic>
        <p:nvPicPr>
          <p:cNvPr id="20" name="Obrázek 19" descr="ji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00166" y="4929198"/>
            <a:ext cx="1114415" cy="1444612"/>
          </a:xfrm>
          <a:prstGeom prst="rect">
            <a:avLst/>
          </a:prstGeom>
        </p:spPr>
      </p:pic>
      <p:pic>
        <p:nvPicPr>
          <p:cNvPr id="21" name="Picture 7" descr="C:\Documents and Settings\Láďa\Local Settings\Temporary Internet Files\Content.IE5\SQW80ZOZ\MC900331270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643834" y="5214950"/>
            <a:ext cx="1143008" cy="1025094"/>
          </a:xfrm>
          <a:prstGeom prst="rect">
            <a:avLst/>
          </a:prstGeom>
          <a:noFill/>
        </p:spPr>
      </p:pic>
      <p:sp>
        <p:nvSpPr>
          <p:cNvPr id="22" name="Obdélník 21"/>
          <p:cNvSpPr/>
          <p:nvPr/>
        </p:nvSpPr>
        <p:spPr>
          <a:xfrm>
            <a:off x="3929058" y="5429264"/>
            <a:ext cx="6848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23" name="Obrázek 22" descr="ji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15074" y="4857760"/>
            <a:ext cx="1114415" cy="1444612"/>
          </a:xfrm>
          <a:prstGeom prst="rect">
            <a:avLst/>
          </a:prstGeom>
        </p:spPr>
      </p:pic>
      <p:pic>
        <p:nvPicPr>
          <p:cNvPr id="24" name="Picture 5" descr="C:\Documents and Settings\Láďa\Local Settings\Temporary Internet Files\Content.IE5\N55XFQPS\MC900324466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929190" y="5072074"/>
            <a:ext cx="866277" cy="1287762"/>
          </a:xfrm>
          <a:prstGeom prst="rect">
            <a:avLst/>
          </a:prstGeom>
          <a:noFill/>
        </p:spPr>
      </p:pic>
      <p:pic>
        <p:nvPicPr>
          <p:cNvPr id="25" name="Picture 7" descr="C:\Documents and Settings\Láďa\Local Settings\Temporary Internet Files\Content.IE5\SQW80ZOZ\MC900331270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714612" y="5214950"/>
            <a:ext cx="1143008" cy="1025094"/>
          </a:xfrm>
          <a:prstGeom prst="rect">
            <a:avLst/>
          </a:prstGeom>
          <a:noFill/>
        </p:spPr>
      </p:pic>
      <p:sp>
        <p:nvSpPr>
          <p:cNvPr id="26" name="TextovéPole 25"/>
          <p:cNvSpPr txBox="1"/>
          <p:nvPr/>
        </p:nvSpPr>
        <p:spPr>
          <a:xfrm>
            <a:off x="6357950" y="928670"/>
            <a:ext cx="3571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.</a:t>
            </a:r>
            <a:endParaRPr lang="cs-CZ" sz="44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8215338" y="3000372"/>
            <a:ext cx="4191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.</a:t>
            </a:r>
            <a:endParaRPr lang="cs-CZ" sz="44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8786810" y="5572140"/>
            <a:ext cx="3571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.</a:t>
            </a:r>
            <a:endParaRPr lang="cs-CZ" sz="4400" dirty="0"/>
          </a:p>
        </p:txBody>
      </p:sp>
      <p:pic>
        <p:nvPicPr>
          <p:cNvPr id="29" name="Picture 2" descr="C:\Documents and Settings\Láďa\Local Settings\Temporary Internet Files\Content.IE5\E4IAGOOM\MC900440452[1].wm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286380" y="4143380"/>
            <a:ext cx="1368425" cy="18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7 C -0.01337 -0.00903 -0.02743 -0.01389 -0.04097 -0.02222 C -0.05764 -0.03241 -0.03941 -0.02477 -0.05608 -0.03218 C -0.0717 -0.03912 -0.08854 -0.04259 -0.10451 -0.04838 C -0.11632 -0.05255 -0.12882 -0.05185 -0.14097 -0.0544 C -0.14948 -0.05231 -0.15833 -0.05162 -0.16667 -0.04838 C -0.16875 -0.04745 -0.16962 -0.04421 -0.17118 -0.04236 C -0.17865 -0.03356 -0.18281 -0.02731 -0.18785 -0.01597 C -0.19826 0.00764 -0.20712 0.0338 -0.21215 0.06065 C -0.21771 0.09005 -0.21806 0.11111 -0.23785 0.1294 C -0.24549 0.12801 -0.25347 0.12894 -0.26059 0.12523 C -0.26215 0.12454 -0.27795 0.10718 -0.28177 0.10301 C -0.31441 0.06759 -0.33819 0.01482 -0.36215 -0.03032 C -0.37066 -0.0463 -0.37743 -0.05972 -0.38177 -0.0787 C -0.38403 -0.08866 -0.38785 -0.10903 -0.38785 -0.10903 C -0.39097 -0.1419 -0.3908 -0.17824 -0.37882 -0.2081 C -0.375 -0.21759 -0.37153 -0.22755 -0.36667 -0.23634 C -0.36319 -0.24236 -0.35451 -0.25255 -0.35451 -0.25255 C -0.34948 -0.26944 -0.34097 -0.27222 -0.32882 -0.28264 C -0.31441 -0.29514 -0.30312 -0.30718 -0.29236 -0.32523 C -0.2776 -0.37523 -0.29271 -0.44005 -0.31823 -0.48079 C -0.35226 -0.53518 -0.39392 -0.58009 -0.44097 -0.61412 C -0.46823 -0.6338 -0.49601 -0.65718 -0.51823 -0.68681 C -0.49514 -0.72662 -0.51493 -0.69722 -0.42274 -0.69074 C -0.39184 -0.68866 -0.36337 -0.67685 -0.33333 -0.66852 C -0.26701 -0.65 -0.20365 -0.625 -0.13941 -0.59583 C -0.09045 -0.57361 -0.05451 -0.55347 -0.00608 -0.52315 C 0.00295 -0.51759 0.01302 -0.51435 0.02118 -0.50694 C 0.04774 -0.48264 0.07396 -0.46227 0.1 -0.43634 C 0.12604 -0.41042 0.15191 -0.37731 0.18333 -0.36366 C 0.18976 -0.35509 0.19861 -0.35393 0.20608 -0.34745 C 0.20972 -0.34005 0.21372 -0.32315 0.21372 -0.32315 C 0.21146 -0.25417 0.21441 -0.19005 0.2 -0.12523 C 0.19757 -0.09722 0.19965 -0.11273 0.19236 -0.0787 C 0.19045 -0.06968 0.19028 -0.05347 0.18941 -0.0463 C 0.18299 0.01134 0.14167 -0.02014 0.09549 -0.02014 " pathEditMode="relative" ptsTypes="fffffffffffffffffffffffffffffffffffA">
                                      <p:cBhvr>
                                        <p:cTn id="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14348" y="1714488"/>
            <a:ext cx="58579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_</a:t>
            </a:r>
            <a:r>
              <a:rPr lang="cs-CZ" sz="2400" dirty="0" smtClean="0"/>
              <a:t>ORKA                  MÁ               VO_ÍK.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0" y="6396335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KO_A           JÍ          _ELÍ        A       _AJÍC         JÍ             _ELÍ.</a:t>
            </a:r>
            <a:endParaRPr lang="cs-CZ" sz="2400" dirty="0"/>
          </a:p>
        </p:txBody>
      </p:sp>
      <p:pic>
        <p:nvPicPr>
          <p:cNvPr id="6" name="Picture 11" descr="C:\Documents and Settings\Láďa\Local Settings\Temporary Internet Files\Content.IE5\87422H25\MC900440568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57166"/>
            <a:ext cx="1285908" cy="1285908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3000364" y="714356"/>
            <a:ext cx="12618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MÁ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8" name="Picture 3" descr="C:\Documents and Settings\Láďa\Local Settings\Temporary Internet Files\Content.IE5\CN8USW10\MC900441470[1].pn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572000" y="642918"/>
            <a:ext cx="1714512" cy="1714512"/>
          </a:xfrm>
          <a:prstGeom prst="rect">
            <a:avLst/>
          </a:prstGeom>
          <a:noFill/>
        </p:spPr>
      </p:pic>
      <p:pic>
        <p:nvPicPr>
          <p:cNvPr id="9" name="Picture 2" descr="C:\Documents and Settings\Láďa\Local Settings\Temporary Internet Files\Content.IE5\YGN0Z3RJ\MC900324454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929198"/>
            <a:ext cx="1409586" cy="1421640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214282" y="3643314"/>
            <a:ext cx="8786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TO        JE      VÁ_A      A             TO          JE        _VON.</a:t>
            </a:r>
            <a:endParaRPr lang="cs-CZ" sz="2400" dirty="0"/>
          </a:p>
        </p:txBody>
      </p:sp>
      <p:sp>
        <p:nvSpPr>
          <p:cNvPr id="11" name="Obdélník 10"/>
          <p:cNvSpPr/>
          <p:nvPr/>
        </p:nvSpPr>
        <p:spPr>
          <a:xfrm>
            <a:off x="0" y="2714620"/>
            <a:ext cx="11339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TO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357686" y="2786058"/>
            <a:ext cx="11339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TO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071538" y="2714620"/>
            <a:ext cx="10310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JE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4" name="Picture 4" descr="C:\Documents and Settings\Láďa\Local Settings\Temporary Internet Files\Content.IE5\E4IAGOOM\MC900441796[1]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43042" y="1928802"/>
            <a:ext cx="1785950" cy="1785950"/>
          </a:xfrm>
          <a:prstGeom prst="rect">
            <a:avLst/>
          </a:prstGeom>
          <a:noFill/>
        </p:spPr>
      </p:pic>
      <p:sp>
        <p:nvSpPr>
          <p:cNvPr id="15" name="Obdélník 14"/>
          <p:cNvSpPr/>
          <p:nvPr/>
        </p:nvSpPr>
        <p:spPr>
          <a:xfrm>
            <a:off x="3214678" y="2643182"/>
            <a:ext cx="6848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643570" y="2714620"/>
            <a:ext cx="10310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JE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7" name="Picture 9" descr="C:\Documents and Settings\Láďa\Local Settings\Temporary Internet Files\Content.IE5\8ZVS4QL8\MC900233777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58016" y="2000240"/>
            <a:ext cx="1184275" cy="1538288"/>
          </a:xfrm>
          <a:prstGeom prst="rect">
            <a:avLst/>
          </a:prstGeom>
          <a:noFill/>
        </p:spPr>
      </p:pic>
      <p:pic>
        <p:nvPicPr>
          <p:cNvPr id="18" name="Obrázek 17" descr="ji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00166" y="4929198"/>
            <a:ext cx="1114415" cy="1444612"/>
          </a:xfrm>
          <a:prstGeom prst="rect">
            <a:avLst/>
          </a:prstGeom>
        </p:spPr>
      </p:pic>
      <p:pic>
        <p:nvPicPr>
          <p:cNvPr id="19" name="Picture 7" descr="C:\Documents and Settings\Láďa\Local Settings\Temporary Internet Files\Content.IE5\SQW80ZOZ\MC900331270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643834" y="5214950"/>
            <a:ext cx="1143008" cy="1025094"/>
          </a:xfrm>
          <a:prstGeom prst="rect">
            <a:avLst/>
          </a:prstGeom>
          <a:noFill/>
        </p:spPr>
      </p:pic>
      <p:sp>
        <p:nvSpPr>
          <p:cNvPr id="20" name="Obdélník 19"/>
          <p:cNvSpPr/>
          <p:nvPr/>
        </p:nvSpPr>
        <p:spPr>
          <a:xfrm>
            <a:off x="3929058" y="5429264"/>
            <a:ext cx="6848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21" name="Obrázek 20" descr="ji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15074" y="4857760"/>
            <a:ext cx="1114415" cy="1444612"/>
          </a:xfrm>
          <a:prstGeom prst="rect">
            <a:avLst/>
          </a:prstGeom>
        </p:spPr>
      </p:pic>
      <p:pic>
        <p:nvPicPr>
          <p:cNvPr id="22" name="Picture 5" descr="C:\Documents and Settings\Láďa\Local Settings\Temporary Internet Files\Content.IE5\N55XFQPS\MC900324466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929190" y="5072074"/>
            <a:ext cx="866277" cy="1287762"/>
          </a:xfrm>
          <a:prstGeom prst="rect">
            <a:avLst/>
          </a:prstGeom>
          <a:noFill/>
        </p:spPr>
      </p:pic>
      <p:pic>
        <p:nvPicPr>
          <p:cNvPr id="23" name="Picture 7" descr="C:\Documents and Settings\Láďa\Local Settings\Temporary Internet Files\Content.IE5\SQW80ZOZ\MC900331270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714612" y="5214950"/>
            <a:ext cx="1143008" cy="1025094"/>
          </a:xfrm>
          <a:prstGeom prst="rect">
            <a:avLst/>
          </a:prstGeom>
          <a:noFill/>
        </p:spPr>
      </p:pic>
      <p:sp>
        <p:nvSpPr>
          <p:cNvPr id="24" name="TextovéPole 23"/>
          <p:cNvSpPr txBox="1"/>
          <p:nvPr/>
        </p:nvSpPr>
        <p:spPr>
          <a:xfrm>
            <a:off x="6357950" y="928670"/>
            <a:ext cx="3571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.</a:t>
            </a:r>
            <a:endParaRPr lang="cs-CZ" sz="44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8215338" y="3000372"/>
            <a:ext cx="4191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.</a:t>
            </a:r>
            <a:endParaRPr lang="cs-CZ" sz="44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8786810" y="5572140"/>
            <a:ext cx="3571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.</a:t>
            </a:r>
            <a:endParaRPr lang="cs-CZ" sz="4400" dirty="0"/>
          </a:p>
        </p:txBody>
      </p:sp>
      <p:pic>
        <p:nvPicPr>
          <p:cNvPr id="27" name="Picture 2" descr="C:\Documents and Settings\Láďa\Local Settings\Temporary Internet Files\Content.IE5\E4IAGOOM\MC900440452[1].wm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286380" y="4143380"/>
            <a:ext cx="1368425" cy="18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7 C -0.01337 -0.00903 -0.02743 -0.01389 -0.04097 -0.02222 C -0.05764 -0.03241 -0.03941 -0.02477 -0.05608 -0.03218 C -0.0717 -0.03912 -0.08854 -0.04259 -0.10451 -0.04838 C -0.11632 -0.05255 -0.12882 -0.05185 -0.14097 -0.0544 C -0.14948 -0.05231 -0.15833 -0.05162 -0.16667 -0.04838 C -0.16875 -0.04745 -0.16962 -0.04421 -0.17118 -0.04236 C -0.17865 -0.03356 -0.18281 -0.02731 -0.18785 -0.01597 C -0.19826 0.00764 -0.20712 0.0338 -0.21215 0.06065 C -0.21771 0.09005 -0.21806 0.11111 -0.23785 0.1294 C -0.24549 0.12801 -0.25347 0.12894 -0.26059 0.12523 C -0.26215 0.12454 -0.27795 0.10718 -0.28177 0.10301 C -0.31441 0.06759 -0.33819 0.01482 -0.36215 -0.03032 C -0.37066 -0.0463 -0.37743 -0.05972 -0.38177 -0.0787 C -0.38403 -0.08866 -0.38785 -0.10903 -0.38785 -0.10903 C -0.39097 -0.1419 -0.3908 -0.17824 -0.37882 -0.2081 C -0.375 -0.21759 -0.37153 -0.22755 -0.36667 -0.23634 C -0.36319 -0.24236 -0.35451 -0.25255 -0.35451 -0.25255 C -0.34948 -0.26944 -0.34097 -0.27222 -0.32882 -0.28264 C -0.31441 -0.29514 -0.30312 -0.30718 -0.29236 -0.32523 C -0.2776 -0.37523 -0.29271 -0.44005 -0.31823 -0.48079 C -0.35226 -0.53518 -0.39392 -0.58009 -0.44097 -0.61412 C -0.46823 -0.6338 -0.49601 -0.65718 -0.51823 -0.68681 C -0.49514 -0.72662 -0.51493 -0.69722 -0.42274 -0.69074 C -0.39184 -0.68866 -0.36337 -0.67685 -0.33333 -0.66852 C -0.26701 -0.65 -0.20365 -0.625 -0.13941 -0.59583 C -0.09045 -0.57361 -0.05451 -0.55347 -0.00608 -0.52315 C 0.00295 -0.51759 0.01302 -0.51435 0.02118 -0.50694 C 0.04774 -0.48264 0.07396 -0.46227 0.1 -0.43634 C 0.12604 -0.41042 0.15191 -0.37731 0.18333 -0.36366 C 0.18976 -0.35509 0.19861 -0.35393 0.20608 -0.34745 C 0.20972 -0.34005 0.21372 -0.32315 0.21372 -0.32315 C 0.21146 -0.25417 0.21441 -0.19005 0.2 -0.12523 C 0.19757 -0.09722 0.19965 -0.11273 0.19236 -0.0787 C 0.19045 -0.06968 0.19028 -0.05347 0.18941 -0.0463 C 0.18299 0.01134 0.14167 -0.02014 0.09549 -0.02014 " pathEditMode="relative" ptsTypes="fffffffffffffffffffffffffffffffffffA">
                                      <p:cBhvr>
                                        <p:cTn id="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14414" y="1428736"/>
            <a:ext cx="7498080" cy="4800600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Dostupný z WWW:</a:t>
            </a:r>
            <a:r>
              <a:rPr lang="cs-CZ" dirty="0" smtClean="0">
                <a:hlinkClick r:id="rId2"/>
              </a:rPr>
              <a:t> </a:t>
            </a:r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globalni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cteni.cz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project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verejne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priroda</a:t>
            </a:r>
            <a:r>
              <a:rPr lang="cs-CZ" dirty="0" smtClean="0">
                <a:hlinkClick r:id="rId3"/>
              </a:rPr>
              <a:t>/podzim_text.</a:t>
            </a:r>
            <a:r>
              <a:rPr lang="cs-CZ" dirty="0" err="1" smtClean="0">
                <a:hlinkClick r:id="rId3"/>
              </a:rPr>
              <a:t>jpg</a:t>
            </a:r>
            <a:r>
              <a:rPr lang="cs-CZ" dirty="0" smtClean="0"/>
              <a:t>  PODZIM.JPG </a:t>
            </a:r>
            <a:r>
              <a:rPr lang="en-US" dirty="0" smtClean="0"/>
              <a:t>[cit. 2012–0</a:t>
            </a:r>
            <a:r>
              <a:rPr lang="cs-CZ" dirty="0" smtClean="0"/>
              <a:t>3</a:t>
            </a:r>
            <a:r>
              <a:rPr lang="en-US" dirty="0" smtClean="0"/>
              <a:t>–</a:t>
            </a:r>
            <a:r>
              <a:rPr lang="cs-CZ" dirty="0" smtClean="0"/>
              <a:t>15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 smtClean="0"/>
              <a:t>Dostupný z WWW:</a:t>
            </a:r>
            <a:r>
              <a:rPr lang="cs-CZ" dirty="0" smtClean="0">
                <a:hlinkClick r:id="rId2"/>
              </a:rPr>
              <a:t> </a:t>
            </a:r>
            <a:r>
              <a:rPr lang="cs-CZ" dirty="0" smtClean="0">
                <a:hlinkClick r:id="rId4"/>
              </a:rPr>
              <a:t>http://www.</a:t>
            </a:r>
            <a:r>
              <a:rPr lang="cs-CZ" dirty="0" err="1" smtClean="0">
                <a:hlinkClick r:id="rId4"/>
              </a:rPr>
              <a:t>globalni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cteni.cz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project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verejne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priroda</a:t>
            </a:r>
            <a:r>
              <a:rPr lang="cs-CZ" dirty="0" smtClean="0">
                <a:hlinkClick r:id="rId4"/>
              </a:rPr>
              <a:t>/zima_text.</a:t>
            </a:r>
            <a:r>
              <a:rPr lang="cs-CZ" dirty="0" err="1" smtClean="0">
                <a:hlinkClick r:id="rId4"/>
              </a:rPr>
              <a:t>jpg</a:t>
            </a:r>
            <a:r>
              <a:rPr lang="cs-CZ" dirty="0" smtClean="0"/>
              <a:t>  ZIMA.JPG </a:t>
            </a:r>
            <a:r>
              <a:rPr lang="en-US" dirty="0" smtClean="0"/>
              <a:t>[cit. 2012–0</a:t>
            </a:r>
            <a:r>
              <a:rPr lang="cs-CZ" dirty="0" smtClean="0"/>
              <a:t>3</a:t>
            </a:r>
            <a:r>
              <a:rPr lang="en-US" dirty="0" smtClean="0"/>
              <a:t>–</a:t>
            </a:r>
            <a:r>
              <a:rPr lang="cs-CZ" dirty="0" smtClean="0"/>
              <a:t>15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 smtClean="0"/>
              <a:t>Dostupný z WWW:</a:t>
            </a:r>
            <a:r>
              <a:rPr lang="cs-CZ" dirty="0" smtClean="0">
                <a:hlinkClick r:id="rId2"/>
              </a:rPr>
              <a:t> </a:t>
            </a:r>
            <a:r>
              <a:rPr lang="cs-CZ" i="1" dirty="0" smtClean="0">
                <a:hlinkClick r:id="rId5"/>
              </a:rPr>
              <a:t>www.office.</a:t>
            </a:r>
            <a:r>
              <a:rPr lang="cs-CZ" i="1" dirty="0" err="1" smtClean="0">
                <a:hlinkClick r:id="rId5"/>
              </a:rPr>
              <a:t>microsoft.com</a:t>
            </a:r>
            <a:r>
              <a:rPr lang="cs-CZ" i="1" dirty="0" smtClean="0"/>
              <a:t> </a:t>
            </a:r>
            <a:r>
              <a:rPr lang="cs-CZ" dirty="0" smtClean="0"/>
              <a:t> obr. Koza, zajíc, zelí, zvon, zub, dívka, váza,  vozík, </a:t>
            </a:r>
            <a:r>
              <a:rPr lang="cs-CZ" dirty="0" err="1" smtClean="0"/>
              <a:t>emotikona</a:t>
            </a:r>
            <a:r>
              <a:rPr lang="cs-CZ" dirty="0" smtClean="0"/>
              <a:t>, zebra, uzel </a:t>
            </a:r>
            <a:r>
              <a:rPr lang="en-US" dirty="0" smtClean="0"/>
              <a:t>[cit. 2012–0</a:t>
            </a:r>
            <a:r>
              <a:rPr lang="cs-CZ" dirty="0" smtClean="0"/>
              <a:t>3</a:t>
            </a:r>
            <a:r>
              <a:rPr lang="en-US" dirty="0" smtClean="0"/>
              <a:t>–</a:t>
            </a:r>
            <a:r>
              <a:rPr lang="cs-CZ" dirty="0" smtClean="0"/>
              <a:t>15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 smtClean="0"/>
              <a:t>Dostupný z WWW:</a:t>
            </a:r>
            <a:r>
              <a:rPr lang="cs-CZ" dirty="0" smtClean="0">
                <a:hlinkClick r:id="rId2"/>
              </a:rPr>
              <a:t> </a:t>
            </a:r>
            <a:r>
              <a:rPr lang="cs-CZ" dirty="0" smtClean="0">
                <a:hlinkClick r:id="rId6"/>
              </a:rPr>
              <a:t>http://www.</a:t>
            </a:r>
            <a:r>
              <a:rPr lang="cs-CZ" dirty="0" err="1" smtClean="0">
                <a:hlinkClick r:id="rId6"/>
              </a:rPr>
              <a:t>globalni</a:t>
            </a:r>
            <a:r>
              <a:rPr lang="cs-CZ" dirty="0" smtClean="0">
                <a:hlinkClick r:id="rId6"/>
              </a:rPr>
              <a:t>-</a:t>
            </a:r>
            <a:r>
              <a:rPr lang="cs-CZ" dirty="0" err="1" smtClean="0">
                <a:hlinkClick r:id="rId6"/>
              </a:rPr>
              <a:t>cteni.cz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project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images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verejne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cinnosti</a:t>
            </a:r>
            <a:r>
              <a:rPr lang="cs-CZ" dirty="0" smtClean="0">
                <a:hlinkClick r:id="rId6"/>
              </a:rPr>
              <a:t>/ji_text.</a:t>
            </a:r>
            <a:r>
              <a:rPr lang="cs-CZ" dirty="0" err="1" smtClean="0">
                <a:hlinkClick r:id="rId6"/>
              </a:rPr>
              <a:t>jpg</a:t>
            </a:r>
            <a:r>
              <a:rPr lang="cs-CZ" smtClean="0"/>
              <a:t> ji.</a:t>
            </a:r>
            <a:r>
              <a:rPr lang="cs-CZ" dirty="0" err="1" smtClean="0"/>
              <a:t>jpg</a:t>
            </a:r>
            <a:r>
              <a:rPr lang="cs-CZ" dirty="0" smtClean="0"/>
              <a:t> </a:t>
            </a:r>
            <a:r>
              <a:rPr lang="en-US" dirty="0" smtClean="0"/>
              <a:t>[cit. 2012–0</a:t>
            </a:r>
            <a:r>
              <a:rPr lang="cs-CZ" dirty="0" smtClean="0"/>
              <a:t>3</a:t>
            </a:r>
            <a:r>
              <a:rPr lang="en-US" dirty="0" smtClean="0"/>
              <a:t>–</a:t>
            </a:r>
            <a:r>
              <a:rPr lang="cs-CZ" dirty="0" smtClean="0"/>
              <a:t>15</a:t>
            </a:r>
            <a:r>
              <a:rPr lang="en-US" dirty="0" smtClean="0"/>
              <a:t>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60</TotalTime>
  <Words>380</Words>
  <Application>Microsoft Office PowerPoint</Application>
  <PresentationFormat>Předvádění na obrazovce (4:3)</PresentationFormat>
  <Paragraphs>113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Slunovrat</vt:lpstr>
      <vt:lpstr>Název školy: Speciální základní škola,Louny, Poděbradova 640,příspěvková organizace Autor:  Mgr.TAŤÁNA RADIMSKÁ Název materiálu: VY_32_INOVACE_10_II.JKGM_ALTERNATIVNÍ VÝUKA ČTENÍ S VYUŽITÍM GLOBÁLNÍ METODY – Z ČÍSLO PROJEKTU: CZ.1.07/1.4.00/21.3407 </vt:lpstr>
      <vt:lpstr>ANOTACE</vt:lpstr>
      <vt:lpstr>Snímek 3</vt:lpstr>
      <vt:lpstr>Snímek 4</vt:lpstr>
      <vt:lpstr>PŘIŘAĎ SLOVA K OBRÁZKŮM:</vt:lpstr>
      <vt:lpstr>SPOJ SLOVA S OBRÁZKY:</vt:lpstr>
      <vt:lpstr>DOPLŇ PÍSMENO</vt:lpstr>
      <vt:lpstr>OPIŠ A PŘEPIŠ SLOVO:</vt:lpstr>
      <vt:lpstr>OPIŠ A PŘEPIŠ SLOVO:</vt:lpstr>
      <vt:lpstr>Snímek 10</vt:lpstr>
      <vt:lpstr>Snímek 11</vt:lpstr>
      <vt:lpstr>POUŽITÉ ZDROJE: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Speciální základní škola,Louny, Poděbradova 640,příspěvková organizace Autor:  Mgr.TAŤÁNA RADIMSKÁ Název materiálu: VY_32_INOVACE_01_ALTERNATIVNÍ VÝUKA ČTENÍ S VYUŽITÍM GLOBÁLNÍ METODY PRO 1. STUPEŇ Speciální školy - Z</dc:title>
  <dc:creator>Magda Radimová</dc:creator>
  <cp:lastModifiedBy>Magda Radimová</cp:lastModifiedBy>
  <cp:revision>10</cp:revision>
  <dcterms:created xsi:type="dcterms:W3CDTF">2012-04-15T16:03:18Z</dcterms:created>
  <dcterms:modified xsi:type="dcterms:W3CDTF">2012-10-09T19:38:26Z</dcterms:modified>
</cp:coreProperties>
</file>