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DCBAD33-E6C6-4BC1-B9A1-7414B01FACD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584E09B-442C-4E3C-930D-DF7F734ED0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CBAD33-E6C6-4BC1-B9A1-7414B01FACD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84E09B-442C-4E3C-930D-DF7F734ED0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DCBAD33-E6C6-4BC1-B9A1-7414B01FACD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F584E09B-442C-4E3C-930D-DF7F734ED0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CBAD33-E6C6-4BC1-B9A1-7414B01FACD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84E09B-442C-4E3C-930D-DF7F734ED0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CBAD33-E6C6-4BC1-B9A1-7414B01FACD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84E09B-442C-4E3C-930D-DF7F734ED0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CBAD33-E6C6-4BC1-B9A1-7414B01FACD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84E09B-442C-4E3C-930D-DF7F734ED0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DCBAD33-E6C6-4BC1-B9A1-7414B01FACD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84E09B-442C-4E3C-930D-DF7F734ED0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CBAD33-E6C6-4BC1-B9A1-7414B01FACD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84E09B-442C-4E3C-930D-DF7F734ED0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CBAD33-E6C6-4BC1-B9A1-7414B01FACD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84E09B-442C-4E3C-930D-DF7F734ED0C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DCBAD33-E6C6-4BC1-B9A1-7414B01FACD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84E09B-442C-4E3C-930D-DF7F734ED0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DCBAD33-E6C6-4BC1-B9A1-7414B01FACD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584E09B-442C-4E3C-930D-DF7F734ED0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DCBAD33-E6C6-4BC1-B9A1-7414B01FACDC}" type="datetimeFigureOut">
              <a:rPr lang="cs-CZ" smtClean="0"/>
              <a:pPr/>
              <a:t>9.10.2012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584E09B-442C-4E3C-930D-DF7F734ED0C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8.jpeg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1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10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0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jpeg"/><Relationship Id="rId7" Type="http://schemas.openxmlformats.org/officeDocument/2006/relationships/image" Target="../media/image4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2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alni-cteni.cz/project/images/verejne/potraviny/mleko_text.jpg" TargetMode="External"/><Relationship Id="rId7" Type="http://schemas.openxmlformats.org/officeDocument/2006/relationships/hyperlink" Target="http://www.globalni-cteni.cz/project/images/verejne/potraviny/vejce_text.jpg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lobalni-cteni.cz/project/images/verejne/zvirata/pes_text.jpg" TargetMode="External"/><Relationship Id="rId5" Type="http://schemas.openxmlformats.org/officeDocument/2006/relationships/hyperlink" Target="http://www.globalni-cteni.cz/project/images/verejne/zvirata/jezek_text.jpg" TargetMode="External"/><Relationship Id="rId4" Type="http://schemas.openxmlformats.org/officeDocument/2006/relationships/hyperlink" Target="http://www.globalni-cteni.cz/project/images/verejne/zvirata/tele_tex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3214678" y="3786190"/>
            <a:ext cx="5286412" cy="2868168"/>
          </a:xfrm>
        </p:spPr>
        <p:txBody>
          <a:bodyPr>
            <a:noAutofit/>
          </a:bodyPr>
          <a:lstStyle/>
          <a:p>
            <a:pPr lvl="0"/>
            <a:r>
              <a:rPr lang="cs-CZ" sz="2400" cap="all" dirty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  <a:t>Název školy:</a:t>
            </a:r>
            <a:br>
              <a:rPr lang="cs-CZ" sz="2400" cap="all" dirty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</a:br>
            <a:r>
              <a:rPr lang="cs-CZ" sz="2400" cap="all" dirty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  <a:t>Speciální základní škola,Louny,</a:t>
            </a:r>
            <a:br>
              <a:rPr lang="cs-CZ" sz="2400" cap="all" dirty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</a:br>
            <a:r>
              <a:rPr lang="cs-CZ" sz="2400" cap="all" dirty="0" err="1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  <a:t>Poděbradova</a:t>
            </a:r>
            <a:r>
              <a:rPr lang="cs-CZ" sz="2400" cap="all" dirty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  <a:t> 640,příspěvková organizace</a:t>
            </a:r>
            <a:br>
              <a:rPr lang="cs-CZ" sz="2400" cap="all" dirty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</a:br>
            <a:r>
              <a:rPr lang="cs-CZ" sz="2400" cap="all" dirty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  <a:t>Autor: </a:t>
            </a:r>
            <a:br>
              <a:rPr lang="cs-CZ" sz="2400" cap="all" dirty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</a:br>
            <a:r>
              <a:rPr lang="cs-CZ" sz="2400" cap="all" dirty="0" err="1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  <a:t>Mgr.TAŤÁNA</a:t>
            </a:r>
            <a:r>
              <a:rPr lang="cs-CZ" sz="2400" cap="all" dirty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  <a:t> RADIMSKÁ</a:t>
            </a:r>
            <a:br>
              <a:rPr lang="cs-CZ" sz="2400" cap="all" dirty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</a:br>
            <a:r>
              <a:rPr lang="cs-CZ" sz="2400" cap="all" dirty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  <a:t>Název materiálu:</a:t>
            </a:r>
            <a:br>
              <a:rPr lang="cs-CZ" sz="2400" cap="all" dirty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</a:br>
            <a:r>
              <a:rPr lang="cs-CZ" sz="2400" cap="all" dirty="0" smtClean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  <a:t>VY_32_INOVACE_</a:t>
            </a:r>
            <a:r>
              <a:rPr lang="en-US" sz="2400" cap="all" dirty="0" smtClean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  <a:t>16</a:t>
            </a:r>
            <a:r>
              <a:rPr lang="cs-CZ" sz="2400" cap="all" dirty="0" smtClean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  <a:t>_II.JKGM_ALTERNATIVNÍ </a:t>
            </a:r>
            <a:r>
              <a:rPr lang="cs-CZ" sz="2400" cap="all" dirty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  <a:t>VÝUKA ČTENÍ S VYUŽITÍM GLOBÁLNÍ </a:t>
            </a:r>
            <a:r>
              <a:rPr lang="cs-CZ" sz="2400" cap="all" dirty="0" smtClean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  <a:t>METODY– </a:t>
            </a:r>
            <a:r>
              <a:rPr lang="cs-CZ" sz="2400" cap="all" dirty="0" smtClean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  <a:t>E</a:t>
            </a:r>
            <a:br>
              <a:rPr lang="cs-CZ" sz="2400" cap="all" dirty="0" smtClean="0">
                <a:solidFill>
                  <a:schemeClr val="bg1"/>
                </a:solidFill>
                <a:effectLst>
                  <a:reflection blurRad="12700" stA="48000" endA="300" endPos="55000" dir="5400000" sy="-90000" algn="bl" rotWithShape="0"/>
                </a:effectLst>
              </a:rPr>
            </a:br>
            <a:r>
              <a:rPr lang="cs-CZ" sz="2400" dirty="0" smtClean="0">
                <a:solidFill>
                  <a:schemeClr val="bg1"/>
                </a:solidFill>
              </a:rPr>
              <a:t> číslo projektu: CZ.1.07/1.4.00/21.3407 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64" y="0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00034" y="1500174"/>
            <a:ext cx="7498080" cy="4800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Materiál je určený pro žáky 1. stupně speciální základní školy pro výuku čtení s využitím globální metody jejíž základem je postup od celku k jednotlivým částem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Cílem je stimulace rozvoje zrakového vnímání, verbálního myšlení, záměrné pozornosti a komunikačních dovedností 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Prezentace na interaktivní tabuli 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Pomůcky: interaktivní pero, fixy na interaktivní tabuli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Inovace: interaktivní způsob učení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Metodické pokyny: žáci pomocí obrázků vyvozují a procvičují písmeno     . Opisují a doplňují písmeno a slova na interaktivní tabuli a v pracovním listě. Pomocí obrázků čtou jednoduché věty.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500430" y="5214950"/>
            <a:ext cx="33054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E</a:t>
            </a:r>
            <a:endParaRPr lang="cs-CZ" sz="2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14282" y="142852"/>
            <a:ext cx="5790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E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26" name="Picture 2" descr="C:\Documents and Settings\Láďa\Local Settings\Temporary Internet Files\Content.IE5\E4IAGOOM\MC90023257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357298"/>
            <a:ext cx="1334784" cy="1009786"/>
          </a:xfrm>
          <a:prstGeom prst="rect">
            <a:avLst/>
          </a:prstGeom>
          <a:noFill/>
        </p:spPr>
      </p:pic>
      <p:pic>
        <p:nvPicPr>
          <p:cNvPr id="1027" name="Picture 3" descr="C:\Documents and Settings\Láďa\Local Settings\Temporary Internet Files\Content.IE5\E4IAGOOM\MC90001702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929066"/>
            <a:ext cx="1032817" cy="1642141"/>
          </a:xfrm>
          <a:prstGeom prst="rect">
            <a:avLst/>
          </a:prstGeom>
          <a:noFill/>
        </p:spPr>
      </p:pic>
      <p:pic>
        <p:nvPicPr>
          <p:cNvPr id="1030" name="Picture 6" descr="C:\Documents and Settings\Láďa\Local Settings\Temporary Internet Files\Content.IE5\8ZVS4QL8\MC900440665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4000504"/>
            <a:ext cx="1463511" cy="1519800"/>
          </a:xfrm>
          <a:prstGeom prst="rect">
            <a:avLst/>
          </a:prstGeom>
          <a:noFill/>
        </p:spPr>
      </p:pic>
      <p:pic>
        <p:nvPicPr>
          <p:cNvPr id="1031" name="Picture 7" descr="C:\Documents and Settings\Láďa\Local Settings\Temporary Internet Files\Content.IE5\YGN0Z3RJ\MC900440576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1357298"/>
            <a:ext cx="1460317" cy="1460317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1857356" y="1428736"/>
            <a:ext cx="65722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EMENTÁL                        EDA</a:t>
            </a:r>
          </a:p>
          <a:p>
            <a:endParaRPr lang="cs-CZ" sz="3200" b="1" dirty="0"/>
          </a:p>
          <a:p>
            <a:endParaRPr lang="cs-CZ" sz="3200" b="1" dirty="0" smtClean="0"/>
          </a:p>
          <a:p>
            <a:endParaRPr lang="cs-CZ" sz="3200" b="1" dirty="0"/>
          </a:p>
          <a:p>
            <a:endParaRPr lang="cs-CZ" sz="3200" b="1" dirty="0" smtClean="0"/>
          </a:p>
          <a:p>
            <a:endParaRPr lang="cs-CZ" sz="3200" b="1" dirty="0"/>
          </a:p>
          <a:p>
            <a:r>
              <a:rPr lang="cs-CZ" sz="3200" b="1" dirty="0" smtClean="0"/>
              <a:t>ESKYMÁK                        EMA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Láďa\Local Settings\Temporary Internet Files\Content.IE5\CN8USW10\MC90044139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928670"/>
            <a:ext cx="1809750" cy="1343025"/>
          </a:xfrm>
          <a:prstGeom prst="rect">
            <a:avLst/>
          </a:prstGeom>
          <a:noFill/>
        </p:spPr>
      </p:pic>
      <p:pic>
        <p:nvPicPr>
          <p:cNvPr id="10" name="Obrázek 9" descr="vej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2786058"/>
            <a:ext cx="1500189" cy="1944689"/>
          </a:xfrm>
          <a:prstGeom prst="rect">
            <a:avLst/>
          </a:prstGeom>
        </p:spPr>
      </p:pic>
      <p:pic>
        <p:nvPicPr>
          <p:cNvPr id="11" name="Obrázek 10" descr="p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786322"/>
            <a:ext cx="1598151" cy="2071678"/>
          </a:xfrm>
          <a:prstGeom prst="rect">
            <a:avLst/>
          </a:prstGeom>
        </p:spPr>
      </p:pic>
      <p:pic>
        <p:nvPicPr>
          <p:cNvPr id="12" name="Obrázek 11" descr="tel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642918"/>
            <a:ext cx="1500189" cy="1944689"/>
          </a:xfrm>
          <a:prstGeom prst="rect">
            <a:avLst/>
          </a:prstGeom>
        </p:spPr>
      </p:pic>
      <p:pic>
        <p:nvPicPr>
          <p:cNvPr id="13" name="Obrázek 12" descr="jezek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00562" y="2643182"/>
            <a:ext cx="1500198" cy="1944702"/>
          </a:xfrm>
          <a:prstGeom prst="rect">
            <a:avLst/>
          </a:prstGeom>
        </p:spPr>
      </p:pic>
      <p:pic>
        <p:nvPicPr>
          <p:cNvPr id="14" name="Obrázek 13" descr="mleko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0562" y="4913311"/>
            <a:ext cx="1500189" cy="1944689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2571736" y="1214422"/>
            <a:ext cx="62865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SLEPICE                TELE</a:t>
            </a:r>
          </a:p>
          <a:p>
            <a:endParaRPr lang="cs-CZ" sz="3200" b="1" dirty="0"/>
          </a:p>
          <a:p>
            <a:endParaRPr lang="cs-CZ" sz="3200" b="1" dirty="0" smtClean="0"/>
          </a:p>
          <a:p>
            <a:endParaRPr lang="cs-CZ" sz="3200" b="1" dirty="0"/>
          </a:p>
          <a:p>
            <a:endParaRPr lang="cs-CZ" sz="3200" b="1" dirty="0"/>
          </a:p>
          <a:p>
            <a:r>
              <a:rPr lang="cs-CZ" sz="3200" b="1" dirty="0" smtClean="0"/>
              <a:t>VEJCE                   JEŽEK</a:t>
            </a:r>
          </a:p>
          <a:p>
            <a:endParaRPr lang="cs-CZ" sz="3200" b="1" dirty="0"/>
          </a:p>
          <a:p>
            <a:endParaRPr lang="cs-CZ" sz="3200" b="1" dirty="0" smtClean="0"/>
          </a:p>
          <a:p>
            <a:endParaRPr lang="cs-CZ" sz="3200" b="1" dirty="0"/>
          </a:p>
          <a:p>
            <a:r>
              <a:rPr lang="cs-CZ" sz="3200" b="1" dirty="0" smtClean="0"/>
              <a:t>PES                       MLÉKO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143900" cy="57154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VYHLEDEJ A ZAKROUŽKUJ PÍSMENO    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215206" y="-214338"/>
            <a:ext cx="9957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E  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4282" y="785794"/>
            <a:ext cx="807249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A         R           M     </a:t>
            </a:r>
          </a:p>
          <a:p>
            <a:r>
              <a:rPr lang="cs-CZ" sz="4800" b="1" dirty="0" smtClean="0"/>
              <a:t>      V                   K        L</a:t>
            </a:r>
            <a:endParaRPr lang="cs-CZ" sz="4800" b="1" dirty="0"/>
          </a:p>
          <a:p>
            <a:r>
              <a:rPr lang="cs-CZ" sz="4800" b="1" dirty="0" smtClean="0"/>
              <a:t>                E          A</a:t>
            </a:r>
          </a:p>
          <a:p>
            <a:r>
              <a:rPr lang="cs-CZ" sz="4800" b="1" dirty="0"/>
              <a:t> </a:t>
            </a:r>
            <a:r>
              <a:rPr lang="cs-CZ" sz="4800" b="1" dirty="0" smtClean="0"/>
              <a:t>       T              R               </a:t>
            </a:r>
          </a:p>
          <a:p>
            <a:r>
              <a:rPr lang="cs-CZ" sz="4800" b="1" dirty="0" smtClean="0"/>
              <a:t>     E                         O               S                L      E             E</a:t>
            </a:r>
            <a:endParaRPr lang="cs-CZ" sz="4800" b="1" dirty="0"/>
          </a:p>
          <a:p>
            <a:r>
              <a:rPr lang="cs-CZ" sz="4800" b="1" dirty="0" smtClean="0"/>
              <a:t>E           H                  J                     </a:t>
            </a:r>
            <a:endParaRPr lang="cs-CZ" sz="4800" b="1" dirty="0"/>
          </a:p>
        </p:txBody>
      </p:sp>
      <p:pic>
        <p:nvPicPr>
          <p:cNvPr id="3074" name="Picture 2" descr="C:\Documents and Settings\Láďa\Local Settings\Temporary Internet Files\Content.IE5\E4IAGOOM\MC900440452[2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5029200"/>
            <a:ext cx="1368425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42852"/>
            <a:ext cx="7239000" cy="748684"/>
          </a:xfrm>
        </p:spPr>
        <p:txBody>
          <a:bodyPr/>
          <a:lstStyle/>
          <a:p>
            <a:r>
              <a:rPr lang="cs-CZ" dirty="0" smtClean="0"/>
              <a:t>ČTI A OBTAHUJ PÍSMENO    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500694" y="142852"/>
            <a:ext cx="5790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E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Picture 2" descr="C:\Documents and Settings\Láďa\Local Settings\Temporary Internet Files\Content.IE5\E4IAGOOM\MC90023257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643050"/>
            <a:ext cx="1334784" cy="1009786"/>
          </a:xfrm>
          <a:prstGeom prst="rect">
            <a:avLst/>
          </a:prstGeom>
          <a:noFill/>
        </p:spPr>
      </p:pic>
      <p:pic>
        <p:nvPicPr>
          <p:cNvPr id="7" name="Picture 7" descr="C:\Documents and Settings\Láďa\Local Settings\Temporary Internet Files\Content.IE5\YGN0Z3RJ\MC900440576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1142984"/>
            <a:ext cx="1460317" cy="1460317"/>
          </a:xfrm>
          <a:prstGeom prst="rect">
            <a:avLst/>
          </a:prstGeom>
          <a:noFill/>
        </p:spPr>
      </p:pic>
      <p:pic>
        <p:nvPicPr>
          <p:cNvPr id="8" name="Picture 3" descr="C:\Documents and Settings\Láďa\Local Settings\Temporary Internet Files\Content.IE5\CN8USW10\MC90044139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4429132"/>
            <a:ext cx="1809750" cy="1343025"/>
          </a:xfrm>
          <a:prstGeom prst="rect">
            <a:avLst/>
          </a:prstGeom>
          <a:noFill/>
        </p:spPr>
      </p:pic>
      <p:pic>
        <p:nvPicPr>
          <p:cNvPr id="9" name="Obrázek 8" descr="vejc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6380" y="3857628"/>
            <a:ext cx="1500189" cy="1944689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500034" y="2643182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EMENTÁL           A            EDA          . 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7158" y="5929330"/>
            <a:ext cx="76438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SLEPICE              A             VEJCE     .   </a:t>
            </a:r>
            <a:endParaRPr lang="cs-CZ" sz="3200" b="1" dirty="0"/>
          </a:p>
        </p:txBody>
      </p:sp>
      <p:sp>
        <p:nvSpPr>
          <p:cNvPr id="13" name="Obdélník 12"/>
          <p:cNvSpPr/>
          <p:nvPr/>
        </p:nvSpPr>
        <p:spPr>
          <a:xfrm>
            <a:off x="3571868" y="1643050"/>
            <a:ext cx="6238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428992" y="4857760"/>
            <a:ext cx="6238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5" name="Picture 2" descr="C:\Documents and Settings\Láďa\Local Settings\Temporary Internet Files\Content.IE5\E4IAGOOM\MC900440452[2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57620" y="5029200"/>
            <a:ext cx="1368425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0"/>
            <a:ext cx="7239000" cy="748684"/>
          </a:xfrm>
        </p:spPr>
        <p:txBody>
          <a:bodyPr/>
          <a:lstStyle/>
          <a:p>
            <a:r>
              <a:rPr lang="cs-CZ" dirty="0" smtClean="0"/>
              <a:t>ČTI A OBTAHUJ PÍSMENO   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786446" y="0"/>
            <a:ext cx="5790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E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Obrázek 4" descr="te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857232"/>
            <a:ext cx="1500189" cy="1944689"/>
          </a:xfrm>
          <a:prstGeom prst="rect">
            <a:avLst/>
          </a:prstGeom>
        </p:spPr>
      </p:pic>
      <p:pic>
        <p:nvPicPr>
          <p:cNvPr id="6" name="Obrázek 5" descr="mlek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857232"/>
            <a:ext cx="1500189" cy="1944689"/>
          </a:xfrm>
          <a:prstGeom prst="rect">
            <a:avLst/>
          </a:prstGeom>
        </p:spPr>
      </p:pic>
      <p:pic>
        <p:nvPicPr>
          <p:cNvPr id="7" name="Obrázek 6" descr="p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4000504"/>
            <a:ext cx="1598151" cy="2071678"/>
          </a:xfrm>
          <a:prstGeom prst="rect">
            <a:avLst/>
          </a:prstGeom>
        </p:spPr>
      </p:pic>
      <p:pic>
        <p:nvPicPr>
          <p:cNvPr id="8" name="Obrázek 7" descr="jezek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6380" y="4000504"/>
            <a:ext cx="1500198" cy="1944702"/>
          </a:xfrm>
          <a:prstGeom prst="rect">
            <a:avLst/>
          </a:prstGeom>
        </p:spPr>
      </p:pic>
      <p:sp>
        <p:nvSpPr>
          <p:cNvPr id="11" name="Obdélník 10"/>
          <p:cNvSpPr/>
          <p:nvPr/>
        </p:nvSpPr>
        <p:spPr>
          <a:xfrm>
            <a:off x="3428992" y="1285860"/>
            <a:ext cx="6238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143240" y="4500570"/>
            <a:ext cx="6238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42910" y="2714620"/>
            <a:ext cx="67151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TELE                 A          MLÉKO   .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42910" y="6286520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PES                 A               JEŽEK   .</a:t>
            </a:r>
            <a:endParaRPr lang="cs-CZ" sz="3200" b="1" dirty="0"/>
          </a:p>
        </p:txBody>
      </p:sp>
      <p:pic>
        <p:nvPicPr>
          <p:cNvPr id="15" name="Picture 2" descr="C:\Documents and Settings\Láďa\Local Settings\Temporary Internet Files\Content.IE5\E4IAGOOM\MC900440452[2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57620" y="5029200"/>
            <a:ext cx="1368425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0"/>
            <a:ext cx="7239000" cy="53437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SPOJ SLOVA S OBRÁZKY:</a:t>
            </a:r>
            <a:endParaRPr lang="cs-CZ" dirty="0"/>
          </a:p>
        </p:txBody>
      </p:sp>
      <p:pic>
        <p:nvPicPr>
          <p:cNvPr id="4" name="Picture 2" descr="C:\Documents and Settings\Láďa\Local Settings\Temporary Internet Files\Content.IE5\E4IAGOOM\MC90023257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1334784" cy="1009786"/>
          </a:xfrm>
          <a:prstGeom prst="rect">
            <a:avLst/>
          </a:prstGeom>
          <a:noFill/>
        </p:spPr>
      </p:pic>
      <p:pic>
        <p:nvPicPr>
          <p:cNvPr id="5" name="Picture 3" descr="C:\Documents and Settings\Láďa\Local Settings\Temporary Internet Files\Content.IE5\E4IAGOOM\MC90001702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4929198"/>
            <a:ext cx="1032817" cy="1642141"/>
          </a:xfrm>
          <a:prstGeom prst="rect">
            <a:avLst/>
          </a:prstGeom>
          <a:noFill/>
        </p:spPr>
      </p:pic>
      <p:pic>
        <p:nvPicPr>
          <p:cNvPr id="6" name="Picture 6" descr="C:\Documents and Settings\Láďa\Local Settings\Temporary Internet Files\Content.IE5\8ZVS4QL8\MC900440665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4929198"/>
            <a:ext cx="1463511" cy="1519800"/>
          </a:xfrm>
          <a:prstGeom prst="rect">
            <a:avLst/>
          </a:prstGeom>
          <a:noFill/>
        </p:spPr>
      </p:pic>
      <p:pic>
        <p:nvPicPr>
          <p:cNvPr id="7" name="Picture 7" descr="C:\Documents and Settings\Láďa\Local Settings\Temporary Internet Files\Content.IE5\YGN0Z3RJ\MC900440576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642918"/>
            <a:ext cx="1460317" cy="1460317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786050" y="1643050"/>
            <a:ext cx="235745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ESKYMÁK</a:t>
            </a:r>
          </a:p>
          <a:p>
            <a:endParaRPr lang="cs-CZ" sz="3200" b="1" dirty="0"/>
          </a:p>
          <a:p>
            <a:endParaRPr lang="cs-CZ" sz="3200" b="1" dirty="0" smtClean="0"/>
          </a:p>
          <a:p>
            <a:r>
              <a:rPr lang="cs-CZ" sz="3200" b="1" dirty="0" smtClean="0"/>
              <a:t>EMA</a:t>
            </a:r>
          </a:p>
          <a:p>
            <a:endParaRPr lang="cs-CZ" sz="3200" b="1" dirty="0"/>
          </a:p>
          <a:p>
            <a:r>
              <a:rPr lang="cs-CZ" sz="3200" b="1" dirty="0" smtClean="0"/>
              <a:t>EMENTÁL</a:t>
            </a:r>
          </a:p>
          <a:p>
            <a:endParaRPr lang="cs-CZ" sz="3200" b="1" dirty="0"/>
          </a:p>
          <a:p>
            <a:endParaRPr lang="cs-CZ" sz="3200" b="1" dirty="0" smtClean="0"/>
          </a:p>
          <a:p>
            <a:r>
              <a:rPr lang="cs-CZ" sz="3200" b="1" dirty="0" smtClean="0"/>
              <a:t>EDA</a:t>
            </a:r>
            <a:endParaRPr lang="cs-CZ" sz="3200" b="1" dirty="0"/>
          </a:p>
        </p:txBody>
      </p:sp>
      <p:pic>
        <p:nvPicPr>
          <p:cNvPr id="9" name="Picture 2" descr="C:\Documents and Settings\Láďa\Local Settings\Temporary Internet Files\Content.IE5\E4IAGOOM\MC900440452[2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57620" y="5029200"/>
            <a:ext cx="1368425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7239000" cy="642958"/>
          </a:xfrm>
        </p:spPr>
        <p:txBody>
          <a:bodyPr/>
          <a:lstStyle/>
          <a:p>
            <a:r>
              <a:rPr lang="cs-CZ" dirty="0" smtClean="0"/>
              <a:t>SPOJ SLOVA S OBRÁZKY :</a:t>
            </a:r>
            <a:endParaRPr lang="cs-CZ" dirty="0"/>
          </a:p>
        </p:txBody>
      </p:sp>
      <p:pic>
        <p:nvPicPr>
          <p:cNvPr id="4" name="Picture 3" descr="C:\Documents and Settings\Láďa\Local Settings\Temporary Internet Files\Content.IE5\CN8USW10\MC90044139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143248"/>
            <a:ext cx="1809750" cy="1343025"/>
          </a:xfrm>
          <a:prstGeom prst="rect">
            <a:avLst/>
          </a:prstGeom>
          <a:noFill/>
        </p:spPr>
      </p:pic>
      <p:pic>
        <p:nvPicPr>
          <p:cNvPr id="5" name="Obrázek 4" descr="vej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4572008"/>
            <a:ext cx="1500189" cy="1944689"/>
          </a:xfrm>
          <a:prstGeom prst="rect">
            <a:avLst/>
          </a:prstGeom>
        </p:spPr>
      </p:pic>
      <p:pic>
        <p:nvPicPr>
          <p:cNvPr id="6" name="Obrázek 5" descr="jeze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928670"/>
            <a:ext cx="1500198" cy="1944702"/>
          </a:xfrm>
          <a:prstGeom prst="rect">
            <a:avLst/>
          </a:prstGeom>
        </p:spPr>
      </p:pic>
      <p:pic>
        <p:nvPicPr>
          <p:cNvPr id="7" name="Obrázek 6" descr="tel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12" y="2571744"/>
            <a:ext cx="1500189" cy="1944689"/>
          </a:xfrm>
          <a:prstGeom prst="rect">
            <a:avLst/>
          </a:prstGeom>
        </p:spPr>
      </p:pic>
      <p:pic>
        <p:nvPicPr>
          <p:cNvPr id="8" name="Obrázek 7" descr="pes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7950" y="4500570"/>
            <a:ext cx="1598151" cy="2071678"/>
          </a:xfrm>
          <a:prstGeom prst="rect">
            <a:avLst/>
          </a:prstGeom>
        </p:spPr>
      </p:pic>
      <p:pic>
        <p:nvPicPr>
          <p:cNvPr id="9" name="Obrázek 8" descr="mleko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15074" y="714356"/>
            <a:ext cx="1500189" cy="1944689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928926" y="1000108"/>
            <a:ext cx="271464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SLEPICE</a:t>
            </a:r>
          </a:p>
          <a:p>
            <a:endParaRPr lang="cs-CZ" sz="3200" b="1" dirty="0"/>
          </a:p>
          <a:p>
            <a:r>
              <a:rPr lang="cs-CZ" sz="3200" b="1" dirty="0" smtClean="0"/>
              <a:t>TELE</a:t>
            </a:r>
          </a:p>
          <a:p>
            <a:endParaRPr lang="cs-CZ" sz="3200" b="1" dirty="0"/>
          </a:p>
          <a:p>
            <a:r>
              <a:rPr lang="cs-CZ" sz="3200" b="1" dirty="0" smtClean="0"/>
              <a:t>VEJCE</a:t>
            </a:r>
          </a:p>
          <a:p>
            <a:endParaRPr lang="cs-CZ" sz="3200" b="1" dirty="0"/>
          </a:p>
          <a:p>
            <a:r>
              <a:rPr lang="cs-CZ" sz="3200" b="1" dirty="0" smtClean="0"/>
              <a:t>PES</a:t>
            </a:r>
          </a:p>
          <a:p>
            <a:endParaRPr lang="cs-CZ" sz="3200" b="1" dirty="0"/>
          </a:p>
          <a:p>
            <a:r>
              <a:rPr lang="cs-CZ" sz="3200" b="1" dirty="0" smtClean="0"/>
              <a:t>MLÉKO</a:t>
            </a:r>
          </a:p>
          <a:p>
            <a:endParaRPr lang="cs-CZ" sz="3200" b="1" dirty="0"/>
          </a:p>
          <a:p>
            <a:r>
              <a:rPr lang="cs-CZ" sz="3200" b="1" dirty="0" smtClean="0"/>
              <a:t>JEŽEK</a:t>
            </a:r>
            <a:endParaRPr lang="cs-CZ" sz="3200" b="1" dirty="0"/>
          </a:p>
        </p:txBody>
      </p:sp>
      <p:pic>
        <p:nvPicPr>
          <p:cNvPr id="11" name="Picture 2" descr="C:\Documents and Settings\Láďa\Local Settings\Temporary Internet Files\Content.IE5\E4IAGOOM\MC900440452[2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857620" y="5029200"/>
            <a:ext cx="1368425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7239000" cy="677246"/>
          </a:xfrm>
        </p:spPr>
        <p:txBody>
          <a:bodyPr/>
          <a:lstStyle/>
          <a:p>
            <a:r>
              <a:rPr lang="cs-CZ" dirty="0" smtClean="0"/>
              <a:t>DOPIŠ PÍSMENO    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857620" y="142852"/>
            <a:ext cx="5790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E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Picture 2" descr="C:\Documents and Settings\Láďa\Local Settings\Temporary Internet Files\Content.IE5\E4IAGOOM\MC90023257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643050"/>
            <a:ext cx="1334784" cy="1009786"/>
          </a:xfrm>
          <a:prstGeom prst="rect">
            <a:avLst/>
          </a:prstGeom>
          <a:noFill/>
        </p:spPr>
      </p:pic>
      <p:pic>
        <p:nvPicPr>
          <p:cNvPr id="6" name="Picture 6" descr="C:\Documents and Settings\Láďa\Local Settings\Temporary Internet Files\Content.IE5\8ZVS4QL8\MC900440665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4572008"/>
            <a:ext cx="1463511" cy="1519800"/>
          </a:xfrm>
          <a:prstGeom prst="rect">
            <a:avLst/>
          </a:prstGeom>
          <a:noFill/>
        </p:spPr>
      </p:pic>
      <p:pic>
        <p:nvPicPr>
          <p:cNvPr id="7" name="Obrázek 6" descr="jeze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9124" y="1285860"/>
            <a:ext cx="1500198" cy="1944702"/>
          </a:xfrm>
          <a:prstGeom prst="rect">
            <a:avLst/>
          </a:prstGeom>
        </p:spPr>
      </p:pic>
      <p:pic>
        <p:nvPicPr>
          <p:cNvPr id="8" name="Obrázek 7" descr="tel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7686" y="4286256"/>
            <a:ext cx="1500189" cy="1944689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143108" y="1571612"/>
            <a:ext cx="600079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_M_NTÁL                  J_Ž_K</a:t>
            </a:r>
          </a:p>
          <a:p>
            <a:endParaRPr lang="cs-CZ" sz="3200" b="1" dirty="0"/>
          </a:p>
          <a:p>
            <a:endParaRPr lang="cs-CZ" sz="3200" b="1" dirty="0" smtClean="0"/>
          </a:p>
          <a:p>
            <a:endParaRPr lang="cs-CZ" sz="3200" b="1" dirty="0"/>
          </a:p>
          <a:p>
            <a:endParaRPr lang="cs-CZ" sz="3200" b="1" dirty="0" smtClean="0"/>
          </a:p>
          <a:p>
            <a:endParaRPr lang="cs-CZ" sz="3200" b="1" dirty="0"/>
          </a:p>
          <a:p>
            <a:endParaRPr lang="cs-CZ" sz="3200" b="1" dirty="0" smtClean="0"/>
          </a:p>
          <a:p>
            <a:r>
              <a:rPr lang="cs-CZ" sz="3200" b="1" dirty="0" smtClean="0"/>
              <a:t>_MA                         T_L_</a:t>
            </a:r>
            <a:endParaRPr lang="cs-CZ" sz="3200" b="1" dirty="0"/>
          </a:p>
        </p:txBody>
      </p:sp>
      <p:pic>
        <p:nvPicPr>
          <p:cNvPr id="10" name="Picture 2" descr="C:\Documents and Settings\Láďa\Local Settings\Temporary Internet Files\Content.IE5\E4IAGOOM\MC900440452[2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57620" y="5029200"/>
            <a:ext cx="1368425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42852"/>
            <a:ext cx="7239000" cy="57149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DOPIŠ PÍSMENO    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143240" y="0"/>
            <a:ext cx="5790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E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Picture 3" descr="C:\Documents and Settings\Láďa\Local Settings\Temporary Internet Files\Content.IE5\CN8USW10\MC90044139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285860"/>
            <a:ext cx="1809750" cy="1343025"/>
          </a:xfrm>
          <a:prstGeom prst="rect">
            <a:avLst/>
          </a:prstGeom>
          <a:noFill/>
        </p:spPr>
      </p:pic>
      <p:pic>
        <p:nvPicPr>
          <p:cNvPr id="6" name="Obrázek 5" descr="vej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4572008"/>
            <a:ext cx="1500189" cy="1944689"/>
          </a:xfrm>
          <a:prstGeom prst="rect">
            <a:avLst/>
          </a:prstGeom>
        </p:spPr>
      </p:pic>
      <p:pic>
        <p:nvPicPr>
          <p:cNvPr id="7" name="Obrázek 6" descr="p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4572008"/>
            <a:ext cx="1598151" cy="2071678"/>
          </a:xfrm>
          <a:prstGeom prst="rect">
            <a:avLst/>
          </a:prstGeom>
        </p:spPr>
      </p:pic>
      <p:pic>
        <p:nvPicPr>
          <p:cNvPr id="8" name="Obrázek 7" descr="mleko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562" y="857232"/>
            <a:ext cx="1500189" cy="1944689"/>
          </a:xfrm>
          <a:prstGeom prst="rect">
            <a:avLst/>
          </a:prstGeom>
        </p:spPr>
      </p:pic>
      <p:pic>
        <p:nvPicPr>
          <p:cNvPr id="9" name="Picture 7" descr="C:\Documents and Settings\Láďa\Local Settings\Temporary Internet Files\Content.IE5\YGN0Z3RJ\MC900440576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000372"/>
            <a:ext cx="1460317" cy="1460317"/>
          </a:xfrm>
          <a:prstGeom prst="rect">
            <a:avLst/>
          </a:prstGeom>
          <a:noFill/>
        </p:spPr>
      </p:pic>
      <p:pic>
        <p:nvPicPr>
          <p:cNvPr id="10" name="Picture 3" descr="C:\Documents and Settings\Láďa\Local Settings\Temporary Internet Files\Content.IE5\E4IAGOOM\MC900017021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596" y="2928934"/>
            <a:ext cx="1032817" cy="1642141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2285984" y="1285860"/>
            <a:ext cx="550072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SL_PIC_                    ML_KO</a:t>
            </a:r>
          </a:p>
          <a:p>
            <a:endParaRPr lang="cs-CZ" sz="3200" b="1" dirty="0"/>
          </a:p>
          <a:p>
            <a:endParaRPr lang="cs-CZ" sz="3200" b="1" dirty="0" smtClean="0"/>
          </a:p>
          <a:p>
            <a:endParaRPr lang="cs-CZ" sz="3200" b="1" dirty="0"/>
          </a:p>
          <a:p>
            <a:r>
              <a:rPr lang="cs-CZ" sz="3200" b="1" dirty="0" smtClean="0"/>
              <a:t>_SKYMÁK                 _DA</a:t>
            </a:r>
          </a:p>
          <a:p>
            <a:endParaRPr lang="cs-CZ" sz="3200" b="1" dirty="0"/>
          </a:p>
          <a:p>
            <a:endParaRPr lang="cs-CZ" sz="3200" b="1" dirty="0" smtClean="0"/>
          </a:p>
          <a:p>
            <a:endParaRPr lang="cs-CZ" sz="3200" b="1" dirty="0"/>
          </a:p>
          <a:p>
            <a:endParaRPr lang="cs-CZ" sz="3200" b="1" dirty="0" smtClean="0"/>
          </a:p>
          <a:p>
            <a:r>
              <a:rPr lang="cs-CZ" sz="3200" b="1" dirty="0" smtClean="0"/>
              <a:t>V_JC_                       P_S</a:t>
            </a:r>
          </a:p>
        </p:txBody>
      </p:sp>
      <p:pic>
        <p:nvPicPr>
          <p:cNvPr id="12" name="Picture 2" descr="C:\Documents and Settings\Láďa\Local Settings\Temporary Internet Files\Content.IE5\E4IAGOOM\MC900440452[2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857620" y="5029200"/>
            <a:ext cx="1368425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Dostupný z WWW : </a:t>
            </a:r>
            <a:r>
              <a:rPr lang="cs-CZ" sz="2400" i="1" dirty="0" smtClean="0">
                <a:hlinkClick r:id="rId2"/>
              </a:rPr>
              <a:t>www.office.</a:t>
            </a:r>
            <a:r>
              <a:rPr lang="cs-CZ" sz="2400" i="1" dirty="0" err="1" smtClean="0">
                <a:hlinkClick r:id="rId2"/>
              </a:rPr>
              <a:t>microsoft.com</a:t>
            </a:r>
            <a:r>
              <a:rPr lang="cs-CZ" sz="2400" i="1" smtClean="0"/>
              <a:t> </a:t>
            </a:r>
            <a:r>
              <a:rPr lang="cs-CZ" smtClean="0"/>
              <a:t>  </a:t>
            </a:r>
            <a:r>
              <a:rPr lang="cs-CZ" dirty="0" smtClean="0"/>
              <a:t>obr.: chlapec, děvče, ementál, </a:t>
            </a:r>
            <a:r>
              <a:rPr lang="cs-CZ" dirty="0" err="1" smtClean="0"/>
              <a:t>eskymák</a:t>
            </a:r>
            <a:r>
              <a:rPr lang="cs-CZ" dirty="0" smtClean="0"/>
              <a:t>, slepice, </a:t>
            </a:r>
            <a:r>
              <a:rPr lang="cs-CZ" dirty="0" err="1" smtClean="0"/>
              <a:t>emotikona</a:t>
            </a:r>
            <a:r>
              <a:rPr lang="cs-CZ" dirty="0" smtClean="0"/>
              <a:t> </a:t>
            </a:r>
            <a:r>
              <a:rPr lang="en-US" dirty="0" smtClean="0"/>
              <a:t>[cit. 2012–08–03] </a:t>
            </a:r>
            <a:endParaRPr lang="cs-CZ" dirty="0" smtClean="0"/>
          </a:p>
          <a:p>
            <a:r>
              <a:rPr lang="cs-CZ" dirty="0" smtClean="0"/>
              <a:t>Dostupný z WWW : </a:t>
            </a:r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globalni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cteni.cz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project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verejne</a:t>
            </a:r>
            <a:r>
              <a:rPr lang="cs-CZ" dirty="0" smtClean="0">
                <a:hlinkClick r:id="rId3"/>
              </a:rPr>
              <a:t>/potraviny/</a:t>
            </a:r>
            <a:r>
              <a:rPr lang="cs-CZ" dirty="0" err="1" smtClean="0">
                <a:hlinkClick r:id="rId3"/>
              </a:rPr>
              <a:t>mleko</a:t>
            </a:r>
            <a:r>
              <a:rPr lang="cs-CZ" dirty="0" smtClean="0">
                <a:hlinkClick r:id="rId3"/>
              </a:rPr>
              <a:t>_text.</a:t>
            </a:r>
            <a:r>
              <a:rPr lang="cs-CZ" dirty="0" err="1" smtClean="0">
                <a:hlinkClick r:id="rId3"/>
              </a:rPr>
              <a:t>jpg</a:t>
            </a:r>
            <a:r>
              <a:rPr lang="cs-CZ" dirty="0" smtClean="0"/>
              <a:t>   </a:t>
            </a:r>
            <a:r>
              <a:rPr lang="cs-CZ" dirty="0" err="1" smtClean="0"/>
              <a:t>mleko.jpg</a:t>
            </a:r>
            <a:r>
              <a:rPr lang="cs-CZ" dirty="0" smtClean="0"/>
              <a:t> </a:t>
            </a:r>
            <a:r>
              <a:rPr lang="en-US" dirty="0" smtClean="0"/>
              <a:t>[cit. 2012–08–03] </a:t>
            </a:r>
            <a:endParaRPr lang="cs-CZ" dirty="0" smtClean="0"/>
          </a:p>
          <a:p>
            <a:r>
              <a:rPr lang="cs-CZ" dirty="0" smtClean="0"/>
              <a:t>Dostupný z WWW : </a:t>
            </a:r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globalni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cteni.cz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project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verejne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zvirata</a:t>
            </a:r>
            <a:r>
              <a:rPr lang="cs-CZ" dirty="0" smtClean="0">
                <a:hlinkClick r:id="rId4"/>
              </a:rPr>
              <a:t>/tele_</a:t>
            </a:r>
            <a:r>
              <a:rPr lang="cs-CZ" dirty="0" err="1" smtClean="0">
                <a:hlinkClick r:id="rId4"/>
              </a:rPr>
              <a:t>tex.jpg</a:t>
            </a:r>
            <a:r>
              <a:rPr lang="cs-CZ" dirty="0" smtClean="0"/>
              <a:t>  tele.</a:t>
            </a:r>
            <a:r>
              <a:rPr lang="cs-CZ" dirty="0" err="1" smtClean="0"/>
              <a:t>jpg</a:t>
            </a:r>
            <a:r>
              <a:rPr lang="cs-CZ" dirty="0" smtClean="0"/>
              <a:t> </a:t>
            </a:r>
            <a:r>
              <a:rPr lang="en-US" dirty="0" smtClean="0"/>
              <a:t>[cit. 2012–08–03] </a:t>
            </a:r>
            <a:endParaRPr lang="cs-CZ" dirty="0" smtClean="0"/>
          </a:p>
          <a:p>
            <a:r>
              <a:rPr lang="cs-CZ" dirty="0" smtClean="0"/>
              <a:t>Dostupný z WWW : </a:t>
            </a:r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globalni</a:t>
            </a:r>
            <a:r>
              <a:rPr lang="cs-CZ" dirty="0" smtClean="0">
                <a:hlinkClick r:id="rId5"/>
              </a:rPr>
              <a:t>-</a:t>
            </a:r>
            <a:r>
              <a:rPr lang="cs-CZ" dirty="0" err="1" smtClean="0">
                <a:hlinkClick r:id="rId5"/>
              </a:rPr>
              <a:t>cteni.cz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project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images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verejne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zvirata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jezek</a:t>
            </a:r>
            <a:r>
              <a:rPr lang="cs-CZ" dirty="0" smtClean="0">
                <a:hlinkClick r:id="rId5"/>
              </a:rPr>
              <a:t>_text.</a:t>
            </a:r>
            <a:r>
              <a:rPr lang="cs-CZ" dirty="0" err="1" smtClean="0">
                <a:hlinkClick r:id="rId5"/>
              </a:rPr>
              <a:t>jpg</a:t>
            </a:r>
            <a:r>
              <a:rPr lang="cs-CZ" dirty="0" smtClean="0"/>
              <a:t>  </a:t>
            </a:r>
            <a:r>
              <a:rPr lang="cs-CZ" dirty="0" err="1" smtClean="0"/>
              <a:t>jezek.jpg</a:t>
            </a:r>
            <a:r>
              <a:rPr lang="cs-CZ" dirty="0" smtClean="0"/>
              <a:t> </a:t>
            </a:r>
            <a:r>
              <a:rPr lang="en-US" dirty="0" smtClean="0"/>
              <a:t>[cit. 2012–08–03] </a:t>
            </a:r>
            <a:endParaRPr lang="cs-CZ" dirty="0" smtClean="0"/>
          </a:p>
          <a:p>
            <a:r>
              <a:rPr lang="cs-CZ" dirty="0" smtClean="0"/>
              <a:t>Dostupný z WWW : </a:t>
            </a:r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globalni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cteni.cz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project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images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verejne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zvirata</a:t>
            </a:r>
            <a:r>
              <a:rPr lang="cs-CZ" dirty="0" smtClean="0">
                <a:hlinkClick r:id="rId6"/>
              </a:rPr>
              <a:t>/pes_text.</a:t>
            </a:r>
            <a:r>
              <a:rPr lang="cs-CZ" dirty="0" err="1" smtClean="0">
                <a:hlinkClick r:id="rId6"/>
              </a:rPr>
              <a:t>jpg</a:t>
            </a:r>
            <a:r>
              <a:rPr lang="cs-CZ" dirty="0" smtClean="0"/>
              <a:t>  pes.</a:t>
            </a:r>
            <a:r>
              <a:rPr lang="cs-CZ" dirty="0" err="1" smtClean="0"/>
              <a:t>jpg</a:t>
            </a:r>
            <a:r>
              <a:rPr lang="cs-CZ" dirty="0" smtClean="0"/>
              <a:t> </a:t>
            </a:r>
            <a:r>
              <a:rPr lang="en-US" dirty="0" smtClean="0"/>
              <a:t>[cit. 2012–08–03] </a:t>
            </a:r>
            <a:endParaRPr lang="cs-CZ" dirty="0" smtClean="0"/>
          </a:p>
          <a:p>
            <a:r>
              <a:rPr lang="cs-CZ" dirty="0" smtClean="0"/>
              <a:t>Dostupný z WWW : </a:t>
            </a:r>
            <a:r>
              <a:rPr lang="cs-CZ" dirty="0" smtClean="0">
                <a:hlinkClick r:id="rId7"/>
              </a:rPr>
              <a:t>http://www.</a:t>
            </a:r>
            <a:r>
              <a:rPr lang="cs-CZ" dirty="0" err="1" smtClean="0">
                <a:hlinkClick r:id="rId7"/>
              </a:rPr>
              <a:t>globalni</a:t>
            </a:r>
            <a:r>
              <a:rPr lang="cs-CZ" dirty="0" smtClean="0">
                <a:hlinkClick r:id="rId7"/>
              </a:rPr>
              <a:t>-</a:t>
            </a:r>
            <a:r>
              <a:rPr lang="cs-CZ" dirty="0" err="1" smtClean="0">
                <a:hlinkClick r:id="rId7"/>
              </a:rPr>
              <a:t>cteni.cz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project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images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verejne</a:t>
            </a:r>
            <a:r>
              <a:rPr lang="cs-CZ" dirty="0" smtClean="0">
                <a:hlinkClick r:id="rId7"/>
              </a:rPr>
              <a:t>/potraviny/vejce_text.</a:t>
            </a:r>
            <a:r>
              <a:rPr lang="cs-CZ" dirty="0" err="1" smtClean="0">
                <a:hlinkClick r:id="rId7"/>
              </a:rPr>
              <a:t>jpg</a:t>
            </a:r>
            <a:r>
              <a:rPr lang="cs-CZ" dirty="0" smtClean="0"/>
              <a:t>  vejce.</a:t>
            </a:r>
            <a:r>
              <a:rPr lang="cs-CZ" dirty="0" err="1" smtClean="0"/>
              <a:t>jpg</a:t>
            </a:r>
            <a:r>
              <a:rPr lang="cs-CZ" dirty="0" smtClean="0"/>
              <a:t> </a:t>
            </a:r>
            <a:r>
              <a:rPr lang="en-US" dirty="0" smtClean="0"/>
              <a:t>[cit. 2012–08–03] </a:t>
            </a:r>
            <a:endParaRPr lang="cs-CZ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56</TotalTime>
  <Words>308</Words>
  <Application>Microsoft Office PowerPoint</Application>
  <PresentationFormat>Předvádění na obrazovce (4:3)</PresentationFormat>
  <Paragraphs>98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Bohatý</vt:lpstr>
      <vt:lpstr>Název školy: Speciální základní škola,Louny, Poděbradova 640,příspěvková organizace Autor:  Mgr.TAŤÁNA RADIMSKÁ Název materiálu: VY_32_INOVACE_16_II.JKGM_ALTERNATIVNÍ VÝUKA ČTENÍ S VYUŽITÍM GLOBÁLNÍ METODY– E  číslo projektu: CZ.1.07/1.4.00/21.3407  </vt:lpstr>
      <vt:lpstr>ANOTACE</vt:lpstr>
      <vt:lpstr>Snímek 3</vt:lpstr>
      <vt:lpstr>Snímek 4</vt:lpstr>
      <vt:lpstr>VYHLEDEJ A ZAKROUŽKUJ PÍSMENO    :</vt:lpstr>
      <vt:lpstr>ČTI A OBTAHUJ PÍSMENO    :</vt:lpstr>
      <vt:lpstr>ČTI A OBTAHUJ PÍSMENO   :</vt:lpstr>
      <vt:lpstr>SPOJ SLOVA S OBRÁZKY:</vt:lpstr>
      <vt:lpstr>SPOJ SLOVA S OBRÁZKY :</vt:lpstr>
      <vt:lpstr>DOPIŠ PÍSMENO    :</vt:lpstr>
      <vt:lpstr>DOPIŠ PÍSMENO    :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Speciální základní škola,Louny, Poděbradova 640,příspěvková organizace Autor:  Mgr.TAŤÁNA RADIMSKÁ Název materiálu: VY_32_INOVACE_01_ALTERNATIVNÍ VÝUKA ČTENÍ S VYUŽITÍM GLOBÁLNÍ METODY PRO 1. STUPEŇ Speciální školy - E</dc:title>
  <dc:creator>Magda Radimová</dc:creator>
  <cp:lastModifiedBy>Magda Radimová</cp:lastModifiedBy>
  <cp:revision>13</cp:revision>
  <dcterms:created xsi:type="dcterms:W3CDTF">2012-08-08T09:54:29Z</dcterms:created>
  <dcterms:modified xsi:type="dcterms:W3CDTF">2012-10-09T19:45:54Z</dcterms:modified>
</cp:coreProperties>
</file>