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50A86F-66DF-49AC-9AE0-94847D2DCC5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F08E4A-2EB0-4A3D-8681-9F20B57E0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0CC5-DC10-43F1-ADA2-E83BCDC766B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D8057C0-E1A1-4026-905B-9987BECD6C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0CC5-DC10-43F1-ADA2-E83BCDC766B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057C0-E1A1-4026-905B-9987BECD6C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0CC5-DC10-43F1-ADA2-E83BCDC766B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D8057C0-E1A1-4026-905B-9987BECD6C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0CC5-DC10-43F1-ADA2-E83BCDC766B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057C0-E1A1-4026-905B-9987BECD6C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0CC5-DC10-43F1-ADA2-E83BCDC766B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057C0-E1A1-4026-905B-9987BECD6C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0CC5-DC10-43F1-ADA2-E83BCDC766B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057C0-E1A1-4026-905B-9987BECD6C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0CC5-DC10-43F1-ADA2-E83BCDC766B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057C0-E1A1-4026-905B-9987BECD6C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0CC5-DC10-43F1-ADA2-E83BCDC766B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057C0-E1A1-4026-905B-9987BECD6C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0CC5-DC10-43F1-ADA2-E83BCDC766B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D8057C0-E1A1-4026-905B-9987BECD6C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0CC5-DC10-43F1-ADA2-E83BCDC766B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057C0-E1A1-4026-905B-9987BECD6C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0CC5-DC10-43F1-ADA2-E83BCDC766B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057C0-E1A1-4026-905B-9987BECD6C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DF40CC5-DC10-43F1-ADA2-E83BCDC766B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D8057C0-E1A1-4026-905B-9987BECD6C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8.wmf"/><Relationship Id="rId7" Type="http://schemas.openxmlformats.org/officeDocument/2006/relationships/image" Target="../media/image10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8.wmf"/><Relationship Id="rId7" Type="http://schemas.openxmlformats.org/officeDocument/2006/relationships/image" Target="../media/image10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14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10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4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wmf"/><Relationship Id="rId5" Type="http://schemas.openxmlformats.org/officeDocument/2006/relationships/image" Target="../media/image12.jpeg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jpeg"/><Relationship Id="rId7" Type="http://schemas.openxmlformats.org/officeDocument/2006/relationships/image" Target="../media/image8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11.jpeg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lobalni-cteni.cz/project/images/verejne/skola_hracky/lavice_text.jpg" TargetMode="External"/><Relationship Id="rId3" Type="http://schemas.openxmlformats.org/officeDocument/2006/relationships/hyperlink" Target="http://www.office.microsoft.com/" TargetMode="External"/><Relationship Id="rId7" Type="http://schemas.openxmlformats.org/officeDocument/2006/relationships/hyperlink" Target="http://www.globalni-cteni.cz/project/images/verejne/skola_hracky/pero_text.jp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lobalni-cteni.cz/project/images/verejne/skola_hracky/vozik_text.jpg" TargetMode="External"/><Relationship Id="rId5" Type="http://schemas.openxmlformats.org/officeDocument/2006/relationships/hyperlink" Target="http://www.globalni-cteni.cz/project/images/verejne/skola_hracky/sesit_text.jpg" TargetMode="External"/><Relationship Id="rId4" Type="http://schemas.openxmlformats.org/officeDocument/2006/relationships/hyperlink" Target="http://www.globalni-cteni.cz/project/images/verejne/skola_hracky/mic_tex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500034" y="4000504"/>
            <a:ext cx="8229600" cy="147002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Název školy: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Speciální základní škola,Louny,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 err="1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Poděbradova</a:t>
            </a: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 640,příspěvková organizace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Autor: 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 err="1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Mgr.TAŤÁNA</a:t>
            </a: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 RADIMSKÁ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Název materiálu: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VY_32_INOVACE_17_II.JKGM_ALTERNATIVNÍ </a:t>
            </a: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VÝUKA ČTENÍ S VYUŽITÍM GLOBÁLNÍ </a:t>
            </a:r>
            <a: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METODY– </a:t>
            </a:r>
            <a: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I</a:t>
            </a:r>
            <a:b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dirty="0" smtClean="0">
                <a:solidFill>
                  <a:schemeClr val="tx1"/>
                </a:solidFill>
              </a:rPr>
              <a:t> ČÍSLO PROJEKTU: CZ.1.07/1.4.00/21.3407 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28794" y="1714488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365125" indent="-282575">
              <a:spcBef>
                <a:spcPts val="600"/>
              </a:spcBef>
              <a:buSzPct val="80000"/>
              <a:buFont typeface="Arial" charset="0"/>
              <a:buChar char="•"/>
              <a:defRPr/>
            </a:pPr>
            <a:r>
              <a:rPr lang="cs-CZ" dirty="0" smtClean="0"/>
              <a:t> Materiál je určený pro žáky 1. stupně speciální základní školy pro výuku čtení s využitím globální metody jejíž základem je postup od celku k jednotlivým částem</a:t>
            </a:r>
          </a:p>
          <a:p>
            <a:pPr marL="365125" indent="-282575">
              <a:spcBef>
                <a:spcPts val="600"/>
              </a:spcBef>
              <a:buSzPct val="80000"/>
              <a:buFont typeface="Arial" charset="0"/>
              <a:buChar char="•"/>
              <a:defRPr/>
            </a:pPr>
            <a:r>
              <a:rPr lang="cs-CZ" dirty="0" smtClean="0"/>
              <a:t> Cílem je stimulace rozvoje zrakového vnímání, verbálního myšlení, záměrné pozornosti a komunikačních dovedností </a:t>
            </a:r>
          </a:p>
          <a:p>
            <a:pPr marL="365125" indent="-282575">
              <a:spcBef>
                <a:spcPts val="600"/>
              </a:spcBef>
              <a:buSzPct val="80000"/>
              <a:buFont typeface="Arial" charset="0"/>
              <a:buChar char="•"/>
              <a:defRPr/>
            </a:pPr>
            <a:r>
              <a:rPr lang="cs-CZ" dirty="0" smtClean="0"/>
              <a:t> Prezentace na interaktivní tabuli </a:t>
            </a:r>
          </a:p>
          <a:p>
            <a:pPr marL="365125" indent="-282575">
              <a:spcBef>
                <a:spcPts val="600"/>
              </a:spcBef>
              <a:buSzPct val="80000"/>
              <a:buFont typeface="Arial" charset="0"/>
              <a:buChar char="•"/>
              <a:defRPr/>
            </a:pPr>
            <a:r>
              <a:rPr lang="cs-CZ" dirty="0" smtClean="0"/>
              <a:t> Pomůcky: interaktivní pero, fixy na interaktivní tabuli</a:t>
            </a:r>
          </a:p>
          <a:p>
            <a:pPr marL="365125" indent="-282575">
              <a:spcBef>
                <a:spcPts val="600"/>
              </a:spcBef>
              <a:buSzPct val="80000"/>
              <a:buFont typeface="Arial" charset="0"/>
              <a:buChar char="•"/>
              <a:defRPr/>
            </a:pPr>
            <a:r>
              <a:rPr lang="cs-CZ" dirty="0" smtClean="0"/>
              <a:t>Inovace: interaktivní způsob učení</a:t>
            </a:r>
          </a:p>
          <a:p>
            <a:pPr marL="365125" indent="-282575">
              <a:spcBef>
                <a:spcPts val="600"/>
              </a:spcBef>
              <a:buSzPct val="80000"/>
              <a:buFont typeface="Arial" charset="0"/>
              <a:buChar char="•"/>
              <a:defRPr/>
            </a:pPr>
            <a:r>
              <a:rPr lang="cs-CZ" dirty="0" smtClean="0"/>
              <a:t> Metodické pokyny: žáci pomocí obrázků vyvozují a procvičují písmeno     . Opisují a doplňují písmeno a slova na interaktivní tabuli a v pracovním listě. Pomocí obrázků čtou jednoduché věty.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29058" y="5000636"/>
            <a:ext cx="28405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282" y="0"/>
            <a:ext cx="3770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26" name="Picture 2" descr="C:\Documents and Settings\Láďa\Local Settings\Temporary Internet Files\Content.IE5\N55XFQPS\MC90034039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071546"/>
            <a:ext cx="851309" cy="137503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000232" y="1214422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INKOUST</a:t>
            </a:r>
            <a:endParaRPr lang="cs-CZ" sz="3200" b="1" dirty="0"/>
          </a:p>
        </p:txBody>
      </p:sp>
      <p:pic>
        <p:nvPicPr>
          <p:cNvPr id="1027" name="Picture 3" descr="C:\Documents and Settings\Láďa\Local Settings\Temporary Internet Files\Content.IE5\N55XFQPS\MC90028105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4572008"/>
            <a:ext cx="1450680" cy="143571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000232" y="4429132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INJEKCE</a:t>
            </a:r>
            <a:endParaRPr lang="cs-CZ" sz="3200" b="1" dirty="0"/>
          </a:p>
        </p:txBody>
      </p:sp>
      <p:pic>
        <p:nvPicPr>
          <p:cNvPr id="1028" name="Picture 4" descr="C:\Documents and Settings\Láďa\Local Settings\Temporary Internet Files\Content.IE5\87422H25\MC90043594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14876" y="4286256"/>
            <a:ext cx="1714512" cy="183275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500826" y="4572008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INDIÁN</a:t>
            </a:r>
            <a:endParaRPr lang="cs-CZ" sz="3200" b="1" dirty="0"/>
          </a:p>
        </p:txBody>
      </p:sp>
      <p:pic>
        <p:nvPicPr>
          <p:cNvPr id="1030" name="Picture 6" descr="C:\Documents and Settings\Láďa\Local Settings\Temporary Internet Files\Content.IE5\N55XFQPS\MC90033265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43504" y="928670"/>
            <a:ext cx="1442923" cy="1841602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6643702" y="1357298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IVAN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Láďa\Local Settings\Temporary Internet Files\Content.IE5\QJ9ROL0K\MC900441280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714356"/>
            <a:ext cx="1871666" cy="187166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214546" y="1000108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PILA</a:t>
            </a:r>
            <a:endParaRPr lang="cs-CZ" sz="3200" b="1" dirty="0"/>
          </a:p>
        </p:txBody>
      </p:sp>
      <p:pic>
        <p:nvPicPr>
          <p:cNvPr id="2051" name="Picture 3" descr="C:\Documents and Settings\Láďa\Local Settings\Temporary Internet Files\Content.IE5\8ZVS4QL8\MC90029059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3071810"/>
            <a:ext cx="1785950" cy="145411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143108" y="3429000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KLADIVO</a:t>
            </a:r>
            <a:endParaRPr lang="cs-CZ" sz="3200" b="1" dirty="0"/>
          </a:p>
        </p:txBody>
      </p:sp>
      <p:pic>
        <p:nvPicPr>
          <p:cNvPr id="8" name="Obrázek 7" descr="sesit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158" y="4857760"/>
            <a:ext cx="1428751" cy="1852085"/>
          </a:xfrm>
          <a:prstGeom prst="rect">
            <a:avLst/>
          </a:prstGeom>
        </p:spPr>
      </p:pic>
      <p:pic>
        <p:nvPicPr>
          <p:cNvPr id="9" name="Obrázek 8" descr="lavic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14876" y="500042"/>
            <a:ext cx="1428751" cy="1852085"/>
          </a:xfrm>
          <a:prstGeom prst="rect">
            <a:avLst/>
          </a:prstGeom>
        </p:spPr>
      </p:pic>
      <p:pic>
        <p:nvPicPr>
          <p:cNvPr id="10" name="Obrázek 9" descr="mic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4876" y="2714620"/>
            <a:ext cx="1428751" cy="1852085"/>
          </a:xfrm>
          <a:prstGeom prst="rect">
            <a:avLst/>
          </a:prstGeom>
        </p:spPr>
      </p:pic>
      <p:pic>
        <p:nvPicPr>
          <p:cNvPr id="11" name="Obrázek 10" descr="vozik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4876" y="4786322"/>
            <a:ext cx="1432825" cy="1857365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143108" y="5286388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SEŠIT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86512" y="1000108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LAVICE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57950" y="3357562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MÍČ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57950" y="5286388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VOZÍK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7772400" cy="846158"/>
          </a:xfrm>
        </p:spPr>
        <p:txBody>
          <a:bodyPr/>
          <a:lstStyle/>
          <a:p>
            <a:r>
              <a:rPr lang="cs-CZ" b="1" dirty="0" smtClean="0"/>
              <a:t>ČTI:</a:t>
            </a:r>
            <a:endParaRPr lang="cs-CZ" b="1" dirty="0"/>
          </a:p>
        </p:txBody>
      </p:sp>
      <p:pic>
        <p:nvPicPr>
          <p:cNvPr id="4" name="Picture 6" descr="C:\Documents and Settings\Láďa\Local Settings\Temporary Internet Files\Content.IE5\N55XFQPS\MC9003326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928670"/>
            <a:ext cx="1442923" cy="1841602"/>
          </a:xfrm>
          <a:prstGeom prst="rect">
            <a:avLst/>
          </a:prstGeom>
          <a:noFill/>
        </p:spPr>
      </p:pic>
      <p:pic>
        <p:nvPicPr>
          <p:cNvPr id="5" name="Picture 3" descr="C:\Documents and Settings\Láďa\Local Settings\Temporary Internet Files\Content.IE5\N55XFQPS\MC90028105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928670"/>
            <a:ext cx="1450680" cy="1435713"/>
          </a:xfrm>
          <a:prstGeom prst="rect">
            <a:avLst/>
          </a:prstGeom>
          <a:noFill/>
        </p:spPr>
      </p:pic>
      <p:pic>
        <p:nvPicPr>
          <p:cNvPr id="7" name="Picture 2" descr="C:\Documents and Settings\Láďa\Local Settings\Temporary Internet Files\Content.IE5\N55XFQPS\MC90034039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85918" y="4286256"/>
            <a:ext cx="851309" cy="1375032"/>
          </a:xfrm>
          <a:prstGeom prst="rect">
            <a:avLst/>
          </a:prstGeom>
          <a:noFill/>
        </p:spPr>
      </p:pic>
      <p:pic>
        <p:nvPicPr>
          <p:cNvPr id="8" name="Obrázek 7" descr="pero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0760" y="4071942"/>
            <a:ext cx="1500189" cy="1944689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4143372" y="1357298"/>
            <a:ext cx="42030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000496" y="4500570"/>
            <a:ext cx="715584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3074" name="Picture 2" descr="C:\Documents and Settings\Láďa\Local Settings\Temporary Internet Files\Content.IE5\SQW80ZOZ\MC90044044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00430" y="2500306"/>
            <a:ext cx="1828800" cy="1946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7772400" cy="63184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ČTI:</a:t>
            </a:r>
            <a:endParaRPr lang="cs-CZ" b="1" dirty="0"/>
          </a:p>
        </p:txBody>
      </p:sp>
      <p:pic>
        <p:nvPicPr>
          <p:cNvPr id="4" name="Picture 2" descr="C:\Documents and Settings\Láďa\Local Settings\Temporary Internet Files\Content.IE5\QJ9ROL0K\MC900441280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642918"/>
            <a:ext cx="1871666" cy="1871666"/>
          </a:xfrm>
          <a:prstGeom prst="rect">
            <a:avLst/>
          </a:prstGeom>
          <a:noFill/>
        </p:spPr>
      </p:pic>
      <p:pic>
        <p:nvPicPr>
          <p:cNvPr id="5" name="Picture 3" descr="C:\Documents and Settings\Láďa\Local Settings\Temporary Internet Files\Content.IE5\8ZVS4QL8\MC90029059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94" y="714356"/>
            <a:ext cx="1785950" cy="1454114"/>
          </a:xfrm>
          <a:prstGeom prst="rect">
            <a:avLst/>
          </a:prstGeom>
          <a:noFill/>
        </p:spPr>
      </p:pic>
      <p:pic>
        <p:nvPicPr>
          <p:cNvPr id="6" name="Obrázek 5" descr="mic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8728" y="2786058"/>
            <a:ext cx="1428751" cy="1852085"/>
          </a:xfrm>
          <a:prstGeom prst="rect">
            <a:avLst/>
          </a:prstGeom>
        </p:spPr>
      </p:pic>
      <p:pic>
        <p:nvPicPr>
          <p:cNvPr id="7" name="Obrázek 6" descr="vozik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8" y="2786058"/>
            <a:ext cx="1432825" cy="1857365"/>
          </a:xfrm>
          <a:prstGeom prst="rect">
            <a:avLst/>
          </a:prstGeom>
        </p:spPr>
      </p:pic>
      <p:pic>
        <p:nvPicPr>
          <p:cNvPr id="8" name="Obrázek 7" descr="sesit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28728" y="4786322"/>
            <a:ext cx="1428751" cy="1852085"/>
          </a:xfrm>
          <a:prstGeom prst="rect">
            <a:avLst/>
          </a:prstGeom>
        </p:spPr>
      </p:pic>
      <p:pic>
        <p:nvPicPr>
          <p:cNvPr id="9" name="Obrázek 8" descr="lavice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43570" y="4786322"/>
            <a:ext cx="1428751" cy="1852085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4143372" y="1357298"/>
            <a:ext cx="42030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143372" y="3071810"/>
            <a:ext cx="42030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000496" y="5214950"/>
            <a:ext cx="42030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3" name="Picture 2" descr="C:\Documents and Settings\Láďa\Local Settings\Temporary Internet Files\Content.IE5\SQW80ZOZ\MC90044044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072330" y="2857496"/>
            <a:ext cx="1828800" cy="1946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7772400" cy="846158"/>
          </a:xfrm>
        </p:spPr>
        <p:txBody>
          <a:bodyPr/>
          <a:lstStyle/>
          <a:p>
            <a:r>
              <a:rPr lang="cs-CZ" b="1" dirty="0" smtClean="0"/>
              <a:t>ČTI A OBTAHUJ PÍSMENO   :</a:t>
            </a:r>
            <a:endParaRPr lang="cs-CZ" b="1" dirty="0"/>
          </a:p>
        </p:txBody>
      </p:sp>
      <p:pic>
        <p:nvPicPr>
          <p:cNvPr id="4" name="Picture 6" descr="C:\Documents and Settings\Láďa\Local Settings\Temporary Internet Files\Content.IE5\N55XFQPS\MC9003326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928670"/>
            <a:ext cx="1442923" cy="1841602"/>
          </a:xfrm>
          <a:prstGeom prst="rect">
            <a:avLst/>
          </a:prstGeom>
          <a:noFill/>
        </p:spPr>
      </p:pic>
      <p:pic>
        <p:nvPicPr>
          <p:cNvPr id="5" name="Picture 3" descr="C:\Documents and Settings\Láďa\Local Settings\Temporary Internet Files\Content.IE5\N55XFQPS\MC90028105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1000108"/>
            <a:ext cx="1450680" cy="1435713"/>
          </a:xfrm>
          <a:prstGeom prst="rect">
            <a:avLst/>
          </a:prstGeom>
          <a:noFill/>
        </p:spPr>
      </p:pic>
      <p:pic>
        <p:nvPicPr>
          <p:cNvPr id="7" name="Picture 2" descr="C:\Documents and Settings\Láďa\Local Settings\Temporary Internet Files\Content.IE5\N55XFQPS\MC90034039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85918" y="4286256"/>
            <a:ext cx="851309" cy="1375032"/>
          </a:xfrm>
          <a:prstGeom prst="rect">
            <a:avLst/>
          </a:prstGeom>
          <a:noFill/>
        </p:spPr>
      </p:pic>
      <p:pic>
        <p:nvPicPr>
          <p:cNvPr id="8" name="Obrázek 7" descr="pero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0760" y="4071942"/>
            <a:ext cx="1500189" cy="1944689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4143372" y="1357298"/>
            <a:ext cx="42030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000496" y="4500570"/>
            <a:ext cx="715584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3074" name="Picture 2" descr="C:\Documents and Settings\Láďa\Local Settings\Temporary Internet Files\Content.IE5\SQW80ZOZ\MC90044044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00430" y="2500306"/>
            <a:ext cx="1828800" cy="1946275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6500826" y="0"/>
            <a:ext cx="715584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7772400" cy="63184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ČTI A OBTAHUJ PÍSMENO    :</a:t>
            </a:r>
            <a:endParaRPr lang="cs-CZ" b="1" dirty="0"/>
          </a:p>
        </p:txBody>
      </p:sp>
      <p:pic>
        <p:nvPicPr>
          <p:cNvPr id="4" name="Picture 2" descr="C:\Documents and Settings\Láďa\Local Settings\Temporary Internet Files\Content.IE5\QJ9ROL0K\MC900441280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071546"/>
            <a:ext cx="1871666" cy="1871666"/>
          </a:xfrm>
          <a:prstGeom prst="rect">
            <a:avLst/>
          </a:prstGeom>
          <a:noFill/>
        </p:spPr>
      </p:pic>
      <p:pic>
        <p:nvPicPr>
          <p:cNvPr id="5" name="Picture 3" descr="C:\Documents and Settings\Láďa\Local Settings\Temporary Internet Files\Content.IE5\8ZVS4QL8\MC90029059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70" y="1071546"/>
            <a:ext cx="1785950" cy="1454114"/>
          </a:xfrm>
          <a:prstGeom prst="rect">
            <a:avLst/>
          </a:prstGeom>
          <a:noFill/>
        </p:spPr>
      </p:pic>
      <p:pic>
        <p:nvPicPr>
          <p:cNvPr id="6" name="Obrázek 5" descr="mic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8728" y="2786058"/>
            <a:ext cx="1428751" cy="1852085"/>
          </a:xfrm>
          <a:prstGeom prst="rect">
            <a:avLst/>
          </a:prstGeom>
        </p:spPr>
      </p:pic>
      <p:pic>
        <p:nvPicPr>
          <p:cNvPr id="7" name="Obrázek 6" descr="vozik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8" y="2786058"/>
            <a:ext cx="1432825" cy="1857365"/>
          </a:xfrm>
          <a:prstGeom prst="rect">
            <a:avLst/>
          </a:prstGeom>
        </p:spPr>
      </p:pic>
      <p:pic>
        <p:nvPicPr>
          <p:cNvPr id="8" name="Obrázek 7" descr="sesit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28728" y="4786322"/>
            <a:ext cx="1428751" cy="1852085"/>
          </a:xfrm>
          <a:prstGeom prst="rect">
            <a:avLst/>
          </a:prstGeom>
        </p:spPr>
      </p:pic>
      <p:pic>
        <p:nvPicPr>
          <p:cNvPr id="9" name="Obrázek 8" descr="lavice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43570" y="4786322"/>
            <a:ext cx="1428751" cy="1852085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4143372" y="1357298"/>
            <a:ext cx="42030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143372" y="3071810"/>
            <a:ext cx="42030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000496" y="5214950"/>
            <a:ext cx="42030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3" name="Picture 2" descr="C:\Documents and Settings\Láďa\Local Settings\Temporary Internet Files\Content.IE5\SQW80ZOZ\MC90044044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072330" y="2857496"/>
            <a:ext cx="1828800" cy="1946275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5929322" y="0"/>
            <a:ext cx="715584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142852"/>
            <a:ext cx="7772400" cy="989034"/>
          </a:xfrm>
        </p:spPr>
        <p:txBody>
          <a:bodyPr/>
          <a:lstStyle/>
          <a:p>
            <a:r>
              <a:rPr lang="cs-CZ" b="1" dirty="0" smtClean="0"/>
              <a:t>SPOJ SLOVA S OBRÁZKY:</a:t>
            </a:r>
            <a:endParaRPr lang="cs-CZ" b="1" dirty="0"/>
          </a:p>
        </p:txBody>
      </p:sp>
      <p:pic>
        <p:nvPicPr>
          <p:cNvPr id="4" name="Picture 6" descr="C:\Documents and Settings\Láďa\Local Settings\Temporary Internet Files\Content.IE5\N55XFQPS\MC9003326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142984"/>
            <a:ext cx="1442923" cy="1841602"/>
          </a:xfrm>
          <a:prstGeom prst="rect">
            <a:avLst/>
          </a:prstGeom>
          <a:noFill/>
        </p:spPr>
      </p:pic>
      <p:pic>
        <p:nvPicPr>
          <p:cNvPr id="6" name="Picture 3" descr="C:\Documents and Settings\Láďa\Local Settings\Temporary Internet Files\Content.IE5\N55XFQPS\MC90028105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2928934"/>
            <a:ext cx="1450680" cy="1435713"/>
          </a:xfrm>
          <a:prstGeom prst="rect">
            <a:avLst/>
          </a:prstGeom>
          <a:noFill/>
        </p:spPr>
      </p:pic>
      <p:pic>
        <p:nvPicPr>
          <p:cNvPr id="8" name="Obrázek 7" descr="mic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9322" y="1643050"/>
            <a:ext cx="1428751" cy="1852085"/>
          </a:xfrm>
          <a:prstGeom prst="rect">
            <a:avLst/>
          </a:prstGeom>
        </p:spPr>
      </p:pic>
      <p:pic>
        <p:nvPicPr>
          <p:cNvPr id="9" name="Obrázek 8" descr="lavic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9322" y="3857628"/>
            <a:ext cx="1428751" cy="1852085"/>
          </a:xfrm>
          <a:prstGeom prst="rect">
            <a:avLst/>
          </a:prstGeom>
        </p:spPr>
      </p:pic>
      <p:pic>
        <p:nvPicPr>
          <p:cNvPr id="10" name="Picture 3" descr="C:\Documents and Settings\Láďa\Local Settings\Temporary Internet Files\Content.IE5\8ZVS4QL8\MC90029059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58" y="4929198"/>
            <a:ext cx="1785950" cy="145411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428992" y="1500174"/>
            <a:ext cx="321471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KLADIVO</a:t>
            </a:r>
          </a:p>
          <a:p>
            <a:endParaRPr lang="cs-CZ" sz="3200" b="1" dirty="0"/>
          </a:p>
          <a:p>
            <a:r>
              <a:rPr lang="cs-CZ" sz="3200" b="1" dirty="0" smtClean="0"/>
              <a:t>LAVICE</a:t>
            </a:r>
          </a:p>
          <a:p>
            <a:endParaRPr lang="cs-CZ" sz="3200" b="1" dirty="0"/>
          </a:p>
          <a:p>
            <a:r>
              <a:rPr lang="cs-CZ" sz="3200" b="1" dirty="0" smtClean="0"/>
              <a:t>INJEKCE</a:t>
            </a:r>
          </a:p>
          <a:p>
            <a:endParaRPr lang="cs-CZ" sz="3200" b="1" dirty="0"/>
          </a:p>
          <a:p>
            <a:r>
              <a:rPr lang="cs-CZ" sz="3200" b="1" dirty="0" smtClean="0"/>
              <a:t>MÍČ</a:t>
            </a:r>
          </a:p>
          <a:p>
            <a:endParaRPr lang="cs-CZ" sz="3200" b="1" dirty="0"/>
          </a:p>
          <a:p>
            <a:r>
              <a:rPr lang="cs-CZ" sz="3200" b="1" dirty="0" smtClean="0"/>
              <a:t>IVAN</a:t>
            </a:r>
            <a:endParaRPr lang="cs-CZ" sz="3200" b="1" dirty="0"/>
          </a:p>
        </p:txBody>
      </p:sp>
      <p:pic>
        <p:nvPicPr>
          <p:cNvPr id="12" name="Picture 2" descr="C:\Documents and Settings\Láďa\Local Settings\Temporary Internet Files\Content.IE5\SQW80ZOZ\MC90044044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000892" y="4714884"/>
            <a:ext cx="1828800" cy="1946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0"/>
            <a:ext cx="7772400" cy="1143000"/>
          </a:xfrm>
        </p:spPr>
        <p:txBody>
          <a:bodyPr/>
          <a:lstStyle/>
          <a:p>
            <a:r>
              <a:rPr lang="cs-CZ" b="1" dirty="0" smtClean="0"/>
              <a:t>SPOJ SLOVA S OBRÁZKY:</a:t>
            </a:r>
            <a:endParaRPr lang="cs-CZ" b="1" dirty="0"/>
          </a:p>
        </p:txBody>
      </p:sp>
      <p:pic>
        <p:nvPicPr>
          <p:cNvPr id="4" name="Picture 4" descr="C:\Documents and Settings\Láďa\Local Settings\Temporary Internet Files\Content.IE5\87422H25\MC90043594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1857364"/>
            <a:ext cx="1714512" cy="1832754"/>
          </a:xfrm>
          <a:prstGeom prst="rect">
            <a:avLst/>
          </a:prstGeom>
          <a:noFill/>
        </p:spPr>
      </p:pic>
      <p:pic>
        <p:nvPicPr>
          <p:cNvPr id="5" name="Picture 2" descr="C:\Documents and Settings\Láďa\Local Settings\Temporary Internet Files\Content.IE5\QJ9ROL0K\MC900441280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94" y="4500570"/>
            <a:ext cx="1871666" cy="1871666"/>
          </a:xfrm>
          <a:prstGeom prst="rect">
            <a:avLst/>
          </a:prstGeom>
          <a:noFill/>
        </p:spPr>
      </p:pic>
      <p:pic>
        <p:nvPicPr>
          <p:cNvPr id="6" name="Obrázek 5" descr="sesit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596" y="4857760"/>
            <a:ext cx="1428751" cy="1852085"/>
          </a:xfrm>
          <a:prstGeom prst="rect">
            <a:avLst/>
          </a:prstGeom>
        </p:spPr>
      </p:pic>
      <p:pic>
        <p:nvPicPr>
          <p:cNvPr id="7" name="Obrázek 6" descr="vozik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0034" y="1214422"/>
            <a:ext cx="1432825" cy="1857365"/>
          </a:xfrm>
          <a:prstGeom prst="rect">
            <a:avLst/>
          </a:prstGeom>
        </p:spPr>
      </p:pic>
      <p:pic>
        <p:nvPicPr>
          <p:cNvPr id="8" name="Picture 2" descr="C:\Documents and Settings\Láďa\Local Settings\Temporary Internet Files\Content.IE5\N55XFQPS\MC90034039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14348" y="3429000"/>
            <a:ext cx="851309" cy="137503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286116" y="1500174"/>
            <a:ext cx="307183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PILA</a:t>
            </a:r>
          </a:p>
          <a:p>
            <a:endParaRPr lang="cs-CZ" sz="3200" b="1" dirty="0"/>
          </a:p>
          <a:p>
            <a:r>
              <a:rPr lang="cs-CZ" sz="3200" b="1" dirty="0" smtClean="0"/>
              <a:t>INKOUST</a:t>
            </a:r>
          </a:p>
          <a:p>
            <a:endParaRPr lang="cs-CZ" sz="3200" b="1" dirty="0"/>
          </a:p>
          <a:p>
            <a:r>
              <a:rPr lang="cs-CZ" sz="3200" b="1" dirty="0" smtClean="0"/>
              <a:t>SEŠIT</a:t>
            </a:r>
          </a:p>
          <a:p>
            <a:endParaRPr lang="cs-CZ" sz="3200" b="1" dirty="0"/>
          </a:p>
          <a:p>
            <a:r>
              <a:rPr lang="cs-CZ" sz="3200" b="1" dirty="0" smtClean="0"/>
              <a:t>VOZÍK</a:t>
            </a:r>
          </a:p>
          <a:p>
            <a:endParaRPr lang="cs-CZ" sz="3200" b="1" dirty="0"/>
          </a:p>
          <a:p>
            <a:r>
              <a:rPr lang="cs-CZ" sz="3200" b="1" dirty="0" smtClean="0"/>
              <a:t>INDIÁN</a:t>
            </a:r>
          </a:p>
        </p:txBody>
      </p:sp>
      <p:pic>
        <p:nvPicPr>
          <p:cNvPr id="10" name="Picture 2" descr="C:\Documents and Settings\Láďa\Local Settings\Temporary Internet Files\Content.IE5\SQW80ZOZ\MC90044044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000892" y="4911725"/>
            <a:ext cx="1828800" cy="1946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7772400" cy="1143000"/>
          </a:xfrm>
        </p:spPr>
        <p:txBody>
          <a:bodyPr/>
          <a:lstStyle/>
          <a:p>
            <a:r>
              <a:rPr lang="cs-CZ" b="1" dirty="0" smtClean="0"/>
              <a:t>DOPIŠ PÍSMENO   :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4000496" y="214290"/>
            <a:ext cx="715584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6" name="Picture 6" descr="C:\Documents and Settings\Láďa\Local Settings\Temporary Internet Files\Content.IE5\N55XFQPS\MC9003326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285860"/>
            <a:ext cx="1442923" cy="1841602"/>
          </a:xfrm>
          <a:prstGeom prst="rect">
            <a:avLst/>
          </a:prstGeom>
          <a:noFill/>
        </p:spPr>
      </p:pic>
      <p:pic>
        <p:nvPicPr>
          <p:cNvPr id="7" name="Picture 2" descr="C:\Documents and Settings\Láďa\Local Settings\Temporary Internet Files\Content.IE5\N55XFQPS\MC90034039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4357694"/>
            <a:ext cx="851309" cy="1375032"/>
          </a:xfrm>
          <a:prstGeom prst="rect">
            <a:avLst/>
          </a:prstGeom>
          <a:noFill/>
        </p:spPr>
      </p:pic>
      <p:pic>
        <p:nvPicPr>
          <p:cNvPr id="8" name="Picture 3" descr="C:\Documents and Settings\Láďa\Local Settings\Temporary Internet Files\Content.IE5\N55XFQPS\MC90028105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14876" y="1214422"/>
            <a:ext cx="1450680" cy="1435713"/>
          </a:xfrm>
          <a:prstGeom prst="rect">
            <a:avLst/>
          </a:prstGeom>
          <a:noFill/>
        </p:spPr>
      </p:pic>
      <p:pic>
        <p:nvPicPr>
          <p:cNvPr id="9" name="Picture 4" descr="C:\Documents and Settings\Láďa\Local Settings\Temporary Internet Files\Content.IE5\87422H25\MC90043594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29124" y="4071942"/>
            <a:ext cx="1714512" cy="183275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928794" y="1571612"/>
            <a:ext cx="678661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IVAN                              INJEKCE</a:t>
            </a:r>
          </a:p>
          <a:p>
            <a:r>
              <a:rPr lang="cs-CZ" sz="3200" b="1" dirty="0" smtClean="0"/>
              <a:t>_VAN                             _NJEKCE</a:t>
            </a:r>
            <a:endParaRPr lang="cs-CZ" sz="3200" b="1" dirty="0"/>
          </a:p>
          <a:p>
            <a:endParaRPr lang="cs-CZ" sz="3200" b="1" dirty="0" smtClean="0"/>
          </a:p>
          <a:p>
            <a:endParaRPr lang="cs-CZ" sz="3200" b="1" dirty="0"/>
          </a:p>
          <a:p>
            <a:endParaRPr lang="cs-CZ" sz="3200" b="1" dirty="0" smtClean="0"/>
          </a:p>
          <a:p>
            <a:endParaRPr lang="cs-CZ" sz="3200" b="1" dirty="0"/>
          </a:p>
          <a:p>
            <a:endParaRPr lang="cs-CZ" sz="3200" b="1" dirty="0" smtClean="0"/>
          </a:p>
          <a:p>
            <a:r>
              <a:rPr lang="cs-CZ" sz="3200" b="1" dirty="0" smtClean="0"/>
              <a:t>INKOUST                      INDIÁN</a:t>
            </a:r>
          </a:p>
          <a:p>
            <a:r>
              <a:rPr lang="cs-CZ" sz="3200" b="1" dirty="0" smtClean="0"/>
              <a:t>_NKOUST                     _ND_ÁN  </a:t>
            </a:r>
            <a:endParaRPr lang="cs-CZ" sz="3200" b="1" dirty="0"/>
          </a:p>
        </p:txBody>
      </p:sp>
      <p:pic>
        <p:nvPicPr>
          <p:cNvPr id="11" name="Picture 2" descr="C:\Documents and Settings\Láďa\Local Settings\Temporary Internet Files\Content.IE5\SQW80ZOZ\MC90044044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00892" y="4911725"/>
            <a:ext cx="1828800" cy="1946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7772400" cy="1143000"/>
          </a:xfrm>
        </p:spPr>
        <p:txBody>
          <a:bodyPr/>
          <a:lstStyle/>
          <a:p>
            <a:r>
              <a:rPr lang="cs-CZ" b="1" dirty="0" smtClean="0"/>
              <a:t>DOPIŠ PÍSMENO   :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4000496" y="214290"/>
            <a:ext cx="715584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Obrázek 4" descr="vozik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34" y="1214422"/>
            <a:ext cx="1432825" cy="1857365"/>
          </a:xfrm>
          <a:prstGeom prst="rect">
            <a:avLst/>
          </a:prstGeom>
        </p:spPr>
      </p:pic>
      <p:pic>
        <p:nvPicPr>
          <p:cNvPr id="6" name="Obrázek 5" descr="sesit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596" y="4857760"/>
            <a:ext cx="1428751" cy="1852085"/>
          </a:xfrm>
          <a:prstGeom prst="rect">
            <a:avLst/>
          </a:prstGeom>
        </p:spPr>
      </p:pic>
      <p:pic>
        <p:nvPicPr>
          <p:cNvPr id="8" name="Picture 2" descr="C:\Documents and Settings\Láďa\Local Settings\Temporary Internet Files\Content.IE5\QJ9ROL0K\MC900441280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4986334"/>
            <a:ext cx="1871666" cy="1871666"/>
          </a:xfrm>
          <a:prstGeom prst="rect">
            <a:avLst/>
          </a:prstGeom>
          <a:noFill/>
        </p:spPr>
      </p:pic>
      <p:pic>
        <p:nvPicPr>
          <p:cNvPr id="10" name="Obrázek 9" descr="mic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9190" y="1142984"/>
            <a:ext cx="1428751" cy="1852085"/>
          </a:xfrm>
          <a:prstGeom prst="rect">
            <a:avLst/>
          </a:prstGeom>
        </p:spPr>
      </p:pic>
      <p:pic>
        <p:nvPicPr>
          <p:cNvPr id="11" name="Obrázek 10" descr="lavice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72066" y="3071810"/>
            <a:ext cx="1428751" cy="1852085"/>
          </a:xfrm>
          <a:prstGeom prst="rect">
            <a:avLst/>
          </a:prstGeom>
        </p:spPr>
      </p:pic>
      <p:pic>
        <p:nvPicPr>
          <p:cNvPr id="12" name="Picture 3" descr="C:\Documents and Settings\Láďa\Local Settings\Temporary Internet Files\Content.IE5\8ZVS4QL8\MC90029059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7158" y="3357562"/>
            <a:ext cx="1785950" cy="1454114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2428860" y="1500174"/>
            <a:ext cx="22860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VOZÍK</a:t>
            </a:r>
          </a:p>
          <a:p>
            <a:r>
              <a:rPr lang="cs-CZ" sz="3200" b="1" dirty="0" smtClean="0"/>
              <a:t>VOZ_K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57422" y="3357562"/>
            <a:ext cx="22860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KLADIVO</a:t>
            </a:r>
          </a:p>
          <a:p>
            <a:r>
              <a:rPr lang="cs-CZ" sz="3200" b="1" dirty="0" smtClean="0"/>
              <a:t>KLAD_VO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00232" y="5214950"/>
            <a:ext cx="22860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SEŠIT</a:t>
            </a:r>
          </a:p>
          <a:p>
            <a:r>
              <a:rPr lang="cs-CZ" sz="3200" b="1" dirty="0" smtClean="0"/>
              <a:t>SEŠ_T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00826" y="1571612"/>
            <a:ext cx="22860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MÍČ</a:t>
            </a:r>
          </a:p>
          <a:p>
            <a:r>
              <a:rPr lang="cs-CZ" sz="3200" b="1" dirty="0" smtClean="0"/>
              <a:t>M_Č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643702" y="3357562"/>
            <a:ext cx="22860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LAVICE</a:t>
            </a:r>
          </a:p>
          <a:p>
            <a:r>
              <a:rPr lang="cs-CZ" sz="3200" b="1" dirty="0" smtClean="0"/>
              <a:t>LAV_CE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43702" y="5286388"/>
            <a:ext cx="22860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PILA</a:t>
            </a:r>
          </a:p>
          <a:p>
            <a:r>
              <a:rPr lang="cs-CZ" sz="3200" b="1" dirty="0" smtClean="0"/>
              <a:t>P_LA</a:t>
            </a:r>
            <a:endParaRPr lang="cs-CZ" sz="3200" b="1" dirty="0"/>
          </a:p>
        </p:txBody>
      </p:sp>
      <p:pic>
        <p:nvPicPr>
          <p:cNvPr id="19" name="Picture 2" descr="C:\Documents and Settings\Láďa\Local Settings\Temporary Internet Files\Content.IE5\SQW80ZOZ\MC90044044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571868" y="4643446"/>
            <a:ext cx="1828800" cy="1946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sz="2400" i="1" dirty="0" smtClean="0">
                <a:hlinkClick r:id="rId3"/>
              </a:rPr>
              <a:t>www.office.</a:t>
            </a:r>
            <a:r>
              <a:rPr lang="cs-CZ" sz="2400" i="1" dirty="0" err="1" smtClean="0">
                <a:hlinkClick r:id="rId3"/>
              </a:rPr>
              <a:t>microsoft.com</a:t>
            </a:r>
            <a:r>
              <a:rPr lang="cs-CZ" sz="2400" i="1" smtClean="0"/>
              <a:t> </a:t>
            </a:r>
            <a:r>
              <a:rPr lang="cs-CZ" smtClean="0"/>
              <a:t>   </a:t>
            </a:r>
            <a:r>
              <a:rPr lang="cs-CZ" dirty="0" smtClean="0"/>
              <a:t>obr.: </a:t>
            </a:r>
            <a:r>
              <a:rPr lang="cs-CZ" dirty="0" err="1" smtClean="0"/>
              <a:t>emotikona</a:t>
            </a:r>
            <a:r>
              <a:rPr lang="cs-CZ" dirty="0" smtClean="0"/>
              <a:t>, indián, inkoust, sportovec, pila, kladivo, injekce </a:t>
            </a:r>
            <a:r>
              <a:rPr lang="en-US" dirty="0" smtClean="0"/>
              <a:t>[cit. 2012–08–0</a:t>
            </a:r>
            <a:r>
              <a:rPr lang="cs-CZ" dirty="0" smtClean="0"/>
              <a:t>4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globalni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cteni.cz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project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verejne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skola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hracky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mic</a:t>
            </a:r>
            <a:r>
              <a:rPr lang="cs-CZ" dirty="0" smtClean="0">
                <a:hlinkClick r:id="rId4"/>
              </a:rPr>
              <a:t>_text.</a:t>
            </a:r>
            <a:r>
              <a:rPr lang="cs-CZ" dirty="0" err="1" smtClean="0">
                <a:hlinkClick r:id="rId4"/>
              </a:rPr>
              <a:t>jpg</a:t>
            </a:r>
            <a:r>
              <a:rPr lang="cs-CZ" dirty="0" smtClean="0"/>
              <a:t>   </a:t>
            </a:r>
            <a:r>
              <a:rPr lang="cs-CZ" dirty="0" err="1" smtClean="0"/>
              <a:t>mic.jpg</a:t>
            </a:r>
            <a:r>
              <a:rPr lang="cs-CZ" dirty="0" smtClean="0"/>
              <a:t> </a:t>
            </a:r>
            <a:r>
              <a:rPr lang="en-US" dirty="0" smtClean="0"/>
              <a:t>[cit. 2012–08–0</a:t>
            </a:r>
            <a:r>
              <a:rPr lang="cs-CZ" dirty="0" smtClean="0"/>
              <a:t>4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globalni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cteni.cz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project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verejne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skola</a:t>
            </a:r>
            <a:r>
              <a:rPr lang="cs-CZ" dirty="0" smtClean="0">
                <a:hlinkClick r:id="rId5"/>
              </a:rPr>
              <a:t>_</a:t>
            </a:r>
            <a:r>
              <a:rPr lang="cs-CZ" dirty="0" err="1" smtClean="0">
                <a:hlinkClick r:id="rId5"/>
              </a:rPr>
              <a:t>hracky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sesit</a:t>
            </a:r>
            <a:r>
              <a:rPr lang="cs-CZ" dirty="0" smtClean="0">
                <a:hlinkClick r:id="rId5"/>
              </a:rPr>
              <a:t>_text.</a:t>
            </a:r>
            <a:r>
              <a:rPr lang="cs-CZ" dirty="0" err="1" smtClean="0">
                <a:hlinkClick r:id="rId5"/>
              </a:rPr>
              <a:t>jpg</a:t>
            </a:r>
            <a:r>
              <a:rPr lang="cs-CZ" dirty="0" smtClean="0"/>
              <a:t>   </a:t>
            </a:r>
            <a:r>
              <a:rPr lang="cs-CZ" dirty="0" err="1" smtClean="0"/>
              <a:t>sesit.jpg</a:t>
            </a:r>
            <a:r>
              <a:rPr lang="cs-CZ" dirty="0" smtClean="0"/>
              <a:t> </a:t>
            </a:r>
            <a:r>
              <a:rPr lang="en-US" dirty="0" smtClean="0"/>
              <a:t>[cit. 2012–08–0</a:t>
            </a:r>
            <a:r>
              <a:rPr lang="cs-CZ" dirty="0" smtClean="0"/>
              <a:t>4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globalni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cteni.cz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project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verejne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skola</a:t>
            </a:r>
            <a:r>
              <a:rPr lang="cs-CZ" dirty="0" smtClean="0">
                <a:hlinkClick r:id="rId6"/>
              </a:rPr>
              <a:t>_</a:t>
            </a:r>
            <a:r>
              <a:rPr lang="cs-CZ" dirty="0" err="1" smtClean="0">
                <a:hlinkClick r:id="rId6"/>
              </a:rPr>
              <a:t>hracky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vozik</a:t>
            </a:r>
            <a:r>
              <a:rPr lang="cs-CZ" dirty="0" smtClean="0">
                <a:hlinkClick r:id="rId6"/>
              </a:rPr>
              <a:t>_text.</a:t>
            </a:r>
            <a:r>
              <a:rPr lang="cs-CZ" dirty="0" err="1" smtClean="0">
                <a:hlinkClick r:id="rId6"/>
              </a:rPr>
              <a:t>jpg</a:t>
            </a:r>
            <a:r>
              <a:rPr lang="cs-CZ" dirty="0" smtClean="0"/>
              <a:t>  </a:t>
            </a:r>
            <a:r>
              <a:rPr lang="cs-CZ" dirty="0" err="1" smtClean="0"/>
              <a:t>vozik.jpg</a:t>
            </a:r>
            <a:r>
              <a:rPr lang="cs-CZ" dirty="0" smtClean="0"/>
              <a:t> </a:t>
            </a:r>
            <a:r>
              <a:rPr lang="en-US" dirty="0" smtClean="0"/>
              <a:t>[cit. 2012–08–0</a:t>
            </a:r>
            <a:r>
              <a:rPr lang="cs-CZ" dirty="0" smtClean="0"/>
              <a:t>4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globalni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cteni.cz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project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images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verejne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skola</a:t>
            </a:r>
            <a:r>
              <a:rPr lang="cs-CZ" dirty="0" smtClean="0">
                <a:hlinkClick r:id="rId7"/>
              </a:rPr>
              <a:t>_</a:t>
            </a:r>
            <a:r>
              <a:rPr lang="cs-CZ" dirty="0" err="1" smtClean="0">
                <a:hlinkClick r:id="rId7"/>
              </a:rPr>
              <a:t>hracky</a:t>
            </a:r>
            <a:r>
              <a:rPr lang="cs-CZ" dirty="0" smtClean="0">
                <a:hlinkClick r:id="rId7"/>
              </a:rPr>
              <a:t>/pero_text.</a:t>
            </a:r>
            <a:r>
              <a:rPr lang="cs-CZ" dirty="0" err="1" smtClean="0">
                <a:hlinkClick r:id="rId7"/>
              </a:rPr>
              <a:t>jpg</a:t>
            </a:r>
            <a:r>
              <a:rPr lang="cs-CZ" dirty="0" smtClean="0"/>
              <a:t>   pero.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2012–08–0</a:t>
            </a:r>
            <a:r>
              <a:rPr lang="cs-CZ" dirty="0" smtClean="0"/>
              <a:t>4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globalni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cteni.cz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project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images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verejne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skola</a:t>
            </a:r>
            <a:r>
              <a:rPr lang="cs-CZ" dirty="0" smtClean="0">
                <a:hlinkClick r:id="rId8"/>
              </a:rPr>
              <a:t>_</a:t>
            </a:r>
            <a:r>
              <a:rPr lang="cs-CZ" dirty="0" err="1" smtClean="0">
                <a:hlinkClick r:id="rId8"/>
              </a:rPr>
              <a:t>hracky</a:t>
            </a:r>
            <a:r>
              <a:rPr lang="cs-CZ" dirty="0" smtClean="0">
                <a:hlinkClick r:id="rId8"/>
              </a:rPr>
              <a:t>/lavice_text.</a:t>
            </a:r>
            <a:r>
              <a:rPr lang="cs-CZ" dirty="0" err="1" smtClean="0">
                <a:hlinkClick r:id="rId8"/>
              </a:rPr>
              <a:t>jpg</a:t>
            </a:r>
            <a:r>
              <a:rPr lang="cs-CZ" dirty="0" smtClean="0"/>
              <a:t>  lavice.</a:t>
            </a:r>
            <a:r>
              <a:rPr lang="cs-CZ" dirty="0" err="1" smtClean="0"/>
              <a:t>jpg</a:t>
            </a:r>
            <a:r>
              <a:rPr lang="cs-CZ" dirty="0" smtClean="0"/>
              <a:t>  </a:t>
            </a:r>
            <a:r>
              <a:rPr lang="en-US" dirty="0" smtClean="0"/>
              <a:t>[cit. 2012–08–0</a:t>
            </a:r>
            <a:r>
              <a:rPr lang="cs-CZ" dirty="0" smtClean="0"/>
              <a:t>4</a:t>
            </a:r>
            <a:r>
              <a:rPr lang="en-US" dirty="0" smtClean="0"/>
              <a:t>]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54</TotalTime>
  <Words>289</Words>
  <Application>Microsoft Office PowerPoint</Application>
  <PresentationFormat>Předvádění na obrazovce (4:3)</PresentationFormat>
  <Paragraphs>88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Název školy: Speciální základní škola,Louny, Poděbradova 640,příspěvková organizace Autor:  Mgr.TAŤÁNA RADIMSKÁ Název materiálu: VY_32_INOVACE_17_II.JKGM_ALTERNATIVNÍ VÝUKA ČTENÍ S VYUŽITÍM GLOBÁLNÍ METODY– I  ČÍSLO PROJEKTU: CZ.1.07/1.4.00/21.3407 </vt:lpstr>
      <vt:lpstr>ANOTACE</vt:lpstr>
      <vt:lpstr>Snímek 3</vt:lpstr>
      <vt:lpstr>Snímek 4</vt:lpstr>
      <vt:lpstr>ČTI:</vt:lpstr>
      <vt:lpstr>ČTI:</vt:lpstr>
      <vt:lpstr>ČTI A OBTAHUJ PÍSMENO   :</vt:lpstr>
      <vt:lpstr>ČTI A OBTAHUJ PÍSMENO    :</vt:lpstr>
      <vt:lpstr>SPOJ SLOVA S OBRÁZKY:</vt:lpstr>
      <vt:lpstr>SPOJ SLOVA S OBRÁZKY:</vt:lpstr>
      <vt:lpstr>DOPIŠ PÍSMENO   :</vt:lpstr>
      <vt:lpstr>DOPIŠ PÍSMENO   :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VY_32_INOVACE_01_ALTERNATIVNÍ VÝUKA ČTENÍ S VYUŽITÍM GLOBÁLNÍ METODY PRO 1. STUPEŇ Speciální školy - I</dc:title>
  <dc:creator>Magda Radimová</dc:creator>
  <cp:lastModifiedBy>Magda Radimová</cp:lastModifiedBy>
  <cp:revision>11</cp:revision>
  <dcterms:created xsi:type="dcterms:W3CDTF">2012-08-13T09:50:11Z</dcterms:created>
  <dcterms:modified xsi:type="dcterms:W3CDTF">2012-10-09T19:47:05Z</dcterms:modified>
</cp:coreProperties>
</file>