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FAEE48B-48F2-44C0-8E40-0712619F26B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23BB858-E444-4396-A070-62CC344D9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5.wmf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8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5.wmf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8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6.pn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5.wmf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jpeg"/><Relationship Id="rId7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priroda/podzim_text.jpg" TargetMode="External"/><Relationship Id="rId5" Type="http://schemas.openxmlformats.org/officeDocument/2006/relationships/hyperlink" Target="http://www.globalni-cteni.cz/project/images/verejne/priroda/pole_text.jpg" TargetMode="External"/><Relationship Id="rId4" Type="http://schemas.openxmlformats.org/officeDocument/2006/relationships/hyperlink" Target="http://www.globalni-cteni.cz/project/images/verejne/zvirata/koza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357158" y="3857628"/>
            <a:ext cx="8058152" cy="18288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školy: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Speciální základní škola,Louny,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Poděbradova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640,příspěvková organizace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Autor: 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Mgr.TAŤÁNA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RADIMSKÁ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materiálu: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VY_32_INOVACE_18_II.JKGM_ALTERNATIVNÍ 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GLOBÁLNÍ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METODY–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O</a:t>
            </a:r>
            <a:b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č</a:t>
            </a:r>
            <a:r>
              <a:rPr lang="cs-CZ" sz="2400" dirty="0" err="1" smtClean="0">
                <a:solidFill>
                  <a:schemeClr val="tx1"/>
                </a:solidFill>
              </a:rPr>
              <a:t>ÍSLO</a:t>
            </a:r>
            <a:r>
              <a:rPr lang="cs-CZ" sz="2400" dirty="0" smtClean="0">
                <a:solidFill>
                  <a:schemeClr val="tx1"/>
                </a:solidFill>
              </a:rPr>
              <a:t> PROJEKTU: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57148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4600" dirty="0" smtClean="0"/>
              <a:t> </a:t>
            </a:r>
            <a:r>
              <a:rPr lang="cs-CZ" sz="6000" dirty="0" smtClean="0"/>
              <a:t>Materiál je určený pro žáky 1. stupně speciální základní školy pro výuku čtení s využitím globální metody jejíž základem je postup od celku k jednotlivým částem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 Cílem je stimulace rozvoje zrakového vnímání, verbálního myšlení, záměrné pozornosti a komunikačních dovedností 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 Prezentace na interaktivní tabuli 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 Pomůcky: interaktivní pero, fixy na interaktivní tabuli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Inovace: interaktivní způsob učení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28992" y="3143248"/>
            <a:ext cx="38023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</a:t>
            </a:r>
            <a:endParaRPr lang="cs-CZ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Láďa\Local Settings\Temporary Internet Files\Content.IE5\SQW80ZOZ\MC9000556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500174"/>
            <a:ext cx="1605449" cy="128096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28596" y="214290"/>
            <a:ext cx="7729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8" name="Picture 4" descr="C:\Documents and Settings\Láďa\Local Settings\Temporary Internet Files\Content.IE5\YGN0Z3RJ\MC9003598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214686"/>
            <a:ext cx="1357322" cy="1409280"/>
          </a:xfrm>
          <a:prstGeom prst="rect">
            <a:avLst/>
          </a:prstGeom>
          <a:noFill/>
        </p:spPr>
      </p:pic>
      <p:pic>
        <p:nvPicPr>
          <p:cNvPr id="1029" name="Picture 5" descr="C:\Documents and Settings\Láďa\Local Settings\Temporary Internet Files\Content.IE5\YGN0Z3RJ\MC9003538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5286388"/>
            <a:ext cx="1608679" cy="1145969"/>
          </a:xfrm>
          <a:prstGeom prst="rect">
            <a:avLst/>
          </a:prstGeom>
          <a:noFill/>
        </p:spPr>
      </p:pic>
      <p:pic>
        <p:nvPicPr>
          <p:cNvPr id="1040" name="Picture 16" descr="C:\Documents and Settings\Láďa\Local Settings\Temporary Internet Files\Content.IE5\YGN0Z3RJ\MC900441706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1214422"/>
            <a:ext cx="1443038" cy="1443038"/>
          </a:xfrm>
          <a:prstGeom prst="rect">
            <a:avLst/>
          </a:prstGeom>
          <a:noFill/>
        </p:spPr>
      </p:pic>
      <p:pic>
        <p:nvPicPr>
          <p:cNvPr id="1041" name="Picture 17" descr="C:\Documents and Settings\Láďa\Local Settings\Temporary Internet Files\Content.IE5\87422H25\MC90021552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3357562"/>
            <a:ext cx="1681430" cy="1130226"/>
          </a:xfrm>
          <a:prstGeom prst="rect">
            <a:avLst/>
          </a:prstGeom>
          <a:noFill/>
        </p:spPr>
      </p:pic>
      <p:pic>
        <p:nvPicPr>
          <p:cNvPr id="1044" name="Picture 20" descr="C:\Documents and Settings\Láďa\Local Settings\Temporary Internet Files\Content.IE5\CN8USW10\MC9001124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28" y="5072074"/>
            <a:ext cx="1768767" cy="1183264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2214546" y="1357298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86578" y="5357826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OKURKA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96494" y="3447867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OŘECH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57950" y="1571612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OSTROV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43108" y="3643314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OPICE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28860" y="5572140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OVCE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Láďa\Local Settings\Temporary Internet Files\Content.IE5\87422H25\MP9004064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642919"/>
            <a:ext cx="2035983" cy="1357322"/>
          </a:xfrm>
          <a:prstGeom prst="rect">
            <a:avLst/>
          </a:prstGeom>
          <a:noFill/>
        </p:spPr>
      </p:pic>
      <p:pic>
        <p:nvPicPr>
          <p:cNvPr id="6" name="Obrázek 5" descr="po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2285992"/>
            <a:ext cx="1571636" cy="2037306"/>
          </a:xfrm>
          <a:prstGeom prst="rect">
            <a:avLst/>
          </a:prstGeom>
        </p:spPr>
      </p:pic>
      <p:pic>
        <p:nvPicPr>
          <p:cNvPr id="9" name="Obrázek 8" descr="podzim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472" y="4500570"/>
            <a:ext cx="1571636" cy="2037305"/>
          </a:xfrm>
          <a:prstGeom prst="rect">
            <a:avLst/>
          </a:prstGeom>
        </p:spPr>
      </p:pic>
      <p:pic>
        <p:nvPicPr>
          <p:cNvPr id="10" name="Obrázek 9" descr="koz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694" y="285728"/>
            <a:ext cx="1571627" cy="2037294"/>
          </a:xfrm>
          <a:prstGeom prst="rect">
            <a:avLst/>
          </a:prstGeom>
        </p:spPr>
      </p:pic>
      <p:pic>
        <p:nvPicPr>
          <p:cNvPr id="2054" name="Picture 6" descr="C:\Documents and Settings\Láďa\Local Settings\Temporary Internet Files\Content.IE5\8ZVS4QL8\MC900440683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72132" y="3000372"/>
            <a:ext cx="1456973" cy="145697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571736" y="785794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MOŘE</a:t>
            </a:r>
            <a:endParaRPr lang="cs-CZ" sz="3200" b="1" dirty="0"/>
          </a:p>
        </p:txBody>
      </p:sp>
      <p:pic>
        <p:nvPicPr>
          <p:cNvPr id="2057" name="Picture 9" descr="C:\Documents and Settings\Láďa\Local Settings\Temporary Internet Files\Content.IE5\E4IAGOOM\MC90033919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8" y="5000636"/>
            <a:ext cx="1404408" cy="140440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7224698" y="857232"/>
            <a:ext cx="19193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KOZA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57422" y="2928934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POLE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14546" y="5214950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PODZIM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15206" y="3143248"/>
            <a:ext cx="1390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TOM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72330" y="521495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OKO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24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VYHLEDEJ A ZAKROUŽKUJ PÍSMENO </a:t>
            </a:r>
            <a:r>
              <a:rPr lang="cs-CZ" dirty="0" smtClean="0"/>
              <a:t>O: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1643050"/>
            <a:ext cx="821537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                       Z      J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    U      O             L       P</a:t>
            </a:r>
          </a:p>
          <a:p>
            <a:r>
              <a:rPr lang="cs-CZ" sz="4400" b="1" dirty="0" smtClean="0"/>
              <a:t>I                     K        O</a:t>
            </a:r>
          </a:p>
          <a:p>
            <a:r>
              <a:rPr lang="cs-CZ" sz="4400" b="1" dirty="0" smtClean="0"/>
              <a:t>       T                             M</a:t>
            </a:r>
            <a:endParaRPr lang="cs-CZ" sz="4400" b="1" dirty="0"/>
          </a:p>
          <a:p>
            <a:r>
              <a:rPr lang="cs-CZ" sz="4400" b="1" dirty="0" smtClean="0"/>
              <a:t>         J      O            B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H                   R            N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     O      L            E</a:t>
            </a:r>
            <a:endParaRPr lang="cs-CZ" sz="4400" b="1" dirty="0"/>
          </a:p>
        </p:txBody>
      </p:sp>
      <p:pic>
        <p:nvPicPr>
          <p:cNvPr id="3074" name="Picture 2" descr="C:\Documents and Settings\Láďa\Local Settings\Temporary Internet Files\Content.IE5\CN8USW10\MC9004420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143116"/>
            <a:ext cx="1631950" cy="1901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8183880" cy="83724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ČTI A OBTÁHNI PÍSMENO  </a:t>
            </a:r>
            <a:r>
              <a:rPr lang="cs-CZ" dirty="0" smtClean="0"/>
              <a:t>O:</a:t>
            </a:r>
            <a:endParaRPr lang="cs-CZ" dirty="0"/>
          </a:p>
        </p:txBody>
      </p:sp>
      <p:pic>
        <p:nvPicPr>
          <p:cNvPr id="4" name="Picture 3" descr="C:\Documents and Settings\Láďa\Local Settings\Temporary Internet Files\Content.IE5\87422H25\MP9004064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71612"/>
            <a:ext cx="2035983" cy="1357322"/>
          </a:xfrm>
          <a:prstGeom prst="rect">
            <a:avLst/>
          </a:prstGeom>
          <a:noFill/>
        </p:spPr>
      </p:pic>
      <p:pic>
        <p:nvPicPr>
          <p:cNvPr id="5" name="Picture 16" descr="C:\Documents and Settings\Láďa\Local Settings\Temporary Internet Files\Content.IE5\YGN0Z3RJ\MC90044170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428736"/>
            <a:ext cx="1443038" cy="1443038"/>
          </a:xfrm>
          <a:prstGeom prst="rect">
            <a:avLst/>
          </a:prstGeom>
          <a:noFill/>
        </p:spPr>
      </p:pic>
      <p:pic>
        <p:nvPicPr>
          <p:cNvPr id="6" name="Obrázek 5" descr="koz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100" y="3714752"/>
            <a:ext cx="1571627" cy="2037294"/>
          </a:xfrm>
          <a:prstGeom prst="rect">
            <a:avLst/>
          </a:prstGeom>
        </p:spPr>
      </p:pic>
      <p:pic>
        <p:nvPicPr>
          <p:cNvPr id="7" name="Picture 5" descr="C:\Documents and Settings\Láďa\Local Settings\Temporary Internet Files\Content.IE5\YGN0Z3RJ\MC90035384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4572008"/>
            <a:ext cx="1608679" cy="1145969"/>
          </a:xfrm>
          <a:prstGeom prst="rect">
            <a:avLst/>
          </a:prstGeom>
          <a:noFill/>
        </p:spPr>
      </p:pic>
      <p:pic>
        <p:nvPicPr>
          <p:cNvPr id="8" name="Picture 2" descr="C:\Documents and Settings\Láďa\Local Settings\Temporary Internet Files\Content.IE5\CN8USW10\MC90044202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43372" y="4214818"/>
            <a:ext cx="1631950" cy="19018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28662" y="3143248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MOŘE              A              OSTROV 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5786454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KOZA             A            OVCE   .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3929058" y="485776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71934" y="214311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83880" cy="105156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ČTI A OBTÁHNI PÍSMENO    </a:t>
            </a:r>
            <a:r>
              <a:rPr lang="cs-CZ" dirty="0" smtClean="0"/>
              <a:t>O:</a:t>
            </a:r>
            <a:endParaRPr lang="cs-CZ" dirty="0"/>
          </a:p>
        </p:txBody>
      </p:sp>
      <p:pic>
        <p:nvPicPr>
          <p:cNvPr id="4" name="Picture 4" descr="C:\Documents and Settings\Láďa\Local Settings\Temporary Internet Files\Content.IE5\YGN0Z3RJ\MC900359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714488"/>
            <a:ext cx="1357322" cy="1409280"/>
          </a:xfrm>
          <a:prstGeom prst="rect">
            <a:avLst/>
          </a:prstGeom>
          <a:noFill/>
        </p:spPr>
      </p:pic>
      <p:pic>
        <p:nvPicPr>
          <p:cNvPr id="5" name="Picture 17" descr="C:\Documents and Settings\Láďa\Local Settings\Temporary Internet Files\Content.IE5\87422H25\MC9002155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1928802"/>
            <a:ext cx="1681430" cy="1130226"/>
          </a:xfrm>
          <a:prstGeom prst="rect">
            <a:avLst/>
          </a:prstGeom>
          <a:noFill/>
        </p:spPr>
      </p:pic>
      <p:pic>
        <p:nvPicPr>
          <p:cNvPr id="6" name="Picture 2" descr="C:\Documents and Settings\Láďa\Local Settings\Temporary Internet Files\Content.IE5\CN8USW10\MC90044202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4357694"/>
            <a:ext cx="1631950" cy="1901825"/>
          </a:xfrm>
          <a:prstGeom prst="rect">
            <a:avLst/>
          </a:prstGeom>
          <a:noFill/>
        </p:spPr>
      </p:pic>
      <p:pic>
        <p:nvPicPr>
          <p:cNvPr id="7" name="Picture 20" descr="C:\Documents and Settings\Láďa\Local Settings\Temporary Internet Files\Content.IE5\CN8USW10\MC9001124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4572008"/>
            <a:ext cx="1768767" cy="1183264"/>
          </a:xfrm>
          <a:prstGeom prst="rect">
            <a:avLst/>
          </a:prstGeom>
          <a:noFill/>
        </p:spPr>
      </p:pic>
      <p:pic>
        <p:nvPicPr>
          <p:cNvPr id="8" name="Obrázek 7" descr="pol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472" y="4000504"/>
            <a:ext cx="1571636" cy="203730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928662" y="3143248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OPICE          A                  OŘECH  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6143644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POLE               A                  OKURKA  .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3714744" y="2214554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00430" y="500063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8183880" cy="83724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DOPIŠ PÍSMENO  </a:t>
            </a:r>
            <a:r>
              <a:rPr lang="cs-CZ" dirty="0" smtClean="0"/>
              <a:t>O:</a:t>
            </a:r>
            <a:endParaRPr lang="cs-CZ" dirty="0"/>
          </a:p>
        </p:txBody>
      </p:sp>
      <p:pic>
        <p:nvPicPr>
          <p:cNvPr id="4" name="Picture 3" descr="C:\Documents and Settings\Láďa\Local Settings\Temporary Internet Files\Content.IE5\87422H25\MP9004064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71612"/>
            <a:ext cx="2035983" cy="1357322"/>
          </a:xfrm>
          <a:prstGeom prst="rect">
            <a:avLst/>
          </a:prstGeom>
          <a:noFill/>
        </p:spPr>
      </p:pic>
      <p:pic>
        <p:nvPicPr>
          <p:cNvPr id="5" name="Picture 16" descr="C:\Documents and Settings\Láďa\Local Settings\Temporary Internet Files\Content.IE5\YGN0Z3RJ\MC90044170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428736"/>
            <a:ext cx="1443038" cy="1443038"/>
          </a:xfrm>
          <a:prstGeom prst="rect">
            <a:avLst/>
          </a:prstGeom>
          <a:noFill/>
        </p:spPr>
      </p:pic>
      <p:pic>
        <p:nvPicPr>
          <p:cNvPr id="6" name="Obrázek 5" descr="koz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100" y="3714752"/>
            <a:ext cx="1571627" cy="2037294"/>
          </a:xfrm>
          <a:prstGeom prst="rect">
            <a:avLst/>
          </a:prstGeom>
        </p:spPr>
      </p:pic>
      <p:pic>
        <p:nvPicPr>
          <p:cNvPr id="7" name="Picture 5" descr="C:\Documents and Settings\Láďa\Local Settings\Temporary Internet Files\Content.IE5\YGN0Z3RJ\MC90035384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4572008"/>
            <a:ext cx="1608679" cy="1145969"/>
          </a:xfrm>
          <a:prstGeom prst="rect">
            <a:avLst/>
          </a:prstGeom>
          <a:noFill/>
        </p:spPr>
      </p:pic>
      <p:pic>
        <p:nvPicPr>
          <p:cNvPr id="8" name="Picture 2" descr="C:\Documents and Settings\Láďa\Local Settings\Temporary Internet Files\Content.IE5\CN8USW10\MC90044202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43372" y="4214818"/>
            <a:ext cx="1631950" cy="19018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28662" y="3143248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M_ŘE              A             _STR_V 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5786454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K_ZA             A            _VCE   .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3929058" y="4714884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71934" y="228599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83880" cy="105156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DOPIŠ PÍSMENO    </a:t>
            </a:r>
            <a:r>
              <a:rPr lang="cs-CZ" dirty="0" smtClean="0"/>
              <a:t>O:</a:t>
            </a:r>
            <a:endParaRPr lang="cs-CZ" dirty="0"/>
          </a:p>
        </p:txBody>
      </p:sp>
      <p:pic>
        <p:nvPicPr>
          <p:cNvPr id="4" name="Picture 4" descr="C:\Documents and Settings\Láďa\Local Settings\Temporary Internet Files\Content.IE5\YGN0Z3RJ\MC900359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714488"/>
            <a:ext cx="1357322" cy="1409280"/>
          </a:xfrm>
          <a:prstGeom prst="rect">
            <a:avLst/>
          </a:prstGeom>
          <a:noFill/>
        </p:spPr>
      </p:pic>
      <p:pic>
        <p:nvPicPr>
          <p:cNvPr id="5" name="Picture 17" descr="C:\Documents and Settings\Láďa\Local Settings\Temporary Internet Files\Content.IE5\87422H25\MC9002155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1928802"/>
            <a:ext cx="1681430" cy="1130226"/>
          </a:xfrm>
          <a:prstGeom prst="rect">
            <a:avLst/>
          </a:prstGeom>
          <a:noFill/>
        </p:spPr>
      </p:pic>
      <p:pic>
        <p:nvPicPr>
          <p:cNvPr id="6" name="Picture 2" descr="C:\Documents and Settings\Láďa\Local Settings\Temporary Internet Files\Content.IE5\CN8USW10\MC90044202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3929066"/>
            <a:ext cx="1631950" cy="1901825"/>
          </a:xfrm>
          <a:prstGeom prst="rect">
            <a:avLst/>
          </a:prstGeom>
          <a:noFill/>
        </p:spPr>
      </p:pic>
      <p:pic>
        <p:nvPicPr>
          <p:cNvPr id="7" name="Picture 20" descr="C:\Documents and Settings\Láďa\Local Settings\Temporary Internet Files\Content.IE5\CN8USW10\MC9001124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4572008"/>
            <a:ext cx="1768767" cy="1183264"/>
          </a:xfrm>
          <a:prstGeom prst="rect">
            <a:avLst/>
          </a:prstGeom>
          <a:noFill/>
        </p:spPr>
      </p:pic>
      <p:pic>
        <p:nvPicPr>
          <p:cNvPr id="8" name="Obrázek 7" descr="pol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472" y="4000504"/>
            <a:ext cx="1571636" cy="203730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928662" y="3143248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PICE          A                  _ŘECH  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6143644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P_LE               A                  _KURKA  .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3500430" y="514351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43306" y="214311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8183880" cy="1051560"/>
          </a:xfrm>
        </p:spPr>
        <p:txBody>
          <a:bodyPr/>
          <a:lstStyle/>
          <a:p>
            <a:r>
              <a:rPr lang="cs-CZ" dirty="0" smtClean="0"/>
              <a:t>SPOJ SLOVA S OBRÁZKY:</a:t>
            </a:r>
            <a:endParaRPr lang="cs-CZ" dirty="0"/>
          </a:p>
        </p:txBody>
      </p:sp>
      <p:pic>
        <p:nvPicPr>
          <p:cNvPr id="4" name="Picture 3" descr="C:\Documents and Settings\Láďa\Local Settings\Temporary Internet Files\Content.IE5\87422H25\MP9004064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2035983" cy="1357322"/>
          </a:xfrm>
          <a:prstGeom prst="rect">
            <a:avLst/>
          </a:prstGeom>
          <a:noFill/>
        </p:spPr>
      </p:pic>
      <p:pic>
        <p:nvPicPr>
          <p:cNvPr id="5" name="Picture 16" descr="C:\Documents and Settings\Láďa\Local Settings\Temporary Internet Files\Content.IE5\YGN0Z3RJ\MC90044170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1214422"/>
            <a:ext cx="1443038" cy="1443038"/>
          </a:xfrm>
          <a:prstGeom prst="rect">
            <a:avLst/>
          </a:prstGeom>
          <a:noFill/>
        </p:spPr>
      </p:pic>
      <p:pic>
        <p:nvPicPr>
          <p:cNvPr id="6" name="Obrázek 5" descr="koz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34" y="2928934"/>
            <a:ext cx="1571627" cy="2037294"/>
          </a:xfrm>
          <a:prstGeom prst="rect">
            <a:avLst/>
          </a:prstGeom>
        </p:spPr>
      </p:pic>
      <p:pic>
        <p:nvPicPr>
          <p:cNvPr id="7" name="Picture 5" descr="C:\Documents and Settings\Láďa\Local Settings\Temporary Internet Files\Content.IE5\YGN0Z3RJ\MC90035384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5286388"/>
            <a:ext cx="1608679" cy="1145969"/>
          </a:xfrm>
          <a:prstGeom prst="rect">
            <a:avLst/>
          </a:prstGeom>
          <a:noFill/>
        </p:spPr>
      </p:pic>
      <p:pic>
        <p:nvPicPr>
          <p:cNvPr id="8" name="Picture 6" descr="C:\Documents and Settings\Láďa\Local Settings\Temporary Internet Files\Content.IE5\8ZVS4QL8\MC900440683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5143512"/>
            <a:ext cx="1456973" cy="1456973"/>
          </a:xfrm>
          <a:prstGeom prst="rect">
            <a:avLst/>
          </a:prstGeom>
          <a:noFill/>
        </p:spPr>
      </p:pic>
      <p:pic>
        <p:nvPicPr>
          <p:cNvPr id="9" name="Picture 9" descr="C:\Documents and Settings\Láďa\Local Settings\Temporary Internet Files\Content.IE5\E4IAGOOM\MC90033919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86578" y="3214686"/>
            <a:ext cx="1404408" cy="140440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214678" y="1348800"/>
            <a:ext cx="328614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OVCE</a:t>
            </a:r>
          </a:p>
          <a:p>
            <a:endParaRPr lang="cs-CZ" sz="3200" b="1" dirty="0"/>
          </a:p>
          <a:p>
            <a:r>
              <a:rPr lang="cs-CZ" sz="3200" b="1" dirty="0" smtClean="0"/>
              <a:t>KOZA</a:t>
            </a:r>
          </a:p>
          <a:p>
            <a:endParaRPr lang="cs-CZ" sz="3200" b="1" dirty="0"/>
          </a:p>
          <a:p>
            <a:r>
              <a:rPr lang="cs-CZ" sz="3200" b="1" dirty="0" smtClean="0"/>
              <a:t>TOM</a:t>
            </a:r>
          </a:p>
          <a:p>
            <a:endParaRPr lang="cs-CZ" sz="3200" b="1" dirty="0"/>
          </a:p>
          <a:p>
            <a:r>
              <a:rPr lang="cs-CZ" sz="3200" b="1" dirty="0" smtClean="0"/>
              <a:t>OSTROV</a:t>
            </a:r>
          </a:p>
          <a:p>
            <a:endParaRPr lang="cs-CZ" sz="3200" b="1" dirty="0"/>
          </a:p>
          <a:p>
            <a:r>
              <a:rPr lang="cs-CZ" sz="3200" b="1" dirty="0" smtClean="0"/>
              <a:t>MOŘE</a:t>
            </a:r>
          </a:p>
          <a:p>
            <a:endParaRPr lang="cs-CZ" sz="3200" b="1" dirty="0"/>
          </a:p>
          <a:p>
            <a:r>
              <a:rPr lang="cs-CZ" sz="3200" b="1" dirty="0" smtClean="0"/>
              <a:t>OKO</a:t>
            </a:r>
            <a:endParaRPr lang="cs-CZ" sz="3200" b="1" dirty="0"/>
          </a:p>
        </p:txBody>
      </p:sp>
      <p:pic>
        <p:nvPicPr>
          <p:cNvPr id="11" name="Picture 2" descr="C:\Documents and Settings\Láďa\Local Settings\Temporary Internet Files\Content.IE5\CN8USW10\MC90044202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929058" y="3929066"/>
            <a:ext cx="1631950" cy="1901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83880" cy="1051560"/>
          </a:xfrm>
        </p:spPr>
        <p:txBody>
          <a:bodyPr/>
          <a:lstStyle/>
          <a:p>
            <a:r>
              <a:rPr lang="cs-CZ" dirty="0" smtClean="0"/>
              <a:t>SPOJ SLOVA S OBRÁZKY:</a:t>
            </a:r>
            <a:endParaRPr lang="cs-CZ" dirty="0"/>
          </a:p>
        </p:txBody>
      </p:sp>
      <p:pic>
        <p:nvPicPr>
          <p:cNvPr id="4" name="Picture 4" descr="C:\Documents and Settings\Láďa\Local Settings\Temporary Internet Files\Content.IE5\YGN0Z3RJ\MC900359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214422"/>
            <a:ext cx="1357322" cy="1409280"/>
          </a:xfrm>
          <a:prstGeom prst="rect">
            <a:avLst/>
          </a:prstGeom>
          <a:noFill/>
        </p:spPr>
      </p:pic>
      <p:pic>
        <p:nvPicPr>
          <p:cNvPr id="5" name="Obrázek 4" descr="po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4214818"/>
            <a:ext cx="1571636" cy="2037306"/>
          </a:xfrm>
          <a:prstGeom prst="rect">
            <a:avLst/>
          </a:prstGeom>
        </p:spPr>
      </p:pic>
      <p:pic>
        <p:nvPicPr>
          <p:cNvPr id="6" name="Picture 17" descr="C:\Documents and Settings\Láďa\Local Settings\Temporary Internet Files\Content.IE5\87422H25\MC9002155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1285860"/>
            <a:ext cx="1681430" cy="1130226"/>
          </a:xfrm>
          <a:prstGeom prst="rect">
            <a:avLst/>
          </a:prstGeom>
          <a:noFill/>
        </p:spPr>
      </p:pic>
      <p:pic>
        <p:nvPicPr>
          <p:cNvPr id="7" name="Picture 20" descr="C:\Documents and Settings\Láďa\Local Settings\Temporary Internet Files\Content.IE5\CN8USW10\MC9001124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3143248"/>
            <a:ext cx="1768767" cy="1183264"/>
          </a:xfrm>
          <a:prstGeom prst="rect">
            <a:avLst/>
          </a:prstGeom>
          <a:noFill/>
        </p:spPr>
      </p:pic>
      <p:pic>
        <p:nvPicPr>
          <p:cNvPr id="8" name="Obrázek 7" descr="podzim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15140" y="2428868"/>
            <a:ext cx="1571636" cy="2037305"/>
          </a:xfrm>
          <a:prstGeom prst="rect">
            <a:avLst/>
          </a:prstGeom>
        </p:spPr>
      </p:pic>
      <p:pic>
        <p:nvPicPr>
          <p:cNvPr id="9" name="Picture 3" descr="C:\Documents and Settings\Láďa\Local Settings\Temporary Internet Files\Content.IE5\SQW80ZOZ\MC90005565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00826" y="4857760"/>
            <a:ext cx="1605449" cy="128096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071802" y="1000108"/>
            <a:ext cx="328614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</a:t>
            </a:r>
          </a:p>
          <a:p>
            <a:endParaRPr lang="cs-CZ" sz="3200" b="1" dirty="0"/>
          </a:p>
          <a:p>
            <a:r>
              <a:rPr lang="cs-CZ" sz="3200" b="1" dirty="0" smtClean="0"/>
              <a:t>OKURKA</a:t>
            </a:r>
          </a:p>
          <a:p>
            <a:endParaRPr lang="cs-CZ" sz="3200" b="1" dirty="0"/>
          </a:p>
          <a:p>
            <a:r>
              <a:rPr lang="cs-CZ" sz="3200" b="1" dirty="0" smtClean="0"/>
              <a:t>POLE</a:t>
            </a:r>
          </a:p>
          <a:p>
            <a:endParaRPr lang="cs-CZ" sz="3200" b="1" dirty="0"/>
          </a:p>
          <a:p>
            <a:r>
              <a:rPr lang="cs-CZ" sz="3200" b="1" dirty="0" smtClean="0"/>
              <a:t>PODZIM</a:t>
            </a:r>
          </a:p>
          <a:p>
            <a:endParaRPr lang="cs-CZ" sz="3200" b="1" dirty="0"/>
          </a:p>
          <a:p>
            <a:r>
              <a:rPr lang="cs-CZ" sz="3200" b="1" dirty="0" smtClean="0"/>
              <a:t>OŘECH</a:t>
            </a:r>
          </a:p>
          <a:p>
            <a:endParaRPr lang="cs-CZ" sz="3200" b="1" dirty="0"/>
          </a:p>
          <a:p>
            <a:r>
              <a:rPr lang="cs-CZ" sz="3200" b="1" dirty="0" smtClean="0"/>
              <a:t>OPICE</a:t>
            </a:r>
            <a:endParaRPr lang="cs-CZ" sz="3200" b="1" dirty="0"/>
          </a:p>
        </p:txBody>
      </p:sp>
      <p:pic>
        <p:nvPicPr>
          <p:cNvPr id="11" name="Picture 2" descr="C:\Documents and Settings\Láďa\Local Settings\Temporary Internet Files\Content.IE5\CN8USW10\MC90044202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29190" y="4714884"/>
            <a:ext cx="1631950" cy="1901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30352"/>
            <a:ext cx="8472518" cy="48989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i="1" dirty="0" smtClean="0">
                <a:hlinkClick r:id="rId3"/>
              </a:rPr>
              <a:t>www.office.</a:t>
            </a:r>
            <a:r>
              <a:rPr lang="cs-CZ" i="1" dirty="0" err="1" smtClean="0">
                <a:hlinkClick r:id="rId3"/>
              </a:rPr>
              <a:t>microsoft.com</a:t>
            </a:r>
            <a:r>
              <a:rPr lang="cs-CZ" i="1" smtClean="0"/>
              <a:t> </a:t>
            </a:r>
            <a:r>
              <a:rPr lang="cs-CZ" smtClean="0"/>
              <a:t>  </a:t>
            </a:r>
            <a:r>
              <a:rPr lang="cs-CZ" dirty="0" smtClean="0"/>
              <a:t>obr.: </a:t>
            </a:r>
            <a:r>
              <a:rPr lang="cs-CZ" dirty="0" err="1" smtClean="0"/>
              <a:t>obr</a:t>
            </a:r>
            <a:r>
              <a:rPr lang="cs-CZ" dirty="0" smtClean="0"/>
              <a:t>, okurka, </a:t>
            </a:r>
            <a:r>
              <a:rPr lang="cs-CZ" dirty="0" err="1" smtClean="0"/>
              <a:t>emotikona</a:t>
            </a:r>
            <a:r>
              <a:rPr lang="cs-CZ" dirty="0" smtClean="0"/>
              <a:t>, moře, ostrov, opice, ovce, ořech, muž </a:t>
            </a:r>
            <a:r>
              <a:rPr lang="en-US" dirty="0" smtClean="0"/>
              <a:t>[cit.</a:t>
            </a:r>
            <a:r>
              <a:rPr lang="cs-CZ" dirty="0" smtClean="0"/>
              <a:t> </a:t>
            </a:r>
            <a:r>
              <a:rPr lang="en-US" dirty="0" smtClean="0"/>
              <a:t>2012</a:t>
            </a:r>
            <a:r>
              <a:rPr lang="cs-CZ" dirty="0" smtClean="0"/>
              <a:t>-</a:t>
            </a:r>
            <a:r>
              <a:rPr lang="en-US" dirty="0" smtClean="0"/>
              <a:t>08–</a:t>
            </a:r>
            <a:r>
              <a:rPr lang="cs-CZ" dirty="0" smtClean="0"/>
              <a:t>06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zvirata</a:t>
            </a:r>
            <a:r>
              <a:rPr lang="cs-CZ" dirty="0" smtClean="0">
                <a:hlinkClick r:id="rId4"/>
              </a:rPr>
              <a:t>/koza_text.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 koza.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</a:t>
            </a:r>
            <a:r>
              <a:rPr lang="cs-CZ" dirty="0" smtClean="0"/>
              <a:t> </a:t>
            </a:r>
            <a:r>
              <a:rPr lang="en-US" dirty="0" smtClean="0"/>
              <a:t>2012</a:t>
            </a:r>
            <a:r>
              <a:rPr lang="cs-CZ" dirty="0" smtClean="0"/>
              <a:t>-</a:t>
            </a:r>
            <a:r>
              <a:rPr lang="en-US" dirty="0" smtClean="0"/>
              <a:t>08–</a:t>
            </a:r>
            <a:r>
              <a:rPr lang="cs-CZ" dirty="0" smtClean="0"/>
              <a:t>06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globalni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cteni.cz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project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verejne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priroda</a:t>
            </a:r>
            <a:r>
              <a:rPr lang="cs-CZ" dirty="0" smtClean="0">
                <a:hlinkClick r:id="rId5"/>
              </a:rPr>
              <a:t>/pole_text.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pole.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</a:t>
            </a:r>
            <a:r>
              <a:rPr lang="cs-CZ" dirty="0" smtClean="0"/>
              <a:t> </a:t>
            </a:r>
            <a:r>
              <a:rPr lang="en-US" dirty="0" smtClean="0"/>
              <a:t>2012</a:t>
            </a:r>
            <a:r>
              <a:rPr lang="cs-CZ" dirty="0" smtClean="0"/>
              <a:t>-</a:t>
            </a:r>
            <a:r>
              <a:rPr lang="en-US" dirty="0" smtClean="0"/>
              <a:t>08–</a:t>
            </a:r>
            <a:r>
              <a:rPr lang="cs-CZ" dirty="0" smtClean="0"/>
              <a:t>06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priroda</a:t>
            </a:r>
            <a:r>
              <a:rPr lang="cs-CZ" dirty="0" smtClean="0">
                <a:hlinkClick r:id="rId6"/>
              </a:rPr>
              <a:t>/podzim_text.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 podzim.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</a:t>
            </a:r>
            <a:r>
              <a:rPr lang="cs-CZ" dirty="0" smtClean="0"/>
              <a:t> </a:t>
            </a:r>
            <a:r>
              <a:rPr lang="en-US" dirty="0" smtClean="0"/>
              <a:t>2012</a:t>
            </a:r>
            <a:r>
              <a:rPr lang="cs-CZ" dirty="0" smtClean="0"/>
              <a:t>-</a:t>
            </a:r>
            <a:r>
              <a:rPr lang="en-US" dirty="0" smtClean="0"/>
              <a:t>08–</a:t>
            </a:r>
            <a:r>
              <a:rPr lang="cs-CZ" dirty="0" smtClean="0"/>
              <a:t>06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54</TotalTime>
  <Words>315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Název školy: Speciální základní škola,Louny, Poděbradova 640,příspěvková organizace Autor:  Mgr.TAŤÁNA RADIMSKÁ Název materiálu: VY_32_INOVACE_18_II.JKGM_ALTERNATIVNÍ VÝUKA ČTENÍ S VYUŽITÍM GLOBÁLNÍ METODY– O čÍSLO PROJEKTU: CZ.1.07/1.4.00/21.3407 </vt:lpstr>
      <vt:lpstr>ANOTACE</vt:lpstr>
      <vt:lpstr>Snímek 3</vt:lpstr>
      <vt:lpstr>Snímek 4</vt:lpstr>
      <vt:lpstr>VYHLEDEJ A ZAKROUŽKUJ PÍSMENO O:</vt:lpstr>
      <vt:lpstr>ČTI A OBTÁHNI PÍSMENO  O:</vt:lpstr>
      <vt:lpstr>ČTI A OBTÁHNI PÍSMENO    O:</vt:lpstr>
      <vt:lpstr>DOPIŠ PÍSMENO  O:</vt:lpstr>
      <vt:lpstr>DOPIŠ PÍSMENO    O:</vt:lpstr>
      <vt:lpstr>SPOJ SLOVA S OBRÁZKY:</vt:lpstr>
      <vt:lpstr>SPOJ SLOVA S OBRÁZKY: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VY_32_INOVACE_01_ALTERNATIVNÍ VÝUKA ČTENÍ S VYUŽITÍM GLOBÁLNÍ METODY PRO 1. STUPEŇ Speciální školy - O</dc:title>
  <dc:creator>Magda Radimová</dc:creator>
  <cp:lastModifiedBy>Magda Radimová</cp:lastModifiedBy>
  <cp:revision>11</cp:revision>
  <dcterms:created xsi:type="dcterms:W3CDTF">2012-08-13T10:33:49Z</dcterms:created>
  <dcterms:modified xsi:type="dcterms:W3CDTF">2012-10-09T19:48:15Z</dcterms:modified>
</cp:coreProperties>
</file>